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5" r:id="rId4"/>
    <p:sldId id="266" r:id="rId5"/>
    <p:sldId id="267" r:id="rId6"/>
    <p:sldId id="268" r:id="rId7"/>
    <p:sldId id="264" r:id="rId8"/>
    <p:sldId id="270" r:id="rId9"/>
    <p:sldId id="269" r:id="rId10"/>
    <p:sldId id="257" r:id="rId11"/>
    <p:sldId id="273" r:id="rId12"/>
    <p:sldId id="272" r:id="rId13"/>
    <p:sldId id="258" r:id="rId14"/>
    <p:sldId id="275" r:id="rId15"/>
    <p:sldId id="274" r:id="rId16"/>
    <p:sldId id="276" r:id="rId17"/>
    <p:sldId id="278" r:id="rId18"/>
    <p:sldId id="279" r:id="rId19"/>
    <p:sldId id="277" r:id="rId20"/>
    <p:sldId id="259" r:id="rId21"/>
    <p:sldId id="280" r:id="rId22"/>
    <p:sldId id="283" r:id="rId23"/>
    <p:sldId id="281" r:id="rId24"/>
    <p:sldId id="282" r:id="rId25"/>
    <p:sldId id="284" r:id="rId26"/>
    <p:sldId id="260" r:id="rId27"/>
    <p:sldId id="285" r:id="rId28"/>
    <p:sldId id="286" r:id="rId29"/>
    <p:sldId id="287" r:id="rId30"/>
    <p:sldId id="288" r:id="rId31"/>
    <p:sldId id="289" r:id="rId32"/>
    <p:sldId id="290" r:id="rId33"/>
    <p:sldId id="261" r:id="rId34"/>
    <p:sldId id="291" r:id="rId35"/>
    <p:sldId id="262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57783"/>
            <a:ext cx="10969752" cy="313080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3902206"/>
            <a:ext cx="10969752" cy="22405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4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1048-0047-48CA-88BA-D69B470942CF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98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57784"/>
            <a:ext cx="2854452" cy="56434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557784"/>
            <a:ext cx="7734300" cy="56434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3879-648C-49A9-81A2-0EF5946532D0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77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C802-30E3-4658-9CCA-F873646FEC67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31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10969752" cy="31464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3902207"/>
            <a:ext cx="10969752" cy="21874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7A3-19CE-4153-81CE-64EB7AB094B3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70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A100-10F6-477E-8847-29D479EF1C92}" type="datetime1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342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578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95096"/>
            <a:ext cx="5387975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842211"/>
            <a:ext cx="5387975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890" y="1895096"/>
            <a:ext cx="5414510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890" y="2842211"/>
            <a:ext cx="5414510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8AB-198A-495F-8475-FDB360C9873F}" type="datetime1">
              <a:rPr lang="en-US" smtClean="0"/>
              <a:t>2/7/2024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98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35E-F8FD-479F-9FC7-18BE84110877}" type="datetime1">
              <a:rPr lang="en-US" smtClean="0"/>
              <a:t>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98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F09B-68DA-462E-9DB4-4C9ADAB8CBCC}" type="datetime1">
              <a:rPr lang="en-US" smtClean="0"/>
              <a:t>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24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020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7200"/>
            <a:ext cx="5483352" cy="574400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9989"/>
            <a:ext cx="4970822" cy="28712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4E36-FABE-47EB-AA7F-C19A93824617}" type="datetime1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0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74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457199"/>
            <a:ext cx="5483352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2708"/>
            <a:ext cx="4970822" cy="2546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CE6B-5DE6-4A2D-B72E-5E8969F9F56F}" type="datetime1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47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106204"/>
            <a:ext cx="10972800" cy="403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 smtClean="0"/>
              <a:t>2/7/2024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46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16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57">
            <a:extLst>
              <a:ext uri="{FF2B5EF4-FFF2-40B4-BE49-F238E27FC236}">
                <a16:creationId xmlns:a16="http://schemas.microsoft.com/office/drawing/2014/main" id="{032274B4-B001-4088-B01D-E6999509E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9ED460-F8A6-A30A-249C-FB8FA826C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57783"/>
            <a:ext cx="5246614" cy="16882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400" dirty="0"/>
              <a:t>Česko-německé vztahy: Od středověku k odsunu po druhé světové válce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4058A2-EFFA-C8FF-8253-B727FA020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7" y="2308194"/>
            <a:ext cx="6196526" cy="4549806"/>
          </a:xfrm>
        </p:spPr>
        <p:txBody>
          <a:bodyPr>
            <a:normAutofit/>
          </a:bodyPr>
          <a:lstStyle/>
          <a:p>
            <a:r>
              <a:rPr lang="cs-CZ" dirty="0"/>
              <a:t>U3V</a:t>
            </a:r>
          </a:p>
          <a:p>
            <a:r>
              <a:rPr lang="cs-CZ" dirty="0"/>
              <a:t>1. února 2024</a:t>
            </a:r>
          </a:p>
          <a:p>
            <a:endParaRPr lang="cs-CZ" i="1" dirty="0"/>
          </a:p>
          <a:p>
            <a:r>
              <a:rPr lang="cs-CZ" sz="2200" i="1" dirty="0"/>
              <a:t>Tato přednáška poskytne komplexní pohled na historii vztahů mezi Čechy a Němci, od jejich počátků ve středověku, přes rozmanité politické a kulturní proměny v době Habsburské monarchie, až po situaci v meziválečném Československu. Zahrne také Benešovy dekrety a odsun německého obyvatelstva po druhé světové válce.</a:t>
            </a:r>
            <a:endParaRPr lang="cs-CZ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DBA0D6-BC1E-4727-DFFE-17D8F94C82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1" r="15671" b="1"/>
          <a:stretch/>
        </p:blipFill>
        <p:spPr>
          <a:xfrm>
            <a:off x="6729274" y="15072"/>
            <a:ext cx="5462725" cy="6842928"/>
          </a:xfrm>
          <a:custGeom>
            <a:avLst/>
            <a:gdLst/>
            <a:ahLst/>
            <a:cxnLst/>
            <a:rect l="l" t="t" r="r" b="b"/>
            <a:pathLst>
              <a:path w="7726675" h="6858000">
                <a:moveTo>
                  <a:pt x="2975226" y="5978334"/>
                </a:moveTo>
                <a:cubicBezTo>
                  <a:pt x="3002582" y="5978928"/>
                  <a:pt x="3030286" y="5982273"/>
                  <a:pt x="3058007" y="5988576"/>
                </a:cubicBezTo>
                <a:cubicBezTo>
                  <a:pt x="3279778" y="6038998"/>
                  <a:pt x="3418684" y="6259656"/>
                  <a:pt x="3368261" y="6481427"/>
                </a:cubicBezTo>
                <a:cubicBezTo>
                  <a:pt x="3317839" y="6703198"/>
                  <a:pt x="3097182" y="6842104"/>
                  <a:pt x="2875410" y="6791681"/>
                </a:cubicBezTo>
                <a:cubicBezTo>
                  <a:pt x="2653640" y="6741259"/>
                  <a:pt x="2514734" y="6520601"/>
                  <a:pt x="2565157" y="6298830"/>
                </a:cubicBezTo>
                <a:cubicBezTo>
                  <a:pt x="2609276" y="6104780"/>
                  <a:pt x="2783732" y="5974174"/>
                  <a:pt x="2975226" y="5978334"/>
                </a:cubicBezTo>
                <a:close/>
                <a:moveTo>
                  <a:pt x="542891" y="1298362"/>
                </a:moveTo>
                <a:cubicBezTo>
                  <a:pt x="578216" y="1299129"/>
                  <a:pt x="613991" y="1303448"/>
                  <a:pt x="649789" y="1311587"/>
                </a:cubicBezTo>
                <a:cubicBezTo>
                  <a:pt x="936170" y="1376700"/>
                  <a:pt x="1115545" y="1661643"/>
                  <a:pt x="1050432" y="1948025"/>
                </a:cubicBezTo>
                <a:cubicBezTo>
                  <a:pt x="985319" y="2234407"/>
                  <a:pt x="700376" y="2413781"/>
                  <a:pt x="413995" y="2348669"/>
                </a:cubicBezTo>
                <a:cubicBezTo>
                  <a:pt x="127612" y="2283556"/>
                  <a:pt x="-51762" y="1998612"/>
                  <a:pt x="13351" y="1712231"/>
                </a:cubicBezTo>
                <a:cubicBezTo>
                  <a:pt x="70325" y="1461647"/>
                  <a:pt x="295606" y="1292990"/>
                  <a:pt x="542891" y="1298362"/>
                </a:cubicBezTo>
                <a:close/>
                <a:moveTo>
                  <a:pt x="362049" y="446831"/>
                </a:moveTo>
                <a:cubicBezTo>
                  <a:pt x="382746" y="447281"/>
                  <a:pt x="403706" y="449811"/>
                  <a:pt x="424679" y="454579"/>
                </a:cubicBezTo>
                <a:cubicBezTo>
                  <a:pt x="592463" y="492727"/>
                  <a:pt x="697554" y="659668"/>
                  <a:pt x="659405" y="827452"/>
                </a:cubicBezTo>
                <a:cubicBezTo>
                  <a:pt x="621257" y="995236"/>
                  <a:pt x="454318" y="1100327"/>
                  <a:pt x="286534" y="1062179"/>
                </a:cubicBezTo>
                <a:cubicBezTo>
                  <a:pt x="118749" y="1024031"/>
                  <a:pt x="13658" y="857091"/>
                  <a:pt x="51806" y="689306"/>
                </a:cubicBezTo>
                <a:cubicBezTo>
                  <a:pt x="85186" y="542495"/>
                  <a:pt x="217172" y="443684"/>
                  <a:pt x="362049" y="446831"/>
                </a:cubicBezTo>
                <a:close/>
                <a:moveTo>
                  <a:pt x="688320" y="0"/>
                </a:moveTo>
                <a:lnTo>
                  <a:pt x="5442022" y="0"/>
                </a:lnTo>
                <a:lnTo>
                  <a:pt x="7726675" y="0"/>
                </a:lnTo>
                <a:lnTo>
                  <a:pt x="7726675" y="988372"/>
                </a:lnTo>
                <a:lnTo>
                  <a:pt x="7726675" y="6858000"/>
                </a:lnTo>
                <a:lnTo>
                  <a:pt x="4265234" y="6858000"/>
                </a:lnTo>
                <a:lnTo>
                  <a:pt x="4167452" y="6648946"/>
                </a:lnTo>
                <a:cubicBezTo>
                  <a:pt x="4064668" y="6438534"/>
                  <a:pt x="3951418" y="6237194"/>
                  <a:pt x="3802376" y="6067515"/>
                </a:cubicBezTo>
                <a:cubicBezTo>
                  <a:pt x="3433898" y="5648543"/>
                  <a:pt x="2855445" y="5560200"/>
                  <a:pt x="2314714" y="5492960"/>
                </a:cubicBezTo>
                <a:cubicBezTo>
                  <a:pt x="1689319" y="5415368"/>
                  <a:pt x="1105502" y="5269445"/>
                  <a:pt x="626568" y="4822392"/>
                </a:cubicBezTo>
                <a:cubicBezTo>
                  <a:pt x="42544" y="4277286"/>
                  <a:pt x="59772" y="3691233"/>
                  <a:pt x="462831" y="3184007"/>
                </a:cubicBezTo>
                <a:cubicBezTo>
                  <a:pt x="688845" y="2899538"/>
                  <a:pt x="972083" y="2660548"/>
                  <a:pt x="1228189" y="2399566"/>
                </a:cubicBezTo>
                <a:cubicBezTo>
                  <a:pt x="1460698" y="2161897"/>
                  <a:pt x="1522193" y="1866062"/>
                  <a:pt x="1384674" y="1566341"/>
                </a:cubicBezTo>
                <a:cubicBezTo>
                  <a:pt x="1239184" y="1249484"/>
                  <a:pt x="1095206" y="930335"/>
                  <a:pt x="922279" y="628332"/>
                </a:cubicBezTo>
                <a:cubicBezTo>
                  <a:pt x="805583" y="424593"/>
                  <a:pt x="731712" y="225291"/>
                  <a:pt x="693729" y="333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545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9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4AE9E3-7DEF-AE58-0E54-55426936A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243" y="1131218"/>
            <a:ext cx="9275976" cy="5726781"/>
          </a:xfrm>
        </p:spPr>
        <p:txBody>
          <a:bodyPr anchor="t">
            <a:noAutofit/>
          </a:bodyPr>
          <a:lstStyle/>
          <a:p>
            <a:r>
              <a:rPr lang="cs-CZ" sz="2150" b="1" dirty="0"/>
              <a:t>První setkání Čechů a Němců ještě před centralizací obou států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50" dirty="0"/>
              <a:t>dohady o tom, kdo je na dnešním území Čech původnější (Slované nebo Germáni) – spory českých a německých historiků zejména v 19. století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50" dirty="0"/>
              <a:t>již od roku 806 je dnešní české území</a:t>
            </a:r>
            <a:r>
              <a:rPr lang="pt-BR" sz="2150" dirty="0"/>
              <a:t> tributárně závislé na Franské říši</a:t>
            </a:r>
            <a:endParaRPr lang="cs-CZ" sz="215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50" dirty="0"/>
              <a:t>křest (neznámých) 14 českých knížat v Řezně v roce 845 (jméno </a:t>
            </a:r>
            <a:r>
              <a:rPr lang="cs-CZ" sz="2150" i="1" dirty="0"/>
              <a:t>Čechů </a:t>
            </a:r>
            <a:r>
              <a:rPr lang="cs-CZ" sz="2150" dirty="0"/>
              <a:t>se ovšem objevuje poprvé v I. staroslověnské legendě až v 10. století)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50" dirty="0"/>
              <a:t>sv. Václav - </a:t>
            </a:r>
            <a:r>
              <a:rPr lang="cs-CZ" sz="2150" i="1" dirty="0"/>
              <a:t>boj o svrchovanost nad Čechy v době Václavově byl bojem Sasů s Bavory, boj o Čechy, ne s Čechy </a:t>
            </a:r>
            <a:r>
              <a:rPr lang="cs-CZ" sz="2150" dirty="0"/>
              <a:t>(Josef Pekař)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cs-CZ" sz="2150" dirty="0"/>
              <a:t>placení tributu - </a:t>
            </a:r>
            <a:r>
              <a:rPr lang="cs-CZ" sz="2150" i="1" dirty="0"/>
              <a:t>k roční dani pěti set hřiven stříbra i sto dvaceti volů</a:t>
            </a:r>
            <a:r>
              <a:rPr lang="cs-CZ" sz="2150" dirty="0"/>
              <a:t>; Václav obdržel od Jindřicha část národního pokladu saského, ostatky svatého Víta. Legenda x záznam: </a:t>
            </a:r>
            <a:r>
              <a:rPr lang="cs-CZ" sz="2150" i="1" dirty="0"/>
              <a:t>Král tudíž učinil Čechy poplatnými a vrátil se do Saska...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E4A13D59-E279-B3C9-5992-9B2BFFEEE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5" r="23337" b="1"/>
          <a:stretch/>
        </p:blipFill>
        <p:spPr>
          <a:xfrm>
            <a:off x="9587060" y="3529046"/>
            <a:ext cx="2604940" cy="3328953"/>
          </a:xfrm>
          <a:custGeom>
            <a:avLst/>
            <a:gdLst/>
            <a:ahLst/>
            <a:cxnLst/>
            <a:rect l="l" t="t" r="r" b="b"/>
            <a:pathLst>
              <a:path w="5201276" h="6646910">
                <a:moveTo>
                  <a:pt x="764203" y="685250"/>
                </a:moveTo>
                <a:cubicBezTo>
                  <a:pt x="818649" y="688659"/>
                  <a:pt x="872180" y="700903"/>
                  <a:pt x="922673" y="721515"/>
                </a:cubicBezTo>
                <a:cubicBezTo>
                  <a:pt x="1135698" y="807918"/>
                  <a:pt x="1267587" y="1039231"/>
                  <a:pt x="1237521" y="1273177"/>
                </a:cubicBezTo>
                <a:cubicBezTo>
                  <a:pt x="1193894" y="1615922"/>
                  <a:pt x="852079" y="1820733"/>
                  <a:pt x="542267" y="1690856"/>
                </a:cubicBezTo>
                <a:cubicBezTo>
                  <a:pt x="327228" y="1600813"/>
                  <a:pt x="198127" y="1363456"/>
                  <a:pt x="234703" y="1126951"/>
                </a:cubicBezTo>
                <a:cubicBezTo>
                  <a:pt x="277169" y="852320"/>
                  <a:pt x="512123" y="670215"/>
                  <a:pt x="764203" y="685250"/>
                </a:cubicBezTo>
                <a:close/>
                <a:moveTo>
                  <a:pt x="2784174" y="352577"/>
                </a:moveTo>
                <a:cubicBezTo>
                  <a:pt x="2807825" y="353973"/>
                  <a:pt x="2831088" y="359242"/>
                  <a:pt x="2853064" y="368075"/>
                </a:cubicBezTo>
                <a:cubicBezTo>
                  <a:pt x="2946054" y="405659"/>
                  <a:pt x="3003243" y="506165"/>
                  <a:pt x="2990147" y="608299"/>
                </a:cubicBezTo>
                <a:cubicBezTo>
                  <a:pt x="2971006" y="757470"/>
                  <a:pt x="2822378" y="846585"/>
                  <a:pt x="2687620" y="790095"/>
                </a:cubicBezTo>
                <a:cubicBezTo>
                  <a:pt x="2594010" y="750884"/>
                  <a:pt x="2537829" y="647665"/>
                  <a:pt x="2553792" y="544679"/>
                </a:cubicBezTo>
                <a:cubicBezTo>
                  <a:pt x="2572235" y="425187"/>
                  <a:pt x="2674524" y="345991"/>
                  <a:pt x="2784174" y="352577"/>
                </a:cubicBezTo>
                <a:close/>
                <a:moveTo>
                  <a:pt x="5201276" y="72600"/>
                </a:moveTo>
                <a:lnTo>
                  <a:pt x="5201276" y="6646910"/>
                </a:lnTo>
                <a:lnTo>
                  <a:pt x="2895444" y="6646910"/>
                </a:lnTo>
                <a:lnTo>
                  <a:pt x="2545196" y="6646910"/>
                </a:lnTo>
                <a:lnTo>
                  <a:pt x="2176660" y="6646910"/>
                </a:lnTo>
                <a:lnTo>
                  <a:pt x="1071390" y="6646910"/>
                </a:lnTo>
                <a:lnTo>
                  <a:pt x="1035339" y="6598516"/>
                </a:lnTo>
                <a:cubicBezTo>
                  <a:pt x="830001" y="6260683"/>
                  <a:pt x="1173986" y="5769070"/>
                  <a:pt x="868428" y="5385343"/>
                </a:cubicBezTo>
                <a:cubicBezTo>
                  <a:pt x="677876" y="5146281"/>
                  <a:pt x="475933" y="5253608"/>
                  <a:pt x="262754" y="4965183"/>
                </a:cubicBezTo>
                <a:cubicBezTo>
                  <a:pt x="105136" y="4752005"/>
                  <a:pt x="-25514" y="4556184"/>
                  <a:pt x="38649" y="4272564"/>
                </a:cubicBezTo>
                <a:cubicBezTo>
                  <a:pt x="124509" y="3893242"/>
                  <a:pt x="452762" y="3745236"/>
                  <a:pt x="449354" y="3471378"/>
                </a:cubicBezTo>
                <a:cubicBezTo>
                  <a:pt x="445479" y="3142194"/>
                  <a:pt x="42523" y="3076251"/>
                  <a:pt x="3080" y="2700958"/>
                </a:cubicBezTo>
                <a:cubicBezTo>
                  <a:pt x="-22647" y="2456164"/>
                  <a:pt x="115055" y="2163013"/>
                  <a:pt x="332652" y="2027402"/>
                </a:cubicBezTo>
                <a:cubicBezTo>
                  <a:pt x="733670" y="1777182"/>
                  <a:pt x="1185756" y="2199435"/>
                  <a:pt x="1493242" y="1948439"/>
                </a:cubicBezTo>
                <a:cubicBezTo>
                  <a:pt x="1676897" y="1798492"/>
                  <a:pt x="1706809" y="1492245"/>
                  <a:pt x="1671085" y="1299370"/>
                </a:cubicBezTo>
                <a:cubicBezTo>
                  <a:pt x="1602970" y="932136"/>
                  <a:pt x="1301838" y="872003"/>
                  <a:pt x="1312997" y="592260"/>
                </a:cubicBezTo>
                <a:cubicBezTo>
                  <a:pt x="1321210" y="384349"/>
                  <a:pt x="1497582" y="166056"/>
                  <a:pt x="1715953" y="117624"/>
                </a:cubicBezTo>
                <a:cubicBezTo>
                  <a:pt x="1746484" y="110804"/>
                  <a:pt x="1777667" y="107395"/>
                  <a:pt x="1808943" y="107395"/>
                </a:cubicBezTo>
                <a:cubicBezTo>
                  <a:pt x="2020029" y="107395"/>
                  <a:pt x="2186171" y="262378"/>
                  <a:pt x="2237471" y="310500"/>
                </a:cubicBezTo>
                <a:cubicBezTo>
                  <a:pt x="2480329" y="537317"/>
                  <a:pt x="2288150" y="815280"/>
                  <a:pt x="2485909" y="1155778"/>
                </a:cubicBezTo>
                <a:cubicBezTo>
                  <a:pt x="2516634" y="1206225"/>
                  <a:pt x="2551885" y="1253804"/>
                  <a:pt x="2591220" y="1297896"/>
                </a:cubicBezTo>
                <a:cubicBezTo>
                  <a:pt x="2668711" y="1386005"/>
                  <a:pt x="2813078" y="1370507"/>
                  <a:pt x="2868562" y="1267985"/>
                </a:cubicBezTo>
                <a:cubicBezTo>
                  <a:pt x="2960234" y="1098510"/>
                  <a:pt x="3047877" y="908501"/>
                  <a:pt x="3225565" y="859062"/>
                </a:cubicBezTo>
                <a:cubicBezTo>
                  <a:pt x="3571023" y="762896"/>
                  <a:pt x="3776685" y="1334008"/>
                  <a:pt x="4134696" y="1265738"/>
                </a:cubicBezTo>
                <a:cubicBezTo>
                  <a:pt x="4283325" y="1237377"/>
                  <a:pt x="4369495" y="1115560"/>
                  <a:pt x="4447839" y="964607"/>
                </a:cubicBezTo>
                <a:cubicBezTo>
                  <a:pt x="4469614" y="922528"/>
                  <a:pt x="4490847" y="878203"/>
                  <a:pt x="4512622" y="832871"/>
                </a:cubicBezTo>
                <a:cubicBezTo>
                  <a:pt x="4571477" y="623285"/>
                  <a:pt x="4654776" y="228711"/>
                  <a:pt x="5152490" y="84231"/>
                </a:cubicBezTo>
                <a:close/>
                <a:moveTo>
                  <a:pt x="4034655" y="767"/>
                </a:moveTo>
                <a:cubicBezTo>
                  <a:pt x="4083638" y="3866"/>
                  <a:pt x="4131798" y="14871"/>
                  <a:pt x="4177240" y="33390"/>
                </a:cubicBezTo>
                <a:cubicBezTo>
                  <a:pt x="4368954" y="110882"/>
                  <a:pt x="4487671" y="319025"/>
                  <a:pt x="4460626" y="529879"/>
                </a:cubicBezTo>
                <a:cubicBezTo>
                  <a:pt x="4421028" y="837830"/>
                  <a:pt x="4113774" y="1021795"/>
                  <a:pt x="3834960" y="905558"/>
                </a:cubicBezTo>
                <a:cubicBezTo>
                  <a:pt x="3641231" y="824502"/>
                  <a:pt x="3524994" y="611090"/>
                  <a:pt x="3558160" y="398066"/>
                </a:cubicBezTo>
                <a:cubicBezTo>
                  <a:pt x="3596363" y="150946"/>
                  <a:pt x="3807838" y="-12639"/>
                  <a:pt x="4034655" y="767"/>
                </a:cubicBez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B729814-7913-CAA0-94C5-AE1716D57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32" y="245098"/>
            <a:ext cx="10896600" cy="6410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400" dirty="0"/>
              <a:t>Středověké kořeny česko-německých vztahů</a:t>
            </a:r>
          </a:p>
        </p:txBody>
      </p:sp>
    </p:spTree>
    <p:extLst>
      <p:ext uri="{BB962C8B-B14F-4D97-AF65-F5344CB8AC3E}">
        <p14:creationId xmlns:p14="http://schemas.microsoft.com/office/powerpoint/2010/main" val="2761775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9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4AE9E3-7DEF-AE58-0E54-55426936A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243" y="1131218"/>
            <a:ext cx="9275976" cy="5726781"/>
          </a:xfrm>
        </p:spPr>
        <p:txBody>
          <a:bodyPr anchor="t">
            <a:noAutofit/>
          </a:bodyPr>
          <a:lstStyle/>
          <a:p>
            <a:r>
              <a:rPr lang="cs-CZ" sz="2800" b="1" dirty="0"/>
              <a:t>Církevní správa</a:t>
            </a:r>
          </a:p>
          <a:p>
            <a:endParaRPr lang="cs-CZ" sz="2800" b="1" dirty="0"/>
          </a:p>
          <a:p>
            <a:r>
              <a:rPr lang="cs-CZ" sz="2150" b="1" dirty="0"/>
              <a:t>Čechy součástí řezenské diecéze (arcidiecéze v Mohuči)</a:t>
            </a:r>
          </a:p>
          <a:p>
            <a:r>
              <a:rPr lang="cs-CZ" sz="2150" b="1" dirty="0"/>
              <a:t>973 </a:t>
            </a:r>
            <a:r>
              <a:rPr lang="cs-CZ" sz="2150" dirty="0"/>
              <a:t>– vznik pražské diecéze, největší ve Svaté říši římské (Dětmar, sv. Vojtěch)</a:t>
            </a:r>
          </a:p>
          <a:p>
            <a:endParaRPr lang="cs-CZ" sz="2150" dirty="0"/>
          </a:p>
          <a:p>
            <a:r>
              <a:rPr lang="cs-CZ" sz="2150" b="1" dirty="0"/>
              <a:t>1344 </a:t>
            </a:r>
            <a:r>
              <a:rPr lang="cs-CZ" sz="2150" dirty="0"/>
              <a:t>– vznik arcidiecéze (další biskupství Olomouc a Litomyšl) v době vlády Karla IV.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E4A13D59-E279-B3C9-5992-9B2BFFEEE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5" r="23337" b="1"/>
          <a:stretch/>
        </p:blipFill>
        <p:spPr>
          <a:xfrm>
            <a:off x="9153525" y="2975016"/>
            <a:ext cx="3038475" cy="3882984"/>
          </a:xfrm>
          <a:custGeom>
            <a:avLst/>
            <a:gdLst/>
            <a:ahLst/>
            <a:cxnLst/>
            <a:rect l="l" t="t" r="r" b="b"/>
            <a:pathLst>
              <a:path w="5201276" h="6646910">
                <a:moveTo>
                  <a:pt x="764203" y="685250"/>
                </a:moveTo>
                <a:cubicBezTo>
                  <a:pt x="818649" y="688659"/>
                  <a:pt x="872180" y="700903"/>
                  <a:pt x="922673" y="721515"/>
                </a:cubicBezTo>
                <a:cubicBezTo>
                  <a:pt x="1135698" y="807918"/>
                  <a:pt x="1267587" y="1039231"/>
                  <a:pt x="1237521" y="1273177"/>
                </a:cubicBezTo>
                <a:cubicBezTo>
                  <a:pt x="1193894" y="1615922"/>
                  <a:pt x="852079" y="1820733"/>
                  <a:pt x="542267" y="1690856"/>
                </a:cubicBezTo>
                <a:cubicBezTo>
                  <a:pt x="327228" y="1600813"/>
                  <a:pt x="198127" y="1363456"/>
                  <a:pt x="234703" y="1126951"/>
                </a:cubicBezTo>
                <a:cubicBezTo>
                  <a:pt x="277169" y="852320"/>
                  <a:pt x="512123" y="670215"/>
                  <a:pt x="764203" y="685250"/>
                </a:cubicBezTo>
                <a:close/>
                <a:moveTo>
                  <a:pt x="2784174" y="352577"/>
                </a:moveTo>
                <a:cubicBezTo>
                  <a:pt x="2807825" y="353973"/>
                  <a:pt x="2831088" y="359242"/>
                  <a:pt x="2853064" y="368075"/>
                </a:cubicBezTo>
                <a:cubicBezTo>
                  <a:pt x="2946054" y="405659"/>
                  <a:pt x="3003243" y="506165"/>
                  <a:pt x="2990147" y="608299"/>
                </a:cubicBezTo>
                <a:cubicBezTo>
                  <a:pt x="2971006" y="757470"/>
                  <a:pt x="2822378" y="846585"/>
                  <a:pt x="2687620" y="790095"/>
                </a:cubicBezTo>
                <a:cubicBezTo>
                  <a:pt x="2594010" y="750884"/>
                  <a:pt x="2537829" y="647665"/>
                  <a:pt x="2553792" y="544679"/>
                </a:cubicBezTo>
                <a:cubicBezTo>
                  <a:pt x="2572235" y="425187"/>
                  <a:pt x="2674524" y="345991"/>
                  <a:pt x="2784174" y="352577"/>
                </a:cubicBezTo>
                <a:close/>
                <a:moveTo>
                  <a:pt x="5201276" y="72600"/>
                </a:moveTo>
                <a:lnTo>
                  <a:pt x="5201276" y="6646910"/>
                </a:lnTo>
                <a:lnTo>
                  <a:pt x="2895444" y="6646910"/>
                </a:lnTo>
                <a:lnTo>
                  <a:pt x="2545196" y="6646910"/>
                </a:lnTo>
                <a:lnTo>
                  <a:pt x="2176660" y="6646910"/>
                </a:lnTo>
                <a:lnTo>
                  <a:pt x="1071390" y="6646910"/>
                </a:lnTo>
                <a:lnTo>
                  <a:pt x="1035339" y="6598516"/>
                </a:lnTo>
                <a:cubicBezTo>
                  <a:pt x="830001" y="6260683"/>
                  <a:pt x="1173986" y="5769070"/>
                  <a:pt x="868428" y="5385343"/>
                </a:cubicBezTo>
                <a:cubicBezTo>
                  <a:pt x="677876" y="5146281"/>
                  <a:pt x="475933" y="5253608"/>
                  <a:pt x="262754" y="4965183"/>
                </a:cubicBezTo>
                <a:cubicBezTo>
                  <a:pt x="105136" y="4752005"/>
                  <a:pt x="-25514" y="4556184"/>
                  <a:pt x="38649" y="4272564"/>
                </a:cubicBezTo>
                <a:cubicBezTo>
                  <a:pt x="124509" y="3893242"/>
                  <a:pt x="452762" y="3745236"/>
                  <a:pt x="449354" y="3471378"/>
                </a:cubicBezTo>
                <a:cubicBezTo>
                  <a:pt x="445479" y="3142194"/>
                  <a:pt x="42523" y="3076251"/>
                  <a:pt x="3080" y="2700958"/>
                </a:cubicBezTo>
                <a:cubicBezTo>
                  <a:pt x="-22647" y="2456164"/>
                  <a:pt x="115055" y="2163013"/>
                  <a:pt x="332652" y="2027402"/>
                </a:cubicBezTo>
                <a:cubicBezTo>
                  <a:pt x="733670" y="1777182"/>
                  <a:pt x="1185756" y="2199435"/>
                  <a:pt x="1493242" y="1948439"/>
                </a:cubicBezTo>
                <a:cubicBezTo>
                  <a:pt x="1676897" y="1798492"/>
                  <a:pt x="1706809" y="1492245"/>
                  <a:pt x="1671085" y="1299370"/>
                </a:cubicBezTo>
                <a:cubicBezTo>
                  <a:pt x="1602970" y="932136"/>
                  <a:pt x="1301838" y="872003"/>
                  <a:pt x="1312997" y="592260"/>
                </a:cubicBezTo>
                <a:cubicBezTo>
                  <a:pt x="1321210" y="384349"/>
                  <a:pt x="1497582" y="166056"/>
                  <a:pt x="1715953" y="117624"/>
                </a:cubicBezTo>
                <a:cubicBezTo>
                  <a:pt x="1746484" y="110804"/>
                  <a:pt x="1777667" y="107395"/>
                  <a:pt x="1808943" y="107395"/>
                </a:cubicBezTo>
                <a:cubicBezTo>
                  <a:pt x="2020029" y="107395"/>
                  <a:pt x="2186171" y="262378"/>
                  <a:pt x="2237471" y="310500"/>
                </a:cubicBezTo>
                <a:cubicBezTo>
                  <a:pt x="2480329" y="537317"/>
                  <a:pt x="2288150" y="815280"/>
                  <a:pt x="2485909" y="1155778"/>
                </a:cubicBezTo>
                <a:cubicBezTo>
                  <a:pt x="2516634" y="1206225"/>
                  <a:pt x="2551885" y="1253804"/>
                  <a:pt x="2591220" y="1297896"/>
                </a:cubicBezTo>
                <a:cubicBezTo>
                  <a:pt x="2668711" y="1386005"/>
                  <a:pt x="2813078" y="1370507"/>
                  <a:pt x="2868562" y="1267985"/>
                </a:cubicBezTo>
                <a:cubicBezTo>
                  <a:pt x="2960234" y="1098510"/>
                  <a:pt x="3047877" y="908501"/>
                  <a:pt x="3225565" y="859062"/>
                </a:cubicBezTo>
                <a:cubicBezTo>
                  <a:pt x="3571023" y="762896"/>
                  <a:pt x="3776685" y="1334008"/>
                  <a:pt x="4134696" y="1265738"/>
                </a:cubicBezTo>
                <a:cubicBezTo>
                  <a:pt x="4283325" y="1237377"/>
                  <a:pt x="4369495" y="1115560"/>
                  <a:pt x="4447839" y="964607"/>
                </a:cubicBezTo>
                <a:cubicBezTo>
                  <a:pt x="4469614" y="922528"/>
                  <a:pt x="4490847" y="878203"/>
                  <a:pt x="4512622" y="832871"/>
                </a:cubicBezTo>
                <a:cubicBezTo>
                  <a:pt x="4571477" y="623285"/>
                  <a:pt x="4654776" y="228711"/>
                  <a:pt x="5152490" y="84231"/>
                </a:cubicBezTo>
                <a:close/>
                <a:moveTo>
                  <a:pt x="4034655" y="767"/>
                </a:moveTo>
                <a:cubicBezTo>
                  <a:pt x="4083638" y="3866"/>
                  <a:pt x="4131798" y="14871"/>
                  <a:pt x="4177240" y="33390"/>
                </a:cubicBezTo>
                <a:cubicBezTo>
                  <a:pt x="4368954" y="110882"/>
                  <a:pt x="4487671" y="319025"/>
                  <a:pt x="4460626" y="529879"/>
                </a:cubicBezTo>
                <a:cubicBezTo>
                  <a:pt x="4421028" y="837830"/>
                  <a:pt x="4113774" y="1021795"/>
                  <a:pt x="3834960" y="905558"/>
                </a:cubicBezTo>
                <a:cubicBezTo>
                  <a:pt x="3641231" y="824502"/>
                  <a:pt x="3524994" y="611090"/>
                  <a:pt x="3558160" y="398066"/>
                </a:cubicBezTo>
                <a:cubicBezTo>
                  <a:pt x="3596363" y="150946"/>
                  <a:pt x="3807838" y="-12639"/>
                  <a:pt x="4034655" y="767"/>
                </a:cubicBez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B729814-7913-CAA0-94C5-AE1716D57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32" y="245098"/>
            <a:ext cx="10896600" cy="6410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400" dirty="0"/>
              <a:t>Středověké kořeny česko-německých vztahů</a:t>
            </a:r>
          </a:p>
        </p:txBody>
      </p:sp>
    </p:spTree>
    <p:extLst>
      <p:ext uri="{BB962C8B-B14F-4D97-AF65-F5344CB8AC3E}">
        <p14:creationId xmlns:p14="http://schemas.microsoft.com/office/powerpoint/2010/main" val="697137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9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4AE9E3-7DEF-AE58-0E54-55426936A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243" y="1131218"/>
            <a:ext cx="9275976" cy="5726781"/>
          </a:xfrm>
        </p:spPr>
        <p:txBody>
          <a:bodyPr anchor="t">
            <a:noAutofit/>
          </a:bodyPr>
          <a:lstStyle/>
          <a:p>
            <a:r>
              <a:rPr lang="cs-CZ" sz="2150" b="1" dirty="0"/>
              <a:t>Karel IV. – největší Čech (nebo Němec, nebo Francouz?)</a:t>
            </a:r>
          </a:p>
          <a:p>
            <a:r>
              <a:rPr lang="cs-CZ" sz="2150" b="1" dirty="0"/>
              <a:t>Česká historiografie: největší Čech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50" dirty="0"/>
              <a:t> založení univerzity v Praze (1347, </a:t>
            </a:r>
            <a:r>
              <a:rPr lang="cs-CZ" sz="2150" b="1" dirty="0"/>
              <a:t>1348</a:t>
            </a:r>
            <a:r>
              <a:rPr lang="cs-CZ" sz="2150" dirty="0"/>
              <a:t>, 1349)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50" dirty="0"/>
              <a:t>výstavba Nového Města pražského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50" dirty="0"/>
              <a:t>stavba kamenného (později Karlova) mostu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50" dirty="0"/>
              <a:t>hrad Karlštejn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50" dirty="0"/>
              <a:t>Svatovítský chrám</a:t>
            </a:r>
          </a:p>
          <a:p>
            <a:r>
              <a:rPr lang="cs-CZ" sz="2150" b="1" dirty="0"/>
              <a:t>Německá historiografie: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50" dirty="0"/>
              <a:t>reformy Svaté říše římské – Zlatá bula císaře Karla IV. (volba císaře a organizace říšských institucí) – platné </a:t>
            </a:r>
            <a:r>
              <a:rPr lang="pl-PL" sz="2150" dirty="0"/>
              <a:t>až do jejího zániku v roce 1806</a:t>
            </a:r>
            <a:endParaRPr lang="cs-CZ" sz="215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50" dirty="0"/>
              <a:t>přínos k rozvoji měst a kultury v oblasti dnešního Německa.</a:t>
            </a:r>
          </a:p>
          <a:p>
            <a:endParaRPr lang="cs-CZ" sz="2150" dirty="0"/>
          </a:p>
          <a:p>
            <a:endParaRPr lang="cs-CZ" sz="2150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E4A13D59-E279-B3C9-5992-9B2BFFEEE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5" r="23337" b="1"/>
          <a:stretch/>
        </p:blipFill>
        <p:spPr>
          <a:xfrm>
            <a:off x="9312676" y="3178400"/>
            <a:ext cx="2879324" cy="3679599"/>
          </a:xfrm>
          <a:custGeom>
            <a:avLst/>
            <a:gdLst/>
            <a:ahLst/>
            <a:cxnLst/>
            <a:rect l="l" t="t" r="r" b="b"/>
            <a:pathLst>
              <a:path w="5201276" h="6646910">
                <a:moveTo>
                  <a:pt x="764203" y="685250"/>
                </a:moveTo>
                <a:cubicBezTo>
                  <a:pt x="818649" y="688659"/>
                  <a:pt x="872180" y="700903"/>
                  <a:pt x="922673" y="721515"/>
                </a:cubicBezTo>
                <a:cubicBezTo>
                  <a:pt x="1135698" y="807918"/>
                  <a:pt x="1267587" y="1039231"/>
                  <a:pt x="1237521" y="1273177"/>
                </a:cubicBezTo>
                <a:cubicBezTo>
                  <a:pt x="1193894" y="1615922"/>
                  <a:pt x="852079" y="1820733"/>
                  <a:pt x="542267" y="1690856"/>
                </a:cubicBezTo>
                <a:cubicBezTo>
                  <a:pt x="327228" y="1600813"/>
                  <a:pt x="198127" y="1363456"/>
                  <a:pt x="234703" y="1126951"/>
                </a:cubicBezTo>
                <a:cubicBezTo>
                  <a:pt x="277169" y="852320"/>
                  <a:pt x="512123" y="670215"/>
                  <a:pt x="764203" y="685250"/>
                </a:cubicBezTo>
                <a:close/>
                <a:moveTo>
                  <a:pt x="2784174" y="352577"/>
                </a:moveTo>
                <a:cubicBezTo>
                  <a:pt x="2807825" y="353973"/>
                  <a:pt x="2831088" y="359242"/>
                  <a:pt x="2853064" y="368075"/>
                </a:cubicBezTo>
                <a:cubicBezTo>
                  <a:pt x="2946054" y="405659"/>
                  <a:pt x="3003243" y="506165"/>
                  <a:pt x="2990147" y="608299"/>
                </a:cubicBezTo>
                <a:cubicBezTo>
                  <a:pt x="2971006" y="757470"/>
                  <a:pt x="2822378" y="846585"/>
                  <a:pt x="2687620" y="790095"/>
                </a:cubicBezTo>
                <a:cubicBezTo>
                  <a:pt x="2594010" y="750884"/>
                  <a:pt x="2537829" y="647665"/>
                  <a:pt x="2553792" y="544679"/>
                </a:cubicBezTo>
                <a:cubicBezTo>
                  <a:pt x="2572235" y="425187"/>
                  <a:pt x="2674524" y="345991"/>
                  <a:pt x="2784174" y="352577"/>
                </a:cubicBezTo>
                <a:close/>
                <a:moveTo>
                  <a:pt x="5201276" y="72600"/>
                </a:moveTo>
                <a:lnTo>
                  <a:pt x="5201276" y="6646910"/>
                </a:lnTo>
                <a:lnTo>
                  <a:pt x="2895444" y="6646910"/>
                </a:lnTo>
                <a:lnTo>
                  <a:pt x="2545196" y="6646910"/>
                </a:lnTo>
                <a:lnTo>
                  <a:pt x="2176660" y="6646910"/>
                </a:lnTo>
                <a:lnTo>
                  <a:pt x="1071390" y="6646910"/>
                </a:lnTo>
                <a:lnTo>
                  <a:pt x="1035339" y="6598516"/>
                </a:lnTo>
                <a:cubicBezTo>
                  <a:pt x="830001" y="6260683"/>
                  <a:pt x="1173986" y="5769070"/>
                  <a:pt x="868428" y="5385343"/>
                </a:cubicBezTo>
                <a:cubicBezTo>
                  <a:pt x="677876" y="5146281"/>
                  <a:pt x="475933" y="5253608"/>
                  <a:pt x="262754" y="4965183"/>
                </a:cubicBezTo>
                <a:cubicBezTo>
                  <a:pt x="105136" y="4752005"/>
                  <a:pt x="-25514" y="4556184"/>
                  <a:pt x="38649" y="4272564"/>
                </a:cubicBezTo>
                <a:cubicBezTo>
                  <a:pt x="124509" y="3893242"/>
                  <a:pt x="452762" y="3745236"/>
                  <a:pt x="449354" y="3471378"/>
                </a:cubicBezTo>
                <a:cubicBezTo>
                  <a:pt x="445479" y="3142194"/>
                  <a:pt x="42523" y="3076251"/>
                  <a:pt x="3080" y="2700958"/>
                </a:cubicBezTo>
                <a:cubicBezTo>
                  <a:pt x="-22647" y="2456164"/>
                  <a:pt x="115055" y="2163013"/>
                  <a:pt x="332652" y="2027402"/>
                </a:cubicBezTo>
                <a:cubicBezTo>
                  <a:pt x="733670" y="1777182"/>
                  <a:pt x="1185756" y="2199435"/>
                  <a:pt x="1493242" y="1948439"/>
                </a:cubicBezTo>
                <a:cubicBezTo>
                  <a:pt x="1676897" y="1798492"/>
                  <a:pt x="1706809" y="1492245"/>
                  <a:pt x="1671085" y="1299370"/>
                </a:cubicBezTo>
                <a:cubicBezTo>
                  <a:pt x="1602970" y="932136"/>
                  <a:pt x="1301838" y="872003"/>
                  <a:pt x="1312997" y="592260"/>
                </a:cubicBezTo>
                <a:cubicBezTo>
                  <a:pt x="1321210" y="384349"/>
                  <a:pt x="1497582" y="166056"/>
                  <a:pt x="1715953" y="117624"/>
                </a:cubicBezTo>
                <a:cubicBezTo>
                  <a:pt x="1746484" y="110804"/>
                  <a:pt x="1777667" y="107395"/>
                  <a:pt x="1808943" y="107395"/>
                </a:cubicBezTo>
                <a:cubicBezTo>
                  <a:pt x="2020029" y="107395"/>
                  <a:pt x="2186171" y="262378"/>
                  <a:pt x="2237471" y="310500"/>
                </a:cubicBezTo>
                <a:cubicBezTo>
                  <a:pt x="2480329" y="537317"/>
                  <a:pt x="2288150" y="815280"/>
                  <a:pt x="2485909" y="1155778"/>
                </a:cubicBezTo>
                <a:cubicBezTo>
                  <a:pt x="2516634" y="1206225"/>
                  <a:pt x="2551885" y="1253804"/>
                  <a:pt x="2591220" y="1297896"/>
                </a:cubicBezTo>
                <a:cubicBezTo>
                  <a:pt x="2668711" y="1386005"/>
                  <a:pt x="2813078" y="1370507"/>
                  <a:pt x="2868562" y="1267985"/>
                </a:cubicBezTo>
                <a:cubicBezTo>
                  <a:pt x="2960234" y="1098510"/>
                  <a:pt x="3047877" y="908501"/>
                  <a:pt x="3225565" y="859062"/>
                </a:cubicBezTo>
                <a:cubicBezTo>
                  <a:pt x="3571023" y="762896"/>
                  <a:pt x="3776685" y="1334008"/>
                  <a:pt x="4134696" y="1265738"/>
                </a:cubicBezTo>
                <a:cubicBezTo>
                  <a:pt x="4283325" y="1237377"/>
                  <a:pt x="4369495" y="1115560"/>
                  <a:pt x="4447839" y="964607"/>
                </a:cubicBezTo>
                <a:cubicBezTo>
                  <a:pt x="4469614" y="922528"/>
                  <a:pt x="4490847" y="878203"/>
                  <a:pt x="4512622" y="832871"/>
                </a:cubicBezTo>
                <a:cubicBezTo>
                  <a:pt x="4571477" y="623285"/>
                  <a:pt x="4654776" y="228711"/>
                  <a:pt x="5152490" y="84231"/>
                </a:cubicBezTo>
                <a:close/>
                <a:moveTo>
                  <a:pt x="4034655" y="767"/>
                </a:moveTo>
                <a:cubicBezTo>
                  <a:pt x="4083638" y="3866"/>
                  <a:pt x="4131798" y="14871"/>
                  <a:pt x="4177240" y="33390"/>
                </a:cubicBezTo>
                <a:cubicBezTo>
                  <a:pt x="4368954" y="110882"/>
                  <a:pt x="4487671" y="319025"/>
                  <a:pt x="4460626" y="529879"/>
                </a:cubicBezTo>
                <a:cubicBezTo>
                  <a:pt x="4421028" y="837830"/>
                  <a:pt x="4113774" y="1021795"/>
                  <a:pt x="3834960" y="905558"/>
                </a:cubicBezTo>
                <a:cubicBezTo>
                  <a:pt x="3641231" y="824502"/>
                  <a:pt x="3524994" y="611090"/>
                  <a:pt x="3558160" y="398066"/>
                </a:cubicBezTo>
                <a:cubicBezTo>
                  <a:pt x="3596363" y="150946"/>
                  <a:pt x="3807838" y="-12639"/>
                  <a:pt x="4034655" y="767"/>
                </a:cubicBez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B729814-7913-CAA0-94C5-AE1716D57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32" y="245098"/>
            <a:ext cx="10896600" cy="6410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400" dirty="0"/>
              <a:t>Středověké kořeny česko-německých vztahů</a:t>
            </a:r>
          </a:p>
        </p:txBody>
      </p:sp>
    </p:spTree>
    <p:extLst>
      <p:ext uri="{BB962C8B-B14F-4D97-AF65-F5344CB8AC3E}">
        <p14:creationId xmlns:p14="http://schemas.microsoft.com/office/powerpoint/2010/main" val="1425735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436177-BA35-1074-6039-EEDEEFBB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9407"/>
            <a:ext cx="7025196" cy="787746"/>
          </a:xfrm>
        </p:spPr>
        <p:txBody>
          <a:bodyPr>
            <a:normAutofit/>
          </a:bodyPr>
          <a:lstStyle/>
          <a:p>
            <a:r>
              <a:rPr lang="cs-CZ" dirty="0"/>
              <a:t>Habsburská monarchie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7619C4-DD3A-36A9-88F1-234E414F2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380" y="1350052"/>
            <a:ext cx="8851036" cy="5517471"/>
          </a:xfrm>
        </p:spPr>
        <p:txBody>
          <a:bodyPr anchor="t">
            <a:normAutofit/>
          </a:bodyPr>
          <a:lstStyle/>
          <a:p>
            <a:pPr marL="342900" indent="-342900">
              <a:buFontTx/>
              <a:buChar char="-"/>
            </a:pPr>
            <a:r>
              <a:rPr lang="cs-CZ" sz="2200" dirty="0"/>
              <a:t>Nástup Habsburků na český trůn 1526</a:t>
            </a:r>
          </a:p>
          <a:p>
            <a:pPr marL="342900" indent="-342900">
              <a:buFontTx/>
              <a:buChar char="-"/>
            </a:pPr>
            <a:r>
              <a:rPr lang="cs-CZ" sz="2200" dirty="0"/>
              <a:t>V české historiografii (zejména vlivem obrozenců v 19. století) velmi negativní vnímání.</a:t>
            </a:r>
          </a:p>
          <a:p>
            <a:pPr marL="342900" indent="-342900">
              <a:buFontTx/>
              <a:buChar char="-"/>
            </a:pPr>
            <a:r>
              <a:rPr lang="cs-CZ" sz="2200" dirty="0"/>
              <a:t>Řada mýtů (zejména Bílá Hora jako boj Čechů proti Němcům)</a:t>
            </a:r>
          </a:p>
          <a:p>
            <a:pPr marL="342900" indent="-342900">
              <a:buFontTx/>
              <a:buChar char="-"/>
            </a:pPr>
            <a:r>
              <a:rPr lang="cs-CZ" sz="2200" dirty="0"/>
              <a:t>Pobělohorské období jako „Doba temna“ a germanizace ALE:</a:t>
            </a:r>
          </a:p>
          <a:p>
            <a:pPr marL="342900" indent="-342900">
              <a:buFontTx/>
              <a:buChar char="-"/>
            </a:pPr>
            <a:r>
              <a:rPr lang="cs-CZ" sz="2200" dirty="0"/>
              <a:t>Josefínské reformy a zavedení němčiny jako úředního jazyka – naopak vláda Marie Terezie a Josefa II. bývá hodnocena českou historiografií velmi pozitivně</a:t>
            </a:r>
          </a:p>
          <a:p>
            <a:pPr marL="342900" indent="-342900">
              <a:buFontTx/>
              <a:buChar char="-"/>
            </a:pPr>
            <a:endParaRPr lang="cs-CZ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C60B8C-705E-E9AA-7A0C-A0BFE2D5D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83" r="20130"/>
          <a:stretch/>
        </p:blipFill>
        <p:spPr>
          <a:xfrm>
            <a:off x="9147796" y="3124939"/>
            <a:ext cx="3044204" cy="3733059"/>
          </a:xfrm>
          <a:custGeom>
            <a:avLst/>
            <a:gdLst/>
            <a:ahLst/>
            <a:cxnLst/>
            <a:rect l="l" t="t" r="r" b="b"/>
            <a:pathLst>
              <a:path w="5592502" h="6218525">
                <a:moveTo>
                  <a:pt x="2549391" y="5657612"/>
                </a:moveTo>
                <a:cubicBezTo>
                  <a:pt x="2568895" y="5660359"/>
                  <a:pt x="2588012" y="5665853"/>
                  <a:pt x="2606158" y="5674005"/>
                </a:cubicBezTo>
                <a:cubicBezTo>
                  <a:pt x="2690694" y="5711355"/>
                  <a:pt x="2743699" y="5803287"/>
                  <a:pt x="2734722" y="5897877"/>
                </a:cubicBezTo>
                <a:cubicBezTo>
                  <a:pt x="2720716" y="6045476"/>
                  <a:pt x="2578003" y="6136188"/>
                  <a:pt x="2445921" y="6086557"/>
                </a:cubicBezTo>
                <a:cubicBezTo>
                  <a:pt x="2352551" y="6051652"/>
                  <a:pt x="2293727" y="5951889"/>
                  <a:pt x="2306440" y="5850621"/>
                </a:cubicBezTo>
                <a:cubicBezTo>
                  <a:pt x="2319512" y="5745685"/>
                  <a:pt x="2398158" y="5671063"/>
                  <a:pt x="2490307" y="5657701"/>
                </a:cubicBezTo>
                <a:cubicBezTo>
                  <a:pt x="2509998" y="5654864"/>
                  <a:pt x="2529887" y="5654864"/>
                  <a:pt x="2549391" y="5657612"/>
                </a:cubicBezTo>
                <a:close/>
                <a:moveTo>
                  <a:pt x="708303" y="494981"/>
                </a:moveTo>
                <a:cubicBezTo>
                  <a:pt x="758766" y="498141"/>
                  <a:pt x="808381" y="509490"/>
                  <a:pt x="855181" y="528594"/>
                </a:cubicBezTo>
                <a:cubicBezTo>
                  <a:pt x="1052623" y="608676"/>
                  <a:pt x="1174866" y="823069"/>
                  <a:pt x="1146999" y="1039903"/>
                </a:cubicBezTo>
                <a:cubicBezTo>
                  <a:pt x="1106562" y="1357577"/>
                  <a:pt x="789750" y="1547407"/>
                  <a:pt x="502601" y="1427029"/>
                </a:cubicBezTo>
                <a:cubicBezTo>
                  <a:pt x="303292" y="1343573"/>
                  <a:pt x="183634" y="1123578"/>
                  <a:pt x="217535" y="904373"/>
                </a:cubicBezTo>
                <a:cubicBezTo>
                  <a:pt x="256894" y="649831"/>
                  <a:pt x="474662" y="481046"/>
                  <a:pt x="708303" y="494981"/>
                </a:cubicBezTo>
                <a:close/>
                <a:moveTo>
                  <a:pt x="2580518" y="186644"/>
                </a:moveTo>
                <a:cubicBezTo>
                  <a:pt x="2602438" y="187938"/>
                  <a:pt x="2623999" y="192821"/>
                  <a:pt x="2644369" y="201008"/>
                </a:cubicBezTo>
                <a:cubicBezTo>
                  <a:pt x="2730556" y="235843"/>
                  <a:pt x="2783562" y="328998"/>
                  <a:pt x="2771424" y="423660"/>
                </a:cubicBezTo>
                <a:cubicBezTo>
                  <a:pt x="2753683" y="561920"/>
                  <a:pt x="2615927" y="644516"/>
                  <a:pt x="2491026" y="592159"/>
                </a:cubicBezTo>
                <a:cubicBezTo>
                  <a:pt x="2404264" y="555816"/>
                  <a:pt x="2352192" y="460147"/>
                  <a:pt x="2366987" y="364694"/>
                </a:cubicBezTo>
                <a:cubicBezTo>
                  <a:pt x="2384081" y="253943"/>
                  <a:pt x="2478888" y="180540"/>
                  <a:pt x="2580518" y="186644"/>
                </a:cubicBezTo>
                <a:close/>
                <a:moveTo>
                  <a:pt x="3406298" y="0"/>
                </a:moveTo>
                <a:lnTo>
                  <a:pt x="4023898" y="0"/>
                </a:lnTo>
                <a:lnTo>
                  <a:pt x="4039485" y="16440"/>
                </a:lnTo>
                <a:cubicBezTo>
                  <a:pt x="4112899" y="107670"/>
                  <a:pt x="4150006" y="228832"/>
                  <a:pt x="4134340" y="350976"/>
                </a:cubicBezTo>
                <a:cubicBezTo>
                  <a:pt x="4097638" y="636402"/>
                  <a:pt x="3812859" y="806910"/>
                  <a:pt x="3554440" y="699175"/>
                </a:cubicBezTo>
                <a:cubicBezTo>
                  <a:pt x="3374882" y="624048"/>
                  <a:pt x="3267147" y="426247"/>
                  <a:pt x="3297887" y="228805"/>
                </a:cubicBezTo>
                <a:cubicBezTo>
                  <a:pt x="3311165" y="142914"/>
                  <a:pt x="3347028" y="67910"/>
                  <a:pt x="3397755" y="8363"/>
                </a:cubicBezTo>
                <a:close/>
                <a:moveTo>
                  <a:pt x="1503015" y="0"/>
                </a:moveTo>
                <a:lnTo>
                  <a:pt x="1857869" y="0"/>
                </a:lnTo>
                <a:lnTo>
                  <a:pt x="1875734" y="7199"/>
                </a:lnTo>
                <a:cubicBezTo>
                  <a:pt x="1972792" y="53203"/>
                  <a:pt x="2044088" y="119768"/>
                  <a:pt x="2073805" y="147644"/>
                </a:cubicBezTo>
                <a:cubicBezTo>
                  <a:pt x="2298899" y="357871"/>
                  <a:pt x="2120777" y="615502"/>
                  <a:pt x="2304070" y="931092"/>
                </a:cubicBezTo>
                <a:cubicBezTo>
                  <a:pt x="2332548" y="977849"/>
                  <a:pt x="2365220" y="1021948"/>
                  <a:pt x="2401678" y="1062815"/>
                </a:cubicBezTo>
                <a:cubicBezTo>
                  <a:pt x="2473501" y="1144478"/>
                  <a:pt x="2607307" y="1130114"/>
                  <a:pt x="2658732" y="1035092"/>
                </a:cubicBezTo>
                <a:cubicBezTo>
                  <a:pt x="2743699" y="878014"/>
                  <a:pt x="2824931" y="701903"/>
                  <a:pt x="2989622" y="656081"/>
                </a:cubicBezTo>
                <a:cubicBezTo>
                  <a:pt x="3309810" y="566949"/>
                  <a:pt x="3500428" y="1096285"/>
                  <a:pt x="3832251" y="1033009"/>
                </a:cubicBezTo>
                <a:cubicBezTo>
                  <a:pt x="3970008" y="1006722"/>
                  <a:pt x="4049875" y="893816"/>
                  <a:pt x="4122489" y="753905"/>
                </a:cubicBezTo>
                <a:cubicBezTo>
                  <a:pt x="4142671" y="714904"/>
                  <a:pt x="4162351" y="673821"/>
                  <a:pt x="4182533" y="631806"/>
                </a:cubicBezTo>
                <a:cubicBezTo>
                  <a:pt x="4229290" y="465301"/>
                  <a:pt x="4292692" y="172828"/>
                  <a:pt x="4600355" y="8334"/>
                </a:cubicBezTo>
                <a:lnTo>
                  <a:pt x="4621097" y="0"/>
                </a:lnTo>
                <a:lnTo>
                  <a:pt x="5592502" y="0"/>
                </a:lnTo>
                <a:lnTo>
                  <a:pt x="5592502" y="6214998"/>
                </a:lnTo>
                <a:lnTo>
                  <a:pt x="5570190" y="6214772"/>
                </a:lnTo>
                <a:cubicBezTo>
                  <a:pt x="5484588" y="6205588"/>
                  <a:pt x="5403563" y="6179480"/>
                  <a:pt x="5336013" y="6134537"/>
                </a:cubicBezTo>
                <a:cubicBezTo>
                  <a:pt x="5329154" y="6129869"/>
                  <a:pt x="5322654" y="6124696"/>
                  <a:pt x="5316549" y="6119095"/>
                </a:cubicBezTo>
                <a:cubicBezTo>
                  <a:pt x="5197251" y="6026083"/>
                  <a:pt x="4557234" y="5546951"/>
                  <a:pt x="4161920" y="5655261"/>
                </a:cubicBezTo>
                <a:cubicBezTo>
                  <a:pt x="3724588" y="5774990"/>
                  <a:pt x="3364683" y="6051365"/>
                  <a:pt x="3163578" y="5852918"/>
                </a:cubicBezTo>
                <a:cubicBezTo>
                  <a:pt x="3116533" y="5806591"/>
                  <a:pt x="3049235" y="5739436"/>
                  <a:pt x="2973749" y="5663664"/>
                </a:cubicBezTo>
                <a:cubicBezTo>
                  <a:pt x="2851650" y="5565913"/>
                  <a:pt x="2725959" y="5472256"/>
                  <a:pt x="2569025" y="5499547"/>
                </a:cubicBezTo>
                <a:cubicBezTo>
                  <a:pt x="2209910" y="5562035"/>
                  <a:pt x="2237849" y="5993549"/>
                  <a:pt x="1769490" y="6169659"/>
                </a:cubicBezTo>
                <a:cubicBezTo>
                  <a:pt x="1527877" y="6260515"/>
                  <a:pt x="1178242" y="6229415"/>
                  <a:pt x="1004789" y="6036355"/>
                </a:cubicBezTo>
                <a:cubicBezTo>
                  <a:pt x="724104" y="5723780"/>
                  <a:pt x="1106993" y="5230642"/>
                  <a:pt x="804905" y="4851273"/>
                </a:cubicBezTo>
                <a:cubicBezTo>
                  <a:pt x="628292" y="4629698"/>
                  <a:pt x="441120" y="4729173"/>
                  <a:pt x="243535" y="4461846"/>
                </a:cubicBezTo>
                <a:cubicBezTo>
                  <a:pt x="97446" y="4264262"/>
                  <a:pt x="-23647" y="4082765"/>
                  <a:pt x="35822" y="3819891"/>
                </a:cubicBezTo>
                <a:cubicBezTo>
                  <a:pt x="115402" y="3468316"/>
                  <a:pt x="419645" y="3331136"/>
                  <a:pt x="416485" y="3077311"/>
                </a:cubicBezTo>
                <a:cubicBezTo>
                  <a:pt x="412894" y="2772206"/>
                  <a:pt x="39413" y="2711086"/>
                  <a:pt x="2855" y="2363246"/>
                </a:cubicBezTo>
                <a:cubicBezTo>
                  <a:pt x="-20990" y="2136357"/>
                  <a:pt x="106640" y="1864649"/>
                  <a:pt x="308319" y="1738959"/>
                </a:cubicBezTo>
                <a:cubicBezTo>
                  <a:pt x="680004" y="1507042"/>
                  <a:pt x="1099021" y="1898408"/>
                  <a:pt x="1384015" y="1665772"/>
                </a:cubicBezTo>
                <a:cubicBezTo>
                  <a:pt x="1554236" y="1526793"/>
                  <a:pt x="1581960" y="1242948"/>
                  <a:pt x="1548849" y="1064181"/>
                </a:cubicBezTo>
                <a:cubicBezTo>
                  <a:pt x="1485717" y="723810"/>
                  <a:pt x="1206612" y="668075"/>
                  <a:pt x="1216954" y="408794"/>
                </a:cubicBezTo>
                <a:cubicBezTo>
                  <a:pt x="1222664" y="264268"/>
                  <a:pt x="1316043" y="114328"/>
                  <a:pt x="1447763" y="29453"/>
                </a:cubicBezTo>
                <a:close/>
              </a:path>
            </a:pathLst>
          </a:custGeom>
        </p:spPr>
      </p:pic>
      <p:pic>
        <p:nvPicPr>
          <p:cNvPr id="4098" name="Picture 2" descr="Baroko - Čechy - Výtvarná výchova">
            <a:extLst>
              <a:ext uri="{FF2B5EF4-FFF2-40B4-BE49-F238E27FC236}">
                <a16:creationId xmlns:a16="http://schemas.microsoft.com/office/drawing/2014/main" id="{E2FC8309-8F45-5436-D62D-669A4E982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929187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arokní Bílá hora">
            <a:extLst>
              <a:ext uri="{FF2B5EF4-FFF2-40B4-BE49-F238E27FC236}">
                <a16:creationId xmlns:a16="http://schemas.microsoft.com/office/drawing/2014/main" id="{521F7FCA-CFE3-7073-9DB7-F613F04AC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229" y="4929186"/>
            <a:ext cx="2483273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Kladrubský klášter">
            <a:extLst>
              <a:ext uri="{FF2B5EF4-FFF2-40B4-BE49-F238E27FC236}">
                <a16:creationId xmlns:a16="http://schemas.microsoft.com/office/drawing/2014/main" id="{2F16ACA9-A2D3-8563-C5EA-883CB569D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580" y="4929186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7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436177-BA35-1074-6039-EEDEEFBB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2782"/>
            <a:ext cx="5369169" cy="738435"/>
          </a:xfrm>
        </p:spPr>
        <p:txBody>
          <a:bodyPr>
            <a:normAutofit fontScale="90000"/>
          </a:bodyPr>
          <a:lstStyle/>
          <a:p>
            <a:r>
              <a:rPr lang="cs-CZ" dirty="0"/>
              <a:t>19. století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7619C4-DD3A-36A9-88F1-234E414F2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97" y="1291216"/>
            <a:ext cx="10353176" cy="5566783"/>
          </a:xfrm>
        </p:spPr>
        <p:txBody>
          <a:bodyPr anchor="t">
            <a:normAutofit/>
          </a:bodyPr>
          <a:lstStyle/>
          <a:p>
            <a:pPr algn="l"/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Rozvoj českého národního obrození:</a:t>
            </a:r>
            <a:endParaRPr lang="cs-CZ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457200" lvl="1" algn="l"/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Postupné uvědomování si odlišností mezi Čechy a Němci.</a:t>
            </a:r>
          </a:p>
          <a:p>
            <a:pPr marL="457200" lvl="1" algn="l"/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Ztráta češtiny jako běžného dorozumívacího jazyka, zejména ve městech.</a:t>
            </a:r>
          </a:p>
          <a:p>
            <a:pPr algn="l"/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Bohemismus a Bernard </a:t>
            </a:r>
            <a:r>
              <a:rPr lang="cs-CZ" b="1" i="0" dirty="0" err="1">
                <a:solidFill>
                  <a:srgbClr val="374151"/>
                </a:solidFill>
                <a:effectLst/>
                <a:latin typeface="Söhne"/>
              </a:rPr>
              <a:t>Bolzano</a:t>
            </a:r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:</a:t>
            </a:r>
            <a:endParaRPr lang="cs-CZ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457200" lvl="1" algn="l"/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Snaha o vytvoření jednotného politického národa zahrnujícího Čechy a Němce.</a:t>
            </a:r>
          </a:p>
          <a:p>
            <a:pPr marL="457200" lvl="1" algn="l"/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Bolzanova idea nadřazenosti příslušnosti k české zemi nad etnickými a jazykovými hledisky.</a:t>
            </a:r>
          </a:p>
          <a:p>
            <a:pPr algn="l"/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Slovanská vzájemnost a historismus:</a:t>
            </a:r>
            <a:endParaRPr lang="cs-CZ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457200" lvl="1" algn="l"/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Pěstování ideje slovanské vzájemnosti mezi českými buditeli (například K. H. Borovský to ovšem odmítá).</a:t>
            </a:r>
          </a:p>
          <a:p>
            <a:pPr marL="457200" lvl="1" algn="l"/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Historický význam zdůrazňující vládu Karla IV. a husitství (vítězný boj Čechů proti Němcům x </a:t>
            </a:r>
            <a:r>
              <a:rPr lang="cs-CZ" b="0" i="0" dirty="0" err="1">
                <a:solidFill>
                  <a:srgbClr val="374151"/>
                </a:solidFill>
                <a:effectLst/>
                <a:latin typeface="Söhne"/>
              </a:rPr>
              <a:t>holubiččí</a:t>
            </a: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 povaha).</a:t>
            </a:r>
          </a:p>
          <a:p>
            <a:pPr algn="l"/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Národnostní boje v 80. letech 19. století:</a:t>
            </a:r>
            <a:endParaRPr lang="cs-CZ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457200" lvl="1" algn="l"/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Založení spolků </a:t>
            </a:r>
            <a:r>
              <a:rPr lang="cs-CZ" b="0" i="1" dirty="0" err="1">
                <a:solidFill>
                  <a:srgbClr val="374151"/>
                </a:solidFill>
                <a:effectLst/>
                <a:latin typeface="Söhne"/>
              </a:rPr>
              <a:t>Schulverein</a:t>
            </a: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 a </a:t>
            </a:r>
            <a:r>
              <a:rPr lang="cs-CZ" b="0" i="1" dirty="0">
                <a:solidFill>
                  <a:srgbClr val="374151"/>
                </a:solidFill>
                <a:effectLst/>
                <a:latin typeface="Söhne"/>
              </a:rPr>
              <a:t>Ústřední matice školská</a:t>
            </a: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  <a:p>
            <a:pPr marL="457200" lvl="1" algn="l"/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Konflikty o jazyk škol a obsazení významných úřadů na základě národnostní příslušnosti.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C60B8C-705E-E9AA-7A0C-A0BFE2D5D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83" r="20130"/>
          <a:stretch/>
        </p:blipFill>
        <p:spPr>
          <a:xfrm>
            <a:off x="9152878" y="2"/>
            <a:ext cx="3039121" cy="3379319"/>
          </a:xfrm>
          <a:custGeom>
            <a:avLst/>
            <a:gdLst/>
            <a:ahLst/>
            <a:cxnLst/>
            <a:rect l="l" t="t" r="r" b="b"/>
            <a:pathLst>
              <a:path w="5592502" h="6218525">
                <a:moveTo>
                  <a:pt x="2549391" y="5657612"/>
                </a:moveTo>
                <a:cubicBezTo>
                  <a:pt x="2568895" y="5660359"/>
                  <a:pt x="2588012" y="5665853"/>
                  <a:pt x="2606158" y="5674005"/>
                </a:cubicBezTo>
                <a:cubicBezTo>
                  <a:pt x="2690694" y="5711355"/>
                  <a:pt x="2743699" y="5803287"/>
                  <a:pt x="2734722" y="5897877"/>
                </a:cubicBezTo>
                <a:cubicBezTo>
                  <a:pt x="2720716" y="6045476"/>
                  <a:pt x="2578003" y="6136188"/>
                  <a:pt x="2445921" y="6086557"/>
                </a:cubicBezTo>
                <a:cubicBezTo>
                  <a:pt x="2352551" y="6051652"/>
                  <a:pt x="2293727" y="5951889"/>
                  <a:pt x="2306440" y="5850621"/>
                </a:cubicBezTo>
                <a:cubicBezTo>
                  <a:pt x="2319512" y="5745685"/>
                  <a:pt x="2398158" y="5671063"/>
                  <a:pt x="2490307" y="5657701"/>
                </a:cubicBezTo>
                <a:cubicBezTo>
                  <a:pt x="2509998" y="5654864"/>
                  <a:pt x="2529887" y="5654864"/>
                  <a:pt x="2549391" y="5657612"/>
                </a:cubicBezTo>
                <a:close/>
                <a:moveTo>
                  <a:pt x="708303" y="494981"/>
                </a:moveTo>
                <a:cubicBezTo>
                  <a:pt x="758766" y="498141"/>
                  <a:pt x="808381" y="509490"/>
                  <a:pt x="855181" y="528594"/>
                </a:cubicBezTo>
                <a:cubicBezTo>
                  <a:pt x="1052623" y="608676"/>
                  <a:pt x="1174866" y="823069"/>
                  <a:pt x="1146999" y="1039903"/>
                </a:cubicBezTo>
                <a:cubicBezTo>
                  <a:pt x="1106562" y="1357577"/>
                  <a:pt x="789750" y="1547407"/>
                  <a:pt x="502601" y="1427029"/>
                </a:cubicBezTo>
                <a:cubicBezTo>
                  <a:pt x="303292" y="1343573"/>
                  <a:pt x="183634" y="1123578"/>
                  <a:pt x="217535" y="904373"/>
                </a:cubicBezTo>
                <a:cubicBezTo>
                  <a:pt x="256894" y="649831"/>
                  <a:pt x="474662" y="481046"/>
                  <a:pt x="708303" y="494981"/>
                </a:cubicBezTo>
                <a:close/>
                <a:moveTo>
                  <a:pt x="2580518" y="186644"/>
                </a:moveTo>
                <a:cubicBezTo>
                  <a:pt x="2602438" y="187938"/>
                  <a:pt x="2623999" y="192821"/>
                  <a:pt x="2644369" y="201008"/>
                </a:cubicBezTo>
                <a:cubicBezTo>
                  <a:pt x="2730556" y="235843"/>
                  <a:pt x="2783562" y="328998"/>
                  <a:pt x="2771424" y="423660"/>
                </a:cubicBezTo>
                <a:cubicBezTo>
                  <a:pt x="2753683" y="561920"/>
                  <a:pt x="2615927" y="644516"/>
                  <a:pt x="2491026" y="592159"/>
                </a:cubicBezTo>
                <a:cubicBezTo>
                  <a:pt x="2404264" y="555816"/>
                  <a:pt x="2352192" y="460147"/>
                  <a:pt x="2366987" y="364694"/>
                </a:cubicBezTo>
                <a:cubicBezTo>
                  <a:pt x="2384081" y="253943"/>
                  <a:pt x="2478888" y="180540"/>
                  <a:pt x="2580518" y="186644"/>
                </a:cubicBezTo>
                <a:close/>
                <a:moveTo>
                  <a:pt x="3406298" y="0"/>
                </a:moveTo>
                <a:lnTo>
                  <a:pt x="4023898" y="0"/>
                </a:lnTo>
                <a:lnTo>
                  <a:pt x="4039485" y="16440"/>
                </a:lnTo>
                <a:cubicBezTo>
                  <a:pt x="4112899" y="107670"/>
                  <a:pt x="4150006" y="228832"/>
                  <a:pt x="4134340" y="350976"/>
                </a:cubicBezTo>
                <a:cubicBezTo>
                  <a:pt x="4097638" y="636402"/>
                  <a:pt x="3812859" y="806910"/>
                  <a:pt x="3554440" y="699175"/>
                </a:cubicBezTo>
                <a:cubicBezTo>
                  <a:pt x="3374882" y="624048"/>
                  <a:pt x="3267147" y="426247"/>
                  <a:pt x="3297887" y="228805"/>
                </a:cubicBezTo>
                <a:cubicBezTo>
                  <a:pt x="3311165" y="142914"/>
                  <a:pt x="3347028" y="67910"/>
                  <a:pt x="3397755" y="8363"/>
                </a:cubicBezTo>
                <a:close/>
                <a:moveTo>
                  <a:pt x="1503015" y="0"/>
                </a:moveTo>
                <a:lnTo>
                  <a:pt x="1857869" y="0"/>
                </a:lnTo>
                <a:lnTo>
                  <a:pt x="1875734" y="7199"/>
                </a:lnTo>
                <a:cubicBezTo>
                  <a:pt x="1972792" y="53203"/>
                  <a:pt x="2044088" y="119768"/>
                  <a:pt x="2073805" y="147644"/>
                </a:cubicBezTo>
                <a:cubicBezTo>
                  <a:pt x="2298899" y="357871"/>
                  <a:pt x="2120777" y="615502"/>
                  <a:pt x="2304070" y="931092"/>
                </a:cubicBezTo>
                <a:cubicBezTo>
                  <a:pt x="2332548" y="977849"/>
                  <a:pt x="2365220" y="1021948"/>
                  <a:pt x="2401678" y="1062815"/>
                </a:cubicBezTo>
                <a:cubicBezTo>
                  <a:pt x="2473501" y="1144478"/>
                  <a:pt x="2607307" y="1130114"/>
                  <a:pt x="2658732" y="1035092"/>
                </a:cubicBezTo>
                <a:cubicBezTo>
                  <a:pt x="2743699" y="878014"/>
                  <a:pt x="2824931" y="701903"/>
                  <a:pt x="2989622" y="656081"/>
                </a:cubicBezTo>
                <a:cubicBezTo>
                  <a:pt x="3309810" y="566949"/>
                  <a:pt x="3500428" y="1096285"/>
                  <a:pt x="3832251" y="1033009"/>
                </a:cubicBezTo>
                <a:cubicBezTo>
                  <a:pt x="3970008" y="1006722"/>
                  <a:pt x="4049875" y="893816"/>
                  <a:pt x="4122489" y="753905"/>
                </a:cubicBezTo>
                <a:cubicBezTo>
                  <a:pt x="4142671" y="714904"/>
                  <a:pt x="4162351" y="673821"/>
                  <a:pt x="4182533" y="631806"/>
                </a:cubicBezTo>
                <a:cubicBezTo>
                  <a:pt x="4229290" y="465301"/>
                  <a:pt x="4292692" y="172828"/>
                  <a:pt x="4600355" y="8334"/>
                </a:cubicBezTo>
                <a:lnTo>
                  <a:pt x="4621097" y="0"/>
                </a:lnTo>
                <a:lnTo>
                  <a:pt x="5592502" y="0"/>
                </a:lnTo>
                <a:lnTo>
                  <a:pt x="5592502" y="6214998"/>
                </a:lnTo>
                <a:lnTo>
                  <a:pt x="5570190" y="6214772"/>
                </a:lnTo>
                <a:cubicBezTo>
                  <a:pt x="5484588" y="6205588"/>
                  <a:pt x="5403563" y="6179480"/>
                  <a:pt x="5336013" y="6134537"/>
                </a:cubicBezTo>
                <a:cubicBezTo>
                  <a:pt x="5329154" y="6129869"/>
                  <a:pt x="5322654" y="6124696"/>
                  <a:pt x="5316549" y="6119095"/>
                </a:cubicBezTo>
                <a:cubicBezTo>
                  <a:pt x="5197251" y="6026083"/>
                  <a:pt x="4557234" y="5546951"/>
                  <a:pt x="4161920" y="5655261"/>
                </a:cubicBezTo>
                <a:cubicBezTo>
                  <a:pt x="3724588" y="5774990"/>
                  <a:pt x="3364683" y="6051365"/>
                  <a:pt x="3163578" y="5852918"/>
                </a:cubicBezTo>
                <a:cubicBezTo>
                  <a:pt x="3116533" y="5806591"/>
                  <a:pt x="3049235" y="5739436"/>
                  <a:pt x="2973749" y="5663664"/>
                </a:cubicBezTo>
                <a:cubicBezTo>
                  <a:pt x="2851650" y="5565913"/>
                  <a:pt x="2725959" y="5472256"/>
                  <a:pt x="2569025" y="5499547"/>
                </a:cubicBezTo>
                <a:cubicBezTo>
                  <a:pt x="2209910" y="5562035"/>
                  <a:pt x="2237849" y="5993549"/>
                  <a:pt x="1769490" y="6169659"/>
                </a:cubicBezTo>
                <a:cubicBezTo>
                  <a:pt x="1527877" y="6260515"/>
                  <a:pt x="1178242" y="6229415"/>
                  <a:pt x="1004789" y="6036355"/>
                </a:cubicBezTo>
                <a:cubicBezTo>
                  <a:pt x="724104" y="5723780"/>
                  <a:pt x="1106993" y="5230642"/>
                  <a:pt x="804905" y="4851273"/>
                </a:cubicBezTo>
                <a:cubicBezTo>
                  <a:pt x="628292" y="4629698"/>
                  <a:pt x="441120" y="4729173"/>
                  <a:pt x="243535" y="4461846"/>
                </a:cubicBezTo>
                <a:cubicBezTo>
                  <a:pt x="97446" y="4264262"/>
                  <a:pt x="-23647" y="4082765"/>
                  <a:pt x="35822" y="3819891"/>
                </a:cubicBezTo>
                <a:cubicBezTo>
                  <a:pt x="115402" y="3468316"/>
                  <a:pt x="419645" y="3331136"/>
                  <a:pt x="416485" y="3077311"/>
                </a:cubicBezTo>
                <a:cubicBezTo>
                  <a:pt x="412894" y="2772206"/>
                  <a:pt x="39413" y="2711086"/>
                  <a:pt x="2855" y="2363246"/>
                </a:cubicBezTo>
                <a:cubicBezTo>
                  <a:pt x="-20990" y="2136357"/>
                  <a:pt x="106640" y="1864649"/>
                  <a:pt x="308319" y="1738959"/>
                </a:cubicBezTo>
                <a:cubicBezTo>
                  <a:pt x="680004" y="1507042"/>
                  <a:pt x="1099021" y="1898408"/>
                  <a:pt x="1384015" y="1665772"/>
                </a:cubicBezTo>
                <a:cubicBezTo>
                  <a:pt x="1554236" y="1526793"/>
                  <a:pt x="1581960" y="1242948"/>
                  <a:pt x="1548849" y="1064181"/>
                </a:cubicBezTo>
                <a:cubicBezTo>
                  <a:pt x="1485717" y="723810"/>
                  <a:pt x="1206612" y="668075"/>
                  <a:pt x="1216954" y="408794"/>
                </a:cubicBezTo>
                <a:cubicBezTo>
                  <a:pt x="1222664" y="264268"/>
                  <a:pt x="1316043" y="114328"/>
                  <a:pt x="1447763" y="2945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38356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7619C4-DD3A-36A9-88F1-234E414F2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96" y="1291218"/>
            <a:ext cx="9108839" cy="5566780"/>
          </a:xfrm>
        </p:spPr>
        <p:txBody>
          <a:bodyPr anchor="t">
            <a:normAutofit/>
          </a:bodyPr>
          <a:lstStyle/>
          <a:p>
            <a:pPr algn="l"/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1862</a:t>
            </a: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 - Zahájení veřejné sbírky na výstavbu divadla.</a:t>
            </a:r>
          </a:p>
          <a:p>
            <a:pPr algn="l"/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16. května 1868</a:t>
            </a: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 - Položení základního kamene Národního divadla.</a:t>
            </a:r>
          </a:p>
          <a:p>
            <a:pPr algn="l"/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11. června 1881</a:t>
            </a: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 - Národní divadlo je po první fázi výstavby slavnostně otevřeno, ale krátce poté, 12. srpna 1881, divadlo postihl ničivý požár.</a:t>
            </a:r>
          </a:p>
          <a:p>
            <a:pPr algn="l"/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1881</a:t>
            </a: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 - Císař František Josef I. se rozhodl finančně přispět na obnovu divadla po požáru.</a:t>
            </a:r>
          </a:p>
          <a:p>
            <a:pPr algn="l"/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18. listopadu 1883</a:t>
            </a: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 - Slavnostní znovuotevření Národního divadla po dokončení obnovy.</a:t>
            </a:r>
          </a:p>
          <a:p>
            <a:pPr algn="l"/>
            <a:r>
              <a:rPr lang="cs-CZ" sz="3500" b="1" dirty="0">
                <a:solidFill>
                  <a:srgbClr val="374151"/>
                </a:solidFill>
                <a:latin typeface="Söhne"/>
              </a:rPr>
              <a:t>Národ sobě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Největší soukromý příspěvek byl od císařské rodiny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374151"/>
                </a:solidFill>
                <a:latin typeface="Söhne"/>
              </a:rPr>
              <a:t>Příspěvky rovněž od německé šlechty (jejíž potomci podporují divadlo dodnes – rody </a:t>
            </a:r>
            <a:r>
              <a:rPr lang="cs-CZ" dirty="0" err="1">
                <a:solidFill>
                  <a:srgbClr val="374151"/>
                </a:solidFill>
                <a:latin typeface="Söhne"/>
              </a:rPr>
              <a:t>Kolowrat-Krakowských</a:t>
            </a:r>
            <a:r>
              <a:rPr lang="cs-CZ" dirty="0">
                <a:solidFill>
                  <a:srgbClr val="374151"/>
                </a:solidFill>
                <a:latin typeface="Söhne"/>
              </a:rPr>
              <a:t>, Schwarzenbergů, Lobkowiczů nebo třeba </a:t>
            </a:r>
            <a:r>
              <a:rPr lang="cs-CZ" dirty="0" err="1">
                <a:solidFill>
                  <a:srgbClr val="374151"/>
                </a:solidFill>
                <a:latin typeface="Söhne"/>
              </a:rPr>
              <a:t>Collorado</a:t>
            </a:r>
            <a:r>
              <a:rPr lang="cs-CZ" dirty="0">
                <a:solidFill>
                  <a:srgbClr val="374151"/>
                </a:solidFill>
                <a:latin typeface="Söhne"/>
              </a:rPr>
              <a:t>-Mansfeldů)</a:t>
            </a:r>
            <a:endParaRPr lang="cs-CZ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C60B8C-705E-E9AA-7A0C-A0BFE2D5D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83" r="20130"/>
          <a:stretch/>
        </p:blipFill>
        <p:spPr>
          <a:xfrm>
            <a:off x="9651503" y="4025245"/>
            <a:ext cx="2540496" cy="2824878"/>
          </a:xfrm>
          <a:custGeom>
            <a:avLst/>
            <a:gdLst/>
            <a:ahLst/>
            <a:cxnLst/>
            <a:rect l="l" t="t" r="r" b="b"/>
            <a:pathLst>
              <a:path w="5592502" h="6218525">
                <a:moveTo>
                  <a:pt x="2549391" y="5657612"/>
                </a:moveTo>
                <a:cubicBezTo>
                  <a:pt x="2568895" y="5660359"/>
                  <a:pt x="2588012" y="5665853"/>
                  <a:pt x="2606158" y="5674005"/>
                </a:cubicBezTo>
                <a:cubicBezTo>
                  <a:pt x="2690694" y="5711355"/>
                  <a:pt x="2743699" y="5803287"/>
                  <a:pt x="2734722" y="5897877"/>
                </a:cubicBezTo>
                <a:cubicBezTo>
                  <a:pt x="2720716" y="6045476"/>
                  <a:pt x="2578003" y="6136188"/>
                  <a:pt x="2445921" y="6086557"/>
                </a:cubicBezTo>
                <a:cubicBezTo>
                  <a:pt x="2352551" y="6051652"/>
                  <a:pt x="2293727" y="5951889"/>
                  <a:pt x="2306440" y="5850621"/>
                </a:cubicBezTo>
                <a:cubicBezTo>
                  <a:pt x="2319512" y="5745685"/>
                  <a:pt x="2398158" y="5671063"/>
                  <a:pt x="2490307" y="5657701"/>
                </a:cubicBezTo>
                <a:cubicBezTo>
                  <a:pt x="2509998" y="5654864"/>
                  <a:pt x="2529887" y="5654864"/>
                  <a:pt x="2549391" y="5657612"/>
                </a:cubicBezTo>
                <a:close/>
                <a:moveTo>
                  <a:pt x="708303" y="494981"/>
                </a:moveTo>
                <a:cubicBezTo>
                  <a:pt x="758766" y="498141"/>
                  <a:pt x="808381" y="509490"/>
                  <a:pt x="855181" y="528594"/>
                </a:cubicBezTo>
                <a:cubicBezTo>
                  <a:pt x="1052623" y="608676"/>
                  <a:pt x="1174866" y="823069"/>
                  <a:pt x="1146999" y="1039903"/>
                </a:cubicBezTo>
                <a:cubicBezTo>
                  <a:pt x="1106562" y="1357577"/>
                  <a:pt x="789750" y="1547407"/>
                  <a:pt x="502601" y="1427029"/>
                </a:cubicBezTo>
                <a:cubicBezTo>
                  <a:pt x="303292" y="1343573"/>
                  <a:pt x="183634" y="1123578"/>
                  <a:pt x="217535" y="904373"/>
                </a:cubicBezTo>
                <a:cubicBezTo>
                  <a:pt x="256894" y="649831"/>
                  <a:pt x="474662" y="481046"/>
                  <a:pt x="708303" y="494981"/>
                </a:cubicBezTo>
                <a:close/>
                <a:moveTo>
                  <a:pt x="2580518" y="186644"/>
                </a:moveTo>
                <a:cubicBezTo>
                  <a:pt x="2602438" y="187938"/>
                  <a:pt x="2623999" y="192821"/>
                  <a:pt x="2644369" y="201008"/>
                </a:cubicBezTo>
                <a:cubicBezTo>
                  <a:pt x="2730556" y="235843"/>
                  <a:pt x="2783562" y="328998"/>
                  <a:pt x="2771424" y="423660"/>
                </a:cubicBezTo>
                <a:cubicBezTo>
                  <a:pt x="2753683" y="561920"/>
                  <a:pt x="2615927" y="644516"/>
                  <a:pt x="2491026" y="592159"/>
                </a:cubicBezTo>
                <a:cubicBezTo>
                  <a:pt x="2404264" y="555816"/>
                  <a:pt x="2352192" y="460147"/>
                  <a:pt x="2366987" y="364694"/>
                </a:cubicBezTo>
                <a:cubicBezTo>
                  <a:pt x="2384081" y="253943"/>
                  <a:pt x="2478888" y="180540"/>
                  <a:pt x="2580518" y="186644"/>
                </a:cubicBezTo>
                <a:close/>
                <a:moveTo>
                  <a:pt x="3406298" y="0"/>
                </a:moveTo>
                <a:lnTo>
                  <a:pt x="4023898" y="0"/>
                </a:lnTo>
                <a:lnTo>
                  <a:pt x="4039485" y="16440"/>
                </a:lnTo>
                <a:cubicBezTo>
                  <a:pt x="4112899" y="107670"/>
                  <a:pt x="4150006" y="228832"/>
                  <a:pt x="4134340" y="350976"/>
                </a:cubicBezTo>
                <a:cubicBezTo>
                  <a:pt x="4097638" y="636402"/>
                  <a:pt x="3812859" y="806910"/>
                  <a:pt x="3554440" y="699175"/>
                </a:cubicBezTo>
                <a:cubicBezTo>
                  <a:pt x="3374882" y="624048"/>
                  <a:pt x="3267147" y="426247"/>
                  <a:pt x="3297887" y="228805"/>
                </a:cubicBezTo>
                <a:cubicBezTo>
                  <a:pt x="3311165" y="142914"/>
                  <a:pt x="3347028" y="67910"/>
                  <a:pt x="3397755" y="8363"/>
                </a:cubicBezTo>
                <a:close/>
                <a:moveTo>
                  <a:pt x="1503015" y="0"/>
                </a:moveTo>
                <a:lnTo>
                  <a:pt x="1857869" y="0"/>
                </a:lnTo>
                <a:lnTo>
                  <a:pt x="1875734" y="7199"/>
                </a:lnTo>
                <a:cubicBezTo>
                  <a:pt x="1972792" y="53203"/>
                  <a:pt x="2044088" y="119768"/>
                  <a:pt x="2073805" y="147644"/>
                </a:cubicBezTo>
                <a:cubicBezTo>
                  <a:pt x="2298899" y="357871"/>
                  <a:pt x="2120777" y="615502"/>
                  <a:pt x="2304070" y="931092"/>
                </a:cubicBezTo>
                <a:cubicBezTo>
                  <a:pt x="2332548" y="977849"/>
                  <a:pt x="2365220" y="1021948"/>
                  <a:pt x="2401678" y="1062815"/>
                </a:cubicBezTo>
                <a:cubicBezTo>
                  <a:pt x="2473501" y="1144478"/>
                  <a:pt x="2607307" y="1130114"/>
                  <a:pt x="2658732" y="1035092"/>
                </a:cubicBezTo>
                <a:cubicBezTo>
                  <a:pt x="2743699" y="878014"/>
                  <a:pt x="2824931" y="701903"/>
                  <a:pt x="2989622" y="656081"/>
                </a:cubicBezTo>
                <a:cubicBezTo>
                  <a:pt x="3309810" y="566949"/>
                  <a:pt x="3500428" y="1096285"/>
                  <a:pt x="3832251" y="1033009"/>
                </a:cubicBezTo>
                <a:cubicBezTo>
                  <a:pt x="3970008" y="1006722"/>
                  <a:pt x="4049875" y="893816"/>
                  <a:pt x="4122489" y="753905"/>
                </a:cubicBezTo>
                <a:cubicBezTo>
                  <a:pt x="4142671" y="714904"/>
                  <a:pt x="4162351" y="673821"/>
                  <a:pt x="4182533" y="631806"/>
                </a:cubicBezTo>
                <a:cubicBezTo>
                  <a:pt x="4229290" y="465301"/>
                  <a:pt x="4292692" y="172828"/>
                  <a:pt x="4600355" y="8334"/>
                </a:cubicBezTo>
                <a:lnTo>
                  <a:pt x="4621097" y="0"/>
                </a:lnTo>
                <a:lnTo>
                  <a:pt x="5592502" y="0"/>
                </a:lnTo>
                <a:lnTo>
                  <a:pt x="5592502" y="6214998"/>
                </a:lnTo>
                <a:lnTo>
                  <a:pt x="5570190" y="6214772"/>
                </a:lnTo>
                <a:cubicBezTo>
                  <a:pt x="5484588" y="6205588"/>
                  <a:pt x="5403563" y="6179480"/>
                  <a:pt x="5336013" y="6134537"/>
                </a:cubicBezTo>
                <a:cubicBezTo>
                  <a:pt x="5329154" y="6129869"/>
                  <a:pt x="5322654" y="6124696"/>
                  <a:pt x="5316549" y="6119095"/>
                </a:cubicBezTo>
                <a:cubicBezTo>
                  <a:pt x="5197251" y="6026083"/>
                  <a:pt x="4557234" y="5546951"/>
                  <a:pt x="4161920" y="5655261"/>
                </a:cubicBezTo>
                <a:cubicBezTo>
                  <a:pt x="3724588" y="5774990"/>
                  <a:pt x="3364683" y="6051365"/>
                  <a:pt x="3163578" y="5852918"/>
                </a:cubicBezTo>
                <a:cubicBezTo>
                  <a:pt x="3116533" y="5806591"/>
                  <a:pt x="3049235" y="5739436"/>
                  <a:pt x="2973749" y="5663664"/>
                </a:cubicBezTo>
                <a:cubicBezTo>
                  <a:pt x="2851650" y="5565913"/>
                  <a:pt x="2725959" y="5472256"/>
                  <a:pt x="2569025" y="5499547"/>
                </a:cubicBezTo>
                <a:cubicBezTo>
                  <a:pt x="2209910" y="5562035"/>
                  <a:pt x="2237849" y="5993549"/>
                  <a:pt x="1769490" y="6169659"/>
                </a:cubicBezTo>
                <a:cubicBezTo>
                  <a:pt x="1527877" y="6260515"/>
                  <a:pt x="1178242" y="6229415"/>
                  <a:pt x="1004789" y="6036355"/>
                </a:cubicBezTo>
                <a:cubicBezTo>
                  <a:pt x="724104" y="5723780"/>
                  <a:pt x="1106993" y="5230642"/>
                  <a:pt x="804905" y="4851273"/>
                </a:cubicBezTo>
                <a:cubicBezTo>
                  <a:pt x="628292" y="4629698"/>
                  <a:pt x="441120" y="4729173"/>
                  <a:pt x="243535" y="4461846"/>
                </a:cubicBezTo>
                <a:cubicBezTo>
                  <a:pt x="97446" y="4264262"/>
                  <a:pt x="-23647" y="4082765"/>
                  <a:pt x="35822" y="3819891"/>
                </a:cubicBezTo>
                <a:cubicBezTo>
                  <a:pt x="115402" y="3468316"/>
                  <a:pt x="419645" y="3331136"/>
                  <a:pt x="416485" y="3077311"/>
                </a:cubicBezTo>
                <a:cubicBezTo>
                  <a:pt x="412894" y="2772206"/>
                  <a:pt x="39413" y="2711086"/>
                  <a:pt x="2855" y="2363246"/>
                </a:cubicBezTo>
                <a:cubicBezTo>
                  <a:pt x="-20990" y="2136357"/>
                  <a:pt x="106640" y="1864649"/>
                  <a:pt x="308319" y="1738959"/>
                </a:cubicBezTo>
                <a:cubicBezTo>
                  <a:pt x="680004" y="1507042"/>
                  <a:pt x="1099021" y="1898408"/>
                  <a:pt x="1384015" y="1665772"/>
                </a:cubicBezTo>
                <a:cubicBezTo>
                  <a:pt x="1554236" y="1526793"/>
                  <a:pt x="1581960" y="1242948"/>
                  <a:pt x="1548849" y="1064181"/>
                </a:cubicBezTo>
                <a:cubicBezTo>
                  <a:pt x="1485717" y="723810"/>
                  <a:pt x="1206612" y="668075"/>
                  <a:pt x="1216954" y="408794"/>
                </a:cubicBezTo>
                <a:cubicBezTo>
                  <a:pt x="1222664" y="264268"/>
                  <a:pt x="1316043" y="114328"/>
                  <a:pt x="1447763" y="29453"/>
                </a:cubicBez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C436177-BA35-1074-6039-EEDEEFBB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2782"/>
            <a:ext cx="7497452" cy="738435"/>
          </a:xfrm>
        </p:spPr>
        <p:txBody>
          <a:bodyPr>
            <a:normAutofit fontScale="90000"/>
          </a:bodyPr>
          <a:lstStyle/>
          <a:p>
            <a:r>
              <a:rPr lang="cs-CZ" dirty="0"/>
              <a:t>Výstavba Národního divadla</a:t>
            </a:r>
          </a:p>
        </p:txBody>
      </p:sp>
    </p:spTree>
    <p:extLst>
      <p:ext uri="{BB962C8B-B14F-4D97-AF65-F5344CB8AC3E}">
        <p14:creationId xmlns:p14="http://schemas.microsoft.com/office/powerpoint/2010/main" val="4189515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7619C4-DD3A-36A9-88F1-234E414F2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96" y="1206631"/>
            <a:ext cx="9108839" cy="5643491"/>
          </a:xfrm>
        </p:spPr>
        <p:txBody>
          <a:bodyPr anchor="t">
            <a:noAutofit/>
          </a:bodyPr>
          <a:lstStyle/>
          <a:p>
            <a:pPr algn="l"/>
            <a:r>
              <a:rPr lang="cs-CZ" sz="2250" b="1" i="0" dirty="0">
                <a:solidFill>
                  <a:srgbClr val="374151"/>
                </a:solidFill>
                <a:effectLst/>
                <a:latin typeface="Söhne"/>
              </a:rPr>
              <a:t>Zvýšené napětí po vyhlášení republiky:</a:t>
            </a:r>
            <a:endParaRPr lang="cs-CZ" sz="225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457200" lvl="1" algn="l"/>
            <a:r>
              <a:rPr lang="cs-CZ" sz="2250" b="0" i="0" dirty="0">
                <a:solidFill>
                  <a:srgbClr val="374151"/>
                </a:solidFill>
                <a:effectLst/>
                <a:latin typeface="Söhne"/>
              </a:rPr>
              <a:t>Narůstající obavy Němců z důsledků vzniku Československé republiky.</a:t>
            </a:r>
          </a:p>
          <a:p>
            <a:pPr marL="457200" lvl="1" algn="l"/>
            <a:r>
              <a:rPr lang="cs-CZ" sz="2250" b="0" i="0" dirty="0">
                <a:solidFill>
                  <a:srgbClr val="374151"/>
                </a:solidFill>
                <a:effectLst/>
                <a:latin typeface="Söhne"/>
              </a:rPr>
              <a:t>Čeští občané se nesnažili tyto obavy zmírnit.</a:t>
            </a:r>
          </a:p>
          <a:p>
            <a:pPr marL="457200" lvl="1" algn="l"/>
            <a:r>
              <a:rPr lang="pl-PL" sz="2250" b="0" i="0" dirty="0">
                <a:solidFill>
                  <a:srgbClr val="374151"/>
                </a:solidFill>
                <a:effectLst/>
                <a:latin typeface="Söhne"/>
              </a:rPr>
              <a:t>Sociálně psychologická dichotomie „my - oni“ mezi Čechy a Němci.</a:t>
            </a:r>
            <a:endParaRPr lang="cs-CZ" sz="225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/>
            <a:r>
              <a:rPr lang="cs-CZ" sz="2250" b="1" i="0" dirty="0">
                <a:solidFill>
                  <a:srgbClr val="374151"/>
                </a:solidFill>
                <a:effectLst/>
                <a:latin typeface="Söhne"/>
              </a:rPr>
              <a:t>Projevy německé nevole:</a:t>
            </a:r>
            <a:endParaRPr lang="cs-CZ" sz="225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457200" lvl="1" algn="l"/>
            <a:r>
              <a:rPr lang="cs-CZ" sz="2250" b="0" i="0" dirty="0">
                <a:solidFill>
                  <a:srgbClr val="374151"/>
                </a:solidFill>
                <a:effectLst/>
                <a:latin typeface="Söhne"/>
              </a:rPr>
              <a:t>Zakládání německých národních výborů a vlastních hranic na jazykovém rozhraní.</a:t>
            </a:r>
          </a:p>
          <a:p>
            <a:pPr marL="457200" lvl="1" algn="l"/>
            <a:r>
              <a:rPr lang="cs-CZ" sz="2250" b="0" i="0" dirty="0">
                <a:solidFill>
                  <a:srgbClr val="374151"/>
                </a:solidFill>
                <a:effectLst/>
                <a:latin typeface="Söhne"/>
              </a:rPr>
              <a:t>Sabotážní akce a vyhlášení samostatné provincie v německy mluvících částech.</a:t>
            </a:r>
          </a:p>
          <a:p>
            <a:pPr algn="l"/>
            <a:r>
              <a:rPr lang="cs-CZ" sz="2250" b="1" i="0" dirty="0">
                <a:solidFill>
                  <a:srgbClr val="374151"/>
                </a:solidFill>
                <a:effectLst/>
                <a:latin typeface="Söhne"/>
              </a:rPr>
              <a:t>Silný český nacionalismus:</a:t>
            </a:r>
            <a:endParaRPr lang="cs-CZ" sz="225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457200" lvl="1" algn="l"/>
            <a:r>
              <a:rPr lang="cs-CZ" sz="2250" b="0" i="0" dirty="0">
                <a:solidFill>
                  <a:srgbClr val="374151"/>
                </a:solidFill>
                <a:effectLst/>
                <a:latin typeface="Söhne"/>
              </a:rPr>
              <a:t>Zatížení všeho spojeného s Němci negativním vnímáním.</a:t>
            </a:r>
          </a:p>
          <a:p>
            <a:pPr marL="457200" lvl="1" algn="l"/>
            <a:r>
              <a:rPr lang="cs-CZ" sz="2250" b="0" i="0" dirty="0">
                <a:solidFill>
                  <a:srgbClr val="374151"/>
                </a:solidFill>
                <a:effectLst/>
                <a:latin typeface="Söhne"/>
              </a:rPr>
              <a:t>Kritika českých rodin za posílání dětí do německých škol a ústavů.</a:t>
            </a:r>
          </a:p>
          <a:p>
            <a:pPr marL="457200" lvl="1" algn="l"/>
            <a:r>
              <a:rPr lang="cs-CZ" sz="2250" b="0" i="0" dirty="0">
                <a:solidFill>
                  <a:srgbClr val="374151"/>
                </a:solidFill>
                <a:effectLst/>
                <a:latin typeface="Söhne"/>
              </a:rPr>
              <a:t>Diskriminace Němců v zaměstnání a veřejném životě.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C60B8C-705E-E9AA-7A0C-A0BFE2D5D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83" r="20130"/>
          <a:stretch/>
        </p:blipFill>
        <p:spPr>
          <a:xfrm>
            <a:off x="9238267" y="-4123"/>
            <a:ext cx="2953731" cy="3661724"/>
          </a:xfrm>
          <a:custGeom>
            <a:avLst/>
            <a:gdLst/>
            <a:ahLst/>
            <a:cxnLst/>
            <a:rect l="l" t="t" r="r" b="b"/>
            <a:pathLst>
              <a:path w="5592502" h="6218525">
                <a:moveTo>
                  <a:pt x="2549391" y="5657612"/>
                </a:moveTo>
                <a:cubicBezTo>
                  <a:pt x="2568895" y="5660359"/>
                  <a:pt x="2588012" y="5665853"/>
                  <a:pt x="2606158" y="5674005"/>
                </a:cubicBezTo>
                <a:cubicBezTo>
                  <a:pt x="2690694" y="5711355"/>
                  <a:pt x="2743699" y="5803287"/>
                  <a:pt x="2734722" y="5897877"/>
                </a:cubicBezTo>
                <a:cubicBezTo>
                  <a:pt x="2720716" y="6045476"/>
                  <a:pt x="2578003" y="6136188"/>
                  <a:pt x="2445921" y="6086557"/>
                </a:cubicBezTo>
                <a:cubicBezTo>
                  <a:pt x="2352551" y="6051652"/>
                  <a:pt x="2293727" y="5951889"/>
                  <a:pt x="2306440" y="5850621"/>
                </a:cubicBezTo>
                <a:cubicBezTo>
                  <a:pt x="2319512" y="5745685"/>
                  <a:pt x="2398158" y="5671063"/>
                  <a:pt x="2490307" y="5657701"/>
                </a:cubicBezTo>
                <a:cubicBezTo>
                  <a:pt x="2509998" y="5654864"/>
                  <a:pt x="2529887" y="5654864"/>
                  <a:pt x="2549391" y="5657612"/>
                </a:cubicBezTo>
                <a:close/>
                <a:moveTo>
                  <a:pt x="708303" y="494981"/>
                </a:moveTo>
                <a:cubicBezTo>
                  <a:pt x="758766" y="498141"/>
                  <a:pt x="808381" y="509490"/>
                  <a:pt x="855181" y="528594"/>
                </a:cubicBezTo>
                <a:cubicBezTo>
                  <a:pt x="1052623" y="608676"/>
                  <a:pt x="1174866" y="823069"/>
                  <a:pt x="1146999" y="1039903"/>
                </a:cubicBezTo>
                <a:cubicBezTo>
                  <a:pt x="1106562" y="1357577"/>
                  <a:pt x="789750" y="1547407"/>
                  <a:pt x="502601" y="1427029"/>
                </a:cubicBezTo>
                <a:cubicBezTo>
                  <a:pt x="303292" y="1343573"/>
                  <a:pt x="183634" y="1123578"/>
                  <a:pt x="217535" y="904373"/>
                </a:cubicBezTo>
                <a:cubicBezTo>
                  <a:pt x="256894" y="649831"/>
                  <a:pt x="474662" y="481046"/>
                  <a:pt x="708303" y="494981"/>
                </a:cubicBezTo>
                <a:close/>
                <a:moveTo>
                  <a:pt x="2580518" y="186644"/>
                </a:moveTo>
                <a:cubicBezTo>
                  <a:pt x="2602438" y="187938"/>
                  <a:pt x="2623999" y="192821"/>
                  <a:pt x="2644369" y="201008"/>
                </a:cubicBezTo>
                <a:cubicBezTo>
                  <a:pt x="2730556" y="235843"/>
                  <a:pt x="2783562" y="328998"/>
                  <a:pt x="2771424" y="423660"/>
                </a:cubicBezTo>
                <a:cubicBezTo>
                  <a:pt x="2753683" y="561920"/>
                  <a:pt x="2615927" y="644516"/>
                  <a:pt x="2491026" y="592159"/>
                </a:cubicBezTo>
                <a:cubicBezTo>
                  <a:pt x="2404264" y="555816"/>
                  <a:pt x="2352192" y="460147"/>
                  <a:pt x="2366987" y="364694"/>
                </a:cubicBezTo>
                <a:cubicBezTo>
                  <a:pt x="2384081" y="253943"/>
                  <a:pt x="2478888" y="180540"/>
                  <a:pt x="2580518" y="186644"/>
                </a:cubicBezTo>
                <a:close/>
                <a:moveTo>
                  <a:pt x="3406298" y="0"/>
                </a:moveTo>
                <a:lnTo>
                  <a:pt x="4023898" y="0"/>
                </a:lnTo>
                <a:lnTo>
                  <a:pt x="4039485" y="16440"/>
                </a:lnTo>
                <a:cubicBezTo>
                  <a:pt x="4112899" y="107670"/>
                  <a:pt x="4150006" y="228832"/>
                  <a:pt x="4134340" y="350976"/>
                </a:cubicBezTo>
                <a:cubicBezTo>
                  <a:pt x="4097638" y="636402"/>
                  <a:pt x="3812859" y="806910"/>
                  <a:pt x="3554440" y="699175"/>
                </a:cubicBezTo>
                <a:cubicBezTo>
                  <a:pt x="3374882" y="624048"/>
                  <a:pt x="3267147" y="426247"/>
                  <a:pt x="3297887" y="228805"/>
                </a:cubicBezTo>
                <a:cubicBezTo>
                  <a:pt x="3311165" y="142914"/>
                  <a:pt x="3347028" y="67910"/>
                  <a:pt x="3397755" y="8363"/>
                </a:cubicBezTo>
                <a:close/>
                <a:moveTo>
                  <a:pt x="1503015" y="0"/>
                </a:moveTo>
                <a:lnTo>
                  <a:pt x="1857869" y="0"/>
                </a:lnTo>
                <a:lnTo>
                  <a:pt x="1875734" y="7199"/>
                </a:lnTo>
                <a:cubicBezTo>
                  <a:pt x="1972792" y="53203"/>
                  <a:pt x="2044088" y="119768"/>
                  <a:pt x="2073805" y="147644"/>
                </a:cubicBezTo>
                <a:cubicBezTo>
                  <a:pt x="2298899" y="357871"/>
                  <a:pt x="2120777" y="615502"/>
                  <a:pt x="2304070" y="931092"/>
                </a:cubicBezTo>
                <a:cubicBezTo>
                  <a:pt x="2332548" y="977849"/>
                  <a:pt x="2365220" y="1021948"/>
                  <a:pt x="2401678" y="1062815"/>
                </a:cubicBezTo>
                <a:cubicBezTo>
                  <a:pt x="2473501" y="1144478"/>
                  <a:pt x="2607307" y="1130114"/>
                  <a:pt x="2658732" y="1035092"/>
                </a:cubicBezTo>
                <a:cubicBezTo>
                  <a:pt x="2743699" y="878014"/>
                  <a:pt x="2824931" y="701903"/>
                  <a:pt x="2989622" y="656081"/>
                </a:cubicBezTo>
                <a:cubicBezTo>
                  <a:pt x="3309810" y="566949"/>
                  <a:pt x="3500428" y="1096285"/>
                  <a:pt x="3832251" y="1033009"/>
                </a:cubicBezTo>
                <a:cubicBezTo>
                  <a:pt x="3970008" y="1006722"/>
                  <a:pt x="4049875" y="893816"/>
                  <a:pt x="4122489" y="753905"/>
                </a:cubicBezTo>
                <a:cubicBezTo>
                  <a:pt x="4142671" y="714904"/>
                  <a:pt x="4162351" y="673821"/>
                  <a:pt x="4182533" y="631806"/>
                </a:cubicBezTo>
                <a:cubicBezTo>
                  <a:pt x="4229290" y="465301"/>
                  <a:pt x="4292692" y="172828"/>
                  <a:pt x="4600355" y="8334"/>
                </a:cubicBezTo>
                <a:lnTo>
                  <a:pt x="4621097" y="0"/>
                </a:lnTo>
                <a:lnTo>
                  <a:pt x="5592502" y="0"/>
                </a:lnTo>
                <a:lnTo>
                  <a:pt x="5592502" y="6214998"/>
                </a:lnTo>
                <a:lnTo>
                  <a:pt x="5570190" y="6214772"/>
                </a:lnTo>
                <a:cubicBezTo>
                  <a:pt x="5484588" y="6205588"/>
                  <a:pt x="5403563" y="6179480"/>
                  <a:pt x="5336013" y="6134537"/>
                </a:cubicBezTo>
                <a:cubicBezTo>
                  <a:pt x="5329154" y="6129869"/>
                  <a:pt x="5322654" y="6124696"/>
                  <a:pt x="5316549" y="6119095"/>
                </a:cubicBezTo>
                <a:cubicBezTo>
                  <a:pt x="5197251" y="6026083"/>
                  <a:pt x="4557234" y="5546951"/>
                  <a:pt x="4161920" y="5655261"/>
                </a:cubicBezTo>
                <a:cubicBezTo>
                  <a:pt x="3724588" y="5774990"/>
                  <a:pt x="3364683" y="6051365"/>
                  <a:pt x="3163578" y="5852918"/>
                </a:cubicBezTo>
                <a:cubicBezTo>
                  <a:pt x="3116533" y="5806591"/>
                  <a:pt x="3049235" y="5739436"/>
                  <a:pt x="2973749" y="5663664"/>
                </a:cubicBezTo>
                <a:cubicBezTo>
                  <a:pt x="2851650" y="5565913"/>
                  <a:pt x="2725959" y="5472256"/>
                  <a:pt x="2569025" y="5499547"/>
                </a:cubicBezTo>
                <a:cubicBezTo>
                  <a:pt x="2209910" y="5562035"/>
                  <a:pt x="2237849" y="5993549"/>
                  <a:pt x="1769490" y="6169659"/>
                </a:cubicBezTo>
                <a:cubicBezTo>
                  <a:pt x="1527877" y="6260515"/>
                  <a:pt x="1178242" y="6229415"/>
                  <a:pt x="1004789" y="6036355"/>
                </a:cubicBezTo>
                <a:cubicBezTo>
                  <a:pt x="724104" y="5723780"/>
                  <a:pt x="1106993" y="5230642"/>
                  <a:pt x="804905" y="4851273"/>
                </a:cubicBezTo>
                <a:cubicBezTo>
                  <a:pt x="628292" y="4629698"/>
                  <a:pt x="441120" y="4729173"/>
                  <a:pt x="243535" y="4461846"/>
                </a:cubicBezTo>
                <a:cubicBezTo>
                  <a:pt x="97446" y="4264262"/>
                  <a:pt x="-23647" y="4082765"/>
                  <a:pt x="35822" y="3819891"/>
                </a:cubicBezTo>
                <a:cubicBezTo>
                  <a:pt x="115402" y="3468316"/>
                  <a:pt x="419645" y="3331136"/>
                  <a:pt x="416485" y="3077311"/>
                </a:cubicBezTo>
                <a:cubicBezTo>
                  <a:pt x="412894" y="2772206"/>
                  <a:pt x="39413" y="2711086"/>
                  <a:pt x="2855" y="2363246"/>
                </a:cubicBezTo>
                <a:cubicBezTo>
                  <a:pt x="-20990" y="2136357"/>
                  <a:pt x="106640" y="1864649"/>
                  <a:pt x="308319" y="1738959"/>
                </a:cubicBezTo>
                <a:cubicBezTo>
                  <a:pt x="680004" y="1507042"/>
                  <a:pt x="1099021" y="1898408"/>
                  <a:pt x="1384015" y="1665772"/>
                </a:cubicBezTo>
                <a:cubicBezTo>
                  <a:pt x="1554236" y="1526793"/>
                  <a:pt x="1581960" y="1242948"/>
                  <a:pt x="1548849" y="1064181"/>
                </a:cubicBezTo>
                <a:cubicBezTo>
                  <a:pt x="1485717" y="723810"/>
                  <a:pt x="1206612" y="668075"/>
                  <a:pt x="1216954" y="408794"/>
                </a:cubicBezTo>
                <a:cubicBezTo>
                  <a:pt x="1222664" y="264268"/>
                  <a:pt x="1316043" y="114328"/>
                  <a:pt x="1447763" y="29453"/>
                </a:cubicBez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C436177-BA35-1074-6039-EEDEEFBB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51120"/>
            <a:ext cx="8119621" cy="738435"/>
          </a:xfrm>
        </p:spPr>
        <p:txBody>
          <a:bodyPr>
            <a:normAutofit fontScale="90000"/>
          </a:bodyPr>
          <a:lstStyle/>
          <a:p>
            <a:r>
              <a:rPr lang="cs-CZ" dirty="0"/>
              <a:t>Vznik Československé republiky</a:t>
            </a:r>
          </a:p>
        </p:txBody>
      </p:sp>
    </p:spTree>
    <p:extLst>
      <p:ext uri="{BB962C8B-B14F-4D97-AF65-F5344CB8AC3E}">
        <p14:creationId xmlns:p14="http://schemas.microsoft.com/office/powerpoint/2010/main" val="3481495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C60B8C-705E-E9AA-7A0C-A0BFE2D5D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83" r="20130"/>
          <a:stretch/>
        </p:blipFill>
        <p:spPr>
          <a:xfrm>
            <a:off x="10622220" y="-4123"/>
            <a:ext cx="1569778" cy="1946045"/>
          </a:xfrm>
          <a:custGeom>
            <a:avLst/>
            <a:gdLst/>
            <a:ahLst/>
            <a:cxnLst/>
            <a:rect l="l" t="t" r="r" b="b"/>
            <a:pathLst>
              <a:path w="5592502" h="6218525">
                <a:moveTo>
                  <a:pt x="2549391" y="5657612"/>
                </a:moveTo>
                <a:cubicBezTo>
                  <a:pt x="2568895" y="5660359"/>
                  <a:pt x="2588012" y="5665853"/>
                  <a:pt x="2606158" y="5674005"/>
                </a:cubicBezTo>
                <a:cubicBezTo>
                  <a:pt x="2690694" y="5711355"/>
                  <a:pt x="2743699" y="5803287"/>
                  <a:pt x="2734722" y="5897877"/>
                </a:cubicBezTo>
                <a:cubicBezTo>
                  <a:pt x="2720716" y="6045476"/>
                  <a:pt x="2578003" y="6136188"/>
                  <a:pt x="2445921" y="6086557"/>
                </a:cubicBezTo>
                <a:cubicBezTo>
                  <a:pt x="2352551" y="6051652"/>
                  <a:pt x="2293727" y="5951889"/>
                  <a:pt x="2306440" y="5850621"/>
                </a:cubicBezTo>
                <a:cubicBezTo>
                  <a:pt x="2319512" y="5745685"/>
                  <a:pt x="2398158" y="5671063"/>
                  <a:pt x="2490307" y="5657701"/>
                </a:cubicBezTo>
                <a:cubicBezTo>
                  <a:pt x="2509998" y="5654864"/>
                  <a:pt x="2529887" y="5654864"/>
                  <a:pt x="2549391" y="5657612"/>
                </a:cubicBezTo>
                <a:close/>
                <a:moveTo>
                  <a:pt x="708303" y="494981"/>
                </a:moveTo>
                <a:cubicBezTo>
                  <a:pt x="758766" y="498141"/>
                  <a:pt x="808381" y="509490"/>
                  <a:pt x="855181" y="528594"/>
                </a:cubicBezTo>
                <a:cubicBezTo>
                  <a:pt x="1052623" y="608676"/>
                  <a:pt x="1174866" y="823069"/>
                  <a:pt x="1146999" y="1039903"/>
                </a:cubicBezTo>
                <a:cubicBezTo>
                  <a:pt x="1106562" y="1357577"/>
                  <a:pt x="789750" y="1547407"/>
                  <a:pt x="502601" y="1427029"/>
                </a:cubicBezTo>
                <a:cubicBezTo>
                  <a:pt x="303292" y="1343573"/>
                  <a:pt x="183634" y="1123578"/>
                  <a:pt x="217535" y="904373"/>
                </a:cubicBezTo>
                <a:cubicBezTo>
                  <a:pt x="256894" y="649831"/>
                  <a:pt x="474662" y="481046"/>
                  <a:pt x="708303" y="494981"/>
                </a:cubicBezTo>
                <a:close/>
                <a:moveTo>
                  <a:pt x="2580518" y="186644"/>
                </a:moveTo>
                <a:cubicBezTo>
                  <a:pt x="2602438" y="187938"/>
                  <a:pt x="2623999" y="192821"/>
                  <a:pt x="2644369" y="201008"/>
                </a:cubicBezTo>
                <a:cubicBezTo>
                  <a:pt x="2730556" y="235843"/>
                  <a:pt x="2783562" y="328998"/>
                  <a:pt x="2771424" y="423660"/>
                </a:cubicBezTo>
                <a:cubicBezTo>
                  <a:pt x="2753683" y="561920"/>
                  <a:pt x="2615927" y="644516"/>
                  <a:pt x="2491026" y="592159"/>
                </a:cubicBezTo>
                <a:cubicBezTo>
                  <a:pt x="2404264" y="555816"/>
                  <a:pt x="2352192" y="460147"/>
                  <a:pt x="2366987" y="364694"/>
                </a:cubicBezTo>
                <a:cubicBezTo>
                  <a:pt x="2384081" y="253943"/>
                  <a:pt x="2478888" y="180540"/>
                  <a:pt x="2580518" y="186644"/>
                </a:cubicBezTo>
                <a:close/>
                <a:moveTo>
                  <a:pt x="3406298" y="0"/>
                </a:moveTo>
                <a:lnTo>
                  <a:pt x="4023898" y="0"/>
                </a:lnTo>
                <a:lnTo>
                  <a:pt x="4039485" y="16440"/>
                </a:lnTo>
                <a:cubicBezTo>
                  <a:pt x="4112899" y="107670"/>
                  <a:pt x="4150006" y="228832"/>
                  <a:pt x="4134340" y="350976"/>
                </a:cubicBezTo>
                <a:cubicBezTo>
                  <a:pt x="4097638" y="636402"/>
                  <a:pt x="3812859" y="806910"/>
                  <a:pt x="3554440" y="699175"/>
                </a:cubicBezTo>
                <a:cubicBezTo>
                  <a:pt x="3374882" y="624048"/>
                  <a:pt x="3267147" y="426247"/>
                  <a:pt x="3297887" y="228805"/>
                </a:cubicBezTo>
                <a:cubicBezTo>
                  <a:pt x="3311165" y="142914"/>
                  <a:pt x="3347028" y="67910"/>
                  <a:pt x="3397755" y="8363"/>
                </a:cubicBezTo>
                <a:close/>
                <a:moveTo>
                  <a:pt x="1503015" y="0"/>
                </a:moveTo>
                <a:lnTo>
                  <a:pt x="1857869" y="0"/>
                </a:lnTo>
                <a:lnTo>
                  <a:pt x="1875734" y="7199"/>
                </a:lnTo>
                <a:cubicBezTo>
                  <a:pt x="1972792" y="53203"/>
                  <a:pt x="2044088" y="119768"/>
                  <a:pt x="2073805" y="147644"/>
                </a:cubicBezTo>
                <a:cubicBezTo>
                  <a:pt x="2298899" y="357871"/>
                  <a:pt x="2120777" y="615502"/>
                  <a:pt x="2304070" y="931092"/>
                </a:cubicBezTo>
                <a:cubicBezTo>
                  <a:pt x="2332548" y="977849"/>
                  <a:pt x="2365220" y="1021948"/>
                  <a:pt x="2401678" y="1062815"/>
                </a:cubicBezTo>
                <a:cubicBezTo>
                  <a:pt x="2473501" y="1144478"/>
                  <a:pt x="2607307" y="1130114"/>
                  <a:pt x="2658732" y="1035092"/>
                </a:cubicBezTo>
                <a:cubicBezTo>
                  <a:pt x="2743699" y="878014"/>
                  <a:pt x="2824931" y="701903"/>
                  <a:pt x="2989622" y="656081"/>
                </a:cubicBezTo>
                <a:cubicBezTo>
                  <a:pt x="3309810" y="566949"/>
                  <a:pt x="3500428" y="1096285"/>
                  <a:pt x="3832251" y="1033009"/>
                </a:cubicBezTo>
                <a:cubicBezTo>
                  <a:pt x="3970008" y="1006722"/>
                  <a:pt x="4049875" y="893816"/>
                  <a:pt x="4122489" y="753905"/>
                </a:cubicBezTo>
                <a:cubicBezTo>
                  <a:pt x="4142671" y="714904"/>
                  <a:pt x="4162351" y="673821"/>
                  <a:pt x="4182533" y="631806"/>
                </a:cubicBezTo>
                <a:cubicBezTo>
                  <a:pt x="4229290" y="465301"/>
                  <a:pt x="4292692" y="172828"/>
                  <a:pt x="4600355" y="8334"/>
                </a:cubicBezTo>
                <a:lnTo>
                  <a:pt x="4621097" y="0"/>
                </a:lnTo>
                <a:lnTo>
                  <a:pt x="5592502" y="0"/>
                </a:lnTo>
                <a:lnTo>
                  <a:pt x="5592502" y="6214998"/>
                </a:lnTo>
                <a:lnTo>
                  <a:pt x="5570190" y="6214772"/>
                </a:lnTo>
                <a:cubicBezTo>
                  <a:pt x="5484588" y="6205588"/>
                  <a:pt x="5403563" y="6179480"/>
                  <a:pt x="5336013" y="6134537"/>
                </a:cubicBezTo>
                <a:cubicBezTo>
                  <a:pt x="5329154" y="6129869"/>
                  <a:pt x="5322654" y="6124696"/>
                  <a:pt x="5316549" y="6119095"/>
                </a:cubicBezTo>
                <a:cubicBezTo>
                  <a:pt x="5197251" y="6026083"/>
                  <a:pt x="4557234" y="5546951"/>
                  <a:pt x="4161920" y="5655261"/>
                </a:cubicBezTo>
                <a:cubicBezTo>
                  <a:pt x="3724588" y="5774990"/>
                  <a:pt x="3364683" y="6051365"/>
                  <a:pt x="3163578" y="5852918"/>
                </a:cubicBezTo>
                <a:cubicBezTo>
                  <a:pt x="3116533" y="5806591"/>
                  <a:pt x="3049235" y="5739436"/>
                  <a:pt x="2973749" y="5663664"/>
                </a:cubicBezTo>
                <a:cubicBezTo>
                  <a:pt x="2851650" y="5565913"/>
                  <a:pt x="2725959" y="5472256"/>
                  <a:pt x="2569025" y="5499547"/>
                </a:cubicBezTo>
                <a:cubicBezTo>
                  <a:pt x="2209910" y="5562035"/>
                  <a:pt x="2237849" y="5993549"/>
                  <a:pt x="1769490" y="6169659"/>
                </a:cubicBezTo>
                <a:cubicBezTo>
                  <a:pt x="1527877" y="6260515"/>
                  <a:pt x="1178242" y="6229415"/>
                  <a:pt x="1004789" y="6036355"/>
                </a:cubicBezTo>
                <a:cubicBezTo>
                  <a:pt x="724104" y="5723780"/>
                  <a:pt x="1106993" y="5230642"/>
                  <a:pt x="804905" y="4851273"/>
                </a:cubicBezTo>
                <a:cubicBezTo>
                  <a:pt x="628292" y="4629698"/>
                  <a:pt x="441120" y="4729173"/>
                  <a:pt x="243535" y="4461846"/>
                </a:cubicBezTo>
                <a:cubicBezTo>
                  <a:pt x="97446" y="4264262"/>
                  <a:pt x="-23647" y="4082765"/>
                  <a:pt x="35822" y="3819891"/>
                </a:cubicBezTo>
                <a:cubicBezTo>
                  <a:pt x="115402" y="3468316"/>
                  <a:pt x="419645" y="3331136"/>
                  <a:pt x="416485" y="3077311"/>
                </a:cubicBezTo>
                <a:cubicBezTo>
                  <a:pt x="412894" y="2772206"/>
                  <a:pt x="39413" y="2711086"/>
                  <a:pt x="2855" y="2363246"/>
                </a:cubicBezTo>
                <a:cubicBezTo>
                  <a:pt x="-20990" y="2136357"/>
                  <a:pt x="106640" y="1864649"/>
                  <a:pt x="308319" y="1738959"/>
                </a:cubicBezTo>
                <a:cubicBezTo>
                  <a:pt x="680004" y="1507042"/>
                  <a:pt x="1099021" y="1898408"/>
                  <a:pt x="1384015" y="1665772"/>
                </a:cubicBezTo>
                <a:cubicBezTo>
                  <a:pt x="1554236" y="1526793"/>
                  <a:pt x="1581960" y="1242948"/>
                  <a:pt x="1548849" y="1064181"/>
                </a:cubicBezTo>
                <a:cubicBezTo>
                  <a:pt x="1485717" y="723810"/>
                  <a:pt x="1206612" y="668075"/>
                  <a:pt x="1216954" y="408794"/>
                </a:cubicBezTo>
                <a:cubicBezTo>
                  <a:pt x="1222664" y="264268"/>
                  <a:pt x="1316043" y="114328"/>
                  <a:pt x="1447763" y="29453"/>
                </a:cubicBez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C436177-BA35-1074-6039-EEDEEFBB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51120"/>
            <a:ext cx="8119621" cy="738435"/>
          </a:xfrm>
        </p:spPr>
        <p:txBody>
          <a:bodyPr>
            <a:normAutofit fontScale="90000"/>
          </a:bodyPr>
          <a:lstStyle/>
          <a:p>
            <a:r>
              <a:rPr lang="cs-CZ" dirty="0"/>
              <a:t>Vznik Československé republiky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7DCD59B4-BE5E-25E1-E04C-5A4F02ED6F59}"/>
              </a:ext>
            </a:extLst>
          </p:cNvPr>
          <p:cNvSpPr txBox="1">
            <a:spLocks/>
          </p:cNvSpPr>
          <p:nvPr/>
        </p:nvSpPr>
        <p:spPr>
          <a:xfrm>
            <a:off x="618985" y="989555"/>
            <a:ext cx="8119621" cy="7384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 err="1"/>
              <a:t>Deutschösterreich</a:t>
            </a:r>
            <a:endParaRPr lang="cs-CZ" sz="32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3830DF-1EBF-2353-FA3D-596D7A962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09946"/>
            <a:ext cx="10972800" cy="5048054"/>
          </a:xfrm>
        </p:spPr>
        <p:txBody>
          <a:bodyPr>
            <a:normAutofit/>
          </a:bodyPr>
          <a:lstStyle/>
          <a:p>
            <a:pPr marL="457200" lvl="1" algn="l"/>
            <a:r>
              <a:rPr lang="cs-CZ" sz="2400" b="0" i="0" dirty="0">
                <a:solidFill>
                  <a:srgbClr val="374151"/>
                </a:solidFill>
                <a:effectLst/>
                <a:latin typeface="Söhne"/>
              </a:rPr>
              <a:t>Označení pro oblasti Rakousko-Uherska s převažujícím německým obyvatelstvem po jeho rozpadu v roce 1918.</a:t>
            </a:r>
          </a:p>
          <a:p>
            <a:pPr marL="457200" lvl="1" algn="l"/>
            <a:r>
              <a:rPr lang="cs-CZ" sz="2400" b="0" i="0" dirty="0">
                <a:solidFill>
                  <a:srgbClr val="374151"/>
                </a:solidFill>
                <a:effectLst/>
                <a:latin typeface="Söhne"/>
              </a:rPr>
              <a:t>Zahrnovalo současné Rakousko a další německy mluvící regiony (např. Jižní Tyrolsko, části Slovinska a Chorvatska).</a:t>
            </a:r>
          </a:p>
          <a:p>
            <a:pPr algn="l"/>
            <a:r>
              <a:rPr lang="cs-CZ" sz="2400" b="1" i="0" dirty="0">
                <a:solidFill>
                  <a:srgbClr val="374151"/>
                </a:solidFill>
                <a:effectLst/>
                <a:latin typeface="Söhne"/>
              </a:rPr>
              <a:t>Vznik a záměr:</a:t>
            </a:r>
            <a:endParaRPr lang="cs-CZ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457200" lvl="1" algn="l"/>
            <a:r>
              <a:rPr lang="cs-CZ" sz="2400" b="0" i="0" dirty="0">
                <a:solidFill>
                  <a:srgbClr val="374151"/>
                </a:solidFill>
                <a:effectLst/>
                <a:latin typeface="Söhne"/>
              </a:rPr>
              <a:t>Myšlenka na vytvoření samostatného státu nebo sjednocení s Německem.</a:t>
            </a:r>
          </a:p>
          <a:p>
            <a:pPr marL="457200" lvl="1" algn="l"/>
            <a:r>
              <a:rPr lang="cs-CZ" sz="2400" b="0" i="0" dirty="0">
                <a:solidFill>
                  <a:srgbClr val="374151"/>
                </a:solidFill>
                <a:effectLst/>
                <a:latin typeface="Söhne"/>
              </a:rPr>
              <a:t>Vyhlášení "</a:t>
            </a:r>
            <a:r>
              <a:rPr lang="cs-CZ" sz="2400" b="0" i="0" dirty="0" err="1">
                <a:solidFill>
                  <a:srgbClr val="374151"/>
                </a:solidFill>
                <a:effectLst/>
                <a:latin typeface="Söhne"/>
              </a:rPr>
              <a:t>Provisorische</a:t>
            </a:r>
            <a:r>
              <a:rPr lang="cs-CZ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cs-CZ" sz="2400" b="0" i="0" dirty="0" err="1">
                <a:solidFill>
                  <a:srgbClr val="374151"/>
                </a:solidFill>
                <a:effectLst/>
                <a:latin typeface="Söhne"/>
              </a:rPr>
              <a:t>Nationalversammlung</a:t>
            </a:r>
            <a:r>
              <a:rPr lang="cs-CZ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cs-CZ" sz="2400" b="0" i="0" dirty="0" err="1">
                <a:solidFill>
                  <a:srgbClr val="374151"/>
                </a:solidFill>
                <a:effectLst/>
                <a:latin typeface="Söhne"/>
              </a:rPr>
              <a:t>für</a:t>
            </a:r>
            <a:r>
              <a:rPr lang="cs-CZ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cs-CZ" sz="2400" b="0" i="0" dirty="0" err="1">
                <a:solidFill>
                  <a:srgbClr val="374151"/>
                </a:solidFill>
                <a:effectLst/>
                <a:latin typeface="Söhne"/>
              </a:rPr>
              <a:t>Deutschösterreich</a:t>
            </a:r>
            <a:r>
              <a:rPr lang="cs-CZ" sz="2400" b="0" i="0" dirty="0">
                <a:solidFill>
                  <a:srgbClr val="374151"/>
                </a:solidFill>
                <a:effectLst/>
                <a:latin typeface="Söhne"/>
              </a:rPr>
              <a:t>" dne 21. října 1918.</a:t>
            </a:r>
          </a:p>
          <a:p>
            <a:pPr marL="457200" lvl="1" algn="l"/>
            <a:r>
              <a:rPr lang="cs-CZ" sz="2400" b="0" i="0" dirty="0">
                <a:solidFill>
                  <a:srgbClr val="374151"/>
                </a:solidFill>
                <a:effectLst/>
                <a:latin typeface="Söhne"/>
              </a:rPr>
              <a:t>Sjednocení s Německem zakázáno Saint-</a:t>
            </a:r>
            <a:r>
              <a:rPr lang="cs-CZ" sz="2400" b="0" i="0" dirty="0" err="1">
                <a:solidFill>
                  <a:srgbClr val="374151"/>
                </a:solidFill>
                <a:effectLst/>
                <a:latin typeface="Söhne"/>
              </a:rPr>
              <a:t>Germainskou</a:t>
            </a:r>
            <a:r>
              <a:rPr lang="cs-CZ" sz="2400" b="0" i="0" dirty="0">
                <a:solidFill>
                  <a:srgbClr val="374151"/>
                </a:solidFill>
                <a:effectLst/>
                <a:latin typeface="Söhne"/>
              </a:rPr>
              <a:t> smlouvou z roku 1919.</a:t>
            </a:r>
          </a:p>
          <a:p>
            <a:pPr marL="457200" lvl="1" algn="l"/>
            <a:r>
              <a:rPr lang="cs-CZ" sz="2400" b="0" i="0" dirty="0">
                <a:solidFill>
                  <a:srgbClr val="374151"/>
                </a:solidFill>
                <a:effectLst/>
                <a:latin typeface="Söhne"/>
              </a:rPr>
              <a:t>Část území </a:t>
            </a:r>
            <a:r>
              <a:rPr lang="cs-CZ" sz="2400" b="0" i="0" dirty="0" err="1">
                <a:solidFill>
                  <a:srgbClr val="374151"/>
                </a:solidFill>
                <a:effectLst/>
                <a:latin typeface="Söhne"/>
              </a:rPr>
              <a:t>Deutschösterreich</a:t>
            </a:r>
            <a:r>
              <a:rPr lang="cs-CZ" sz="2400" b="0" i="0" dirty="0">
                <a:solidFill>
                  <a:srgbClr val="374151"/>
                </a:solidFill>
                <a:effectLst/>
                <a:latin typeface="Söhne"/>
              </a:rPr>
              <a:t> se stalo součástí nově vzniklého Rakouska.</a:t>
            </a:r>
          </a:p>
        </p:txBody>
      </p:sp>
    </p:spTree>
    <p:extLst>
      <p:ext uri="{BB962C8B-B14F-4D97-AF65-F5344CB8AC3E}">
        <p14:creationId xmlns:p14="http://schemas.microsoft.com/office/powerpoint/2010/main" val="589771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C60B8C-705E-E9AA-7A0C-A0BFE2D5D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83" r="20130"/>
          <a:stretch/>
        </p:blipFill>
        <p:spPr>
          <a:xfrm>
            <a:off x="8488017" y="-4123"/>
            <a:ext cx="3703981" cy="4591805"/>
          </a:xfrm>
          <a:custGeom>
            <a:avLst/>
            <a:gdLst/>
            <a:ahLst/>
            <a:cxnLst/>
            <a:rect l="l" t="t" r="r" b="b"/>
            <a:pathLst>
              <a:path w="5592502" h="6218525">
                <a:moveTo>
                  <a:pt x="2549391" y="5657612"/>
                </a:moveTo>
                <a:cubicBezTo>
                  <a:pt x="2568895" y="5660359"/>
                  <a:pt x="2588012" y="5665853"/>
                  <a:pt x="2606158" y="5674005"/>
                </a:cubicBezTo>
                <a:cubicBezTo>
                  <a:pt x="2690694" y="5711355"/>
                  <a:pt x="2743699" y="5803287"/>
                  <a:pt x="2734722" y="5897877"/>
                </a:cubicBezTo>
                <a:cubicBezTo>
                  <a:pt x="2720716" y="6045476"/>
                  <a:pt x="2578003" y="6136188"/>
                  <a:pt x="2445921" y="6086557"/>
                </a:cubicBezTo>
                <a:cubicBezTo>
                  <a:pt x="2352551" y="6051652"/>
                  <a:pt x="2293727" y="5951889"/>
                  <a:pt x="2306440" y="5850621"/>
                </a:cubicBezTo>
                <a:cubicBezTo>
                  <a:pt x="2319512" y="5745685"/>
                  <a:pt x="2398158" y="5671063"/>
                  <a:pt x="2490307" y="5657701"/>
                </a:cubicBezTo>
                <a:cubicBezTo>
                  <a:pt x="2509998" y="5654864"/>
                  <a:pt x="2529887" y="5654864"/>
                  <a:pt x="2549391" y="5657612"/>
                </a:cubicBezTo>
                <a:close/>
                <a:moveTo>
                  <a:pt x="708303" y="494981"/>
                </a:moveTo>
                <a:cubicBezTo>
                  <a:pt x="758766" y="498141"/>
                  <a:pt x="808381" y="509490"/>
                  <a:pt x="855181" y="528594"/>
                </a:cubicBezTo>
                <a:cubicBezTo>
                  <a:pt x="1052623" y="608676"/>
                  <a:pt x="1174866" y="823069"/>
                  <a:pt x="1146999" y="1039903"/>
                </a:cubicBezTo>
                <a:cubicBezTo>
                  <a:pt x="1106562" y="1357577"/>
                  <a:pt x="789750" y="1547407"/>
                  <a:pt x="502601" y="1427029"/>
                </a:cubicBezTo>
                <a:cubicBezTo>
                  <a:pt x="303292" y="1343573"/>
                  <a:pt x="183634" y="1123578"/>
                  <a:pt x="217535" y="904373"/>
                </a:cubicBezTo>
                <a:cubicBezTo>
                  <a:pt x="256894" y="649831"/>
                  <a:pt x="474662" y="481046"/>
                  <a:pt x="708303" y="494981"/>
                </a:cubicBezTo>
                <a:close/>
                <a:moveTo>
                  <a:pt x="2580518" y="186644"/>
                </a:moveTo>
                <a:cubicBezTo>
                  <a:pt x="2602438" y="187938"/>
                  <a:pt x="2623999" y="192821"/>
                  <a:pt x="2644369" y="201008"/>
                </a:cubicBezTo>
                <a:cubicBezTo>
                  <a:pt x="2730556" y="235843"/>
                  <a:pt x="2783562" y="328998"/>
                  <a:pt x="2771424" y="423660"/>
                </a:cubicBezTo>
                <a:cubicBezTo>
                  <a:pt x="2753683" y="561920"/>
                  <a:pt x="2615927" y="644516"/>
                  <a:pt x="2491026" y="592159"/>
                </a:cubicBezTo>
                <a:cubicBezTo>
                  <a:pt x="2404264" y="555816"/>
                  <a:pt x="2352192" y="460147"/>
                  <a:pt x="2366987" y="364694"/>
                </a:cubicBezTo>
                <a:cubicBezTo>
                  <a:pt x="2384081" y="253943"/>
                  <a:pt x="2478888" y="180540"/>
                  <a:pt x="2580518" y="186644"/>
                </a:cubicBezTo>
                <a:close/>
                <a:moveTo>
                  <a:pt x="3406298" y="0"/>
                </a:moveTo>
                <a:lnTo>
                  <a:pt x="4023898" y="0"/>
                </a:lnTo>
                <a:lnTo>
                  <a:pt x="4039485" y="16440"/>
                </a:lnTo>
                <a:cubicBezTo>
                  <a:pt x="4112899" y="107670"/>
                  <a:pt x="4150006" y="228832"/>
                  <a:pt x="4134340" y="350976"/>
                </a:cubicBezTo>
                <a:cubicBezTo>
                  <a:pt x="4097638" y="636402"/>
                  <a:pt x="3812859" y="806910"/>
                  <a:pt x="3554440" y="699175"/>
                </a:cubicBezTo>
                <a:cubicBezTo>
                  <a:pt x="3374882" y="624048"/>
                  <a:pt x="3267147" y="426247"/>
                  <a:pt x="3297887" y="228805"/>
                </a:cubicBezTo>
                <a:cubicBezTo>
                  <a:pt x="3311165" y="142914"/>
                  <a:pt x="3347028" y="67910"/>
                  <a:pt x="3397755" y="8363"/>
                </a:cubicBezTo>
                <a:close/>
                <a:moveTo>
                  <a:pt x="1503015" y="0"/>
                </a:moveTo>
                <a:lnTo>
                  <a:pt x="1857869" y="0"/>
                </a:lnTo>
                <a:lnTo>
                  <a:pt x="1875734" y="7199"/>
                </a:lnTo>
                <a:cubicBezTo>
                  <a:pt x="1972792" y="53203"/>
                  <a:pt x="2044088" y="119768"/>
                  <a:pt x="2073805" y="147644"/>
                </a:cubicBezTo>
                <a:cubicBezTo>
                  <a:pt x="2298899" y="357871"/>
                  <a:pt x="2120777" y="615502"/>
                  <a:pt x="2304070" y="931092"/>
                </a:cubicBezTo>
                <a:cubicBezTo>
                  <a:pt x="2332548" y="977849"/>
                  <a:pt x="2365220" y="1021948"/>
                  <a:pt x="2401678" y="1062815"/>
                </a:cubicBezTo>
                <a:cubicBezTo>
                  <a:pt x="2473501" y="1144478"/>
                  <a:pt x="2607307" y="1130114"/>
                  <a:pt x="2658732" y="1035092"/>
                </a:cubicBezTo>
                <a:cubicBezTo>
                  <a:pt x="2743699" y="878014"/>
                  <a:pt x="2824931" y="701903"/>
                  <a:pt x="2989622" y="656081"/>
                </a:cubicBezTo>
                <a:cubicBezTo>
                  <a:pt x="3309810" y="566949"/>
                  <a:pt x="3500428" y="1096285"/>
                  <a:pt x="3832251" y="1033009"/>
                </a:cubicBezTo>
                <a:cubicBezTo>
                  <a:pt x="3970008" y="1006722"/>
                  <a:pt x="4049875" y="893816"/>
                  <a:pt x="4122489" y="753905"/>
                </a:cubicBezTo>
                <a:cubicBezTo>
                  <a:pt x="4142671" y="714904"/>
                  <a:pt x="4162351" y="673821"/>
                  <a:pt x="4182533" y="631806"/>
                </a:cubicBezTo>
                <a:cubicBezTo>
                  <a:pt x="4229290" y="465301"/>
                  <a:pt x="4292692" y="172828"/>
                  <a:pt x="4600355" y="8334"/>
                </a:cubicBezTo>
                <a:lnTo>
                  <a:pt x="4621097" y="0"/>
                </a:lnTo>
                <a:lnTo>
                  <a:pt x="5592502" y="0"/>
                </a:lnTo>
                <a:lnTo>
                  <a:pt x="5592502" y="6214998"/>
                </a:lnTo>
                <a:lnTo>
                  <a:pt x="5570190" y="6214772"/>
                </a:lnTo>
                <a:cubicBezTo>
                  <a:pt x="5484588" y="6205588"/>
                  <a:pt x="5403563" y="6179480"/>
                  <a:pt x="5336013" y="6134537"/>
                </a:cubicBezTo>
                <a:cubicBezTo>
                  <a:pt x="5329154" y="6129869"/>
                  <a:pt x="5322654" y="6124696"/>
                  <a:pt x="5316549" y="6119095"/>
                </a:cubicBezTo>
                <a:cubicBezTo>
                  <a:pt x="5197251" y="6026083"/>
                  <a:pt x="4557234" y="5546951"/>
                  <a:pt x="4161920" y="5655261"/>
                </a:cubicBezTo>
                <a:cubicBezTo>
                  <a:pt x="3724588" y="5774990"/>
                  <a:pt x="3364683" y="6051365"/>
                  <a:pt x="3163578" y="5852918"/>
                </a:cubicBezTo>
                <a:cubicBezTo>
                  <a:pt x="3116533" y="5806591"/>
                  <a:pt x="3049235" y="5739436"/>
                  <a:pt x="2973749" y="5663664"/>
                </a:cubicBezTo>
                <a:cubicBezTo>
                  <a:pt x="2851650" y="5565913"/>
                  <a:pt x="2725959" y="5472256"/>
                  <a:pt x="2569025" y="5499547"/>
                </a:cubicBezTo>
                <a:cubicBezTo>
                  <a:pt x="2209910" y="5562035"/>
                  <a:pt x="2237849" y="5993549"/>
                  <a:pt x="1769490" y="6169659"/>
                </a:cubicBezTo>
                <a:cubicBezTo>
                  <a:pt x="1527877" y="6260515"/>
                  <a:pt x="1178242" y="6229415"/>
                  <a:pt x="1004789" y="6036355"/>
                </a:cubicBezTo>
                <a:cubicBezTo>
                  <a:pt x="724104" y="5723780"/>
                  <a:pt x="1106993" y="5230642"/>
                  <a:pt x="804905" y="4851273"/>
                </a:cubicBezTo>
                <a:cubicBezTo>
                  <a:pt x="628292" y="4629698"/>
                  <a:pt x="441120" y="4729173"/>
                  <a:pt x="243535" y="4461846"/>
                </a:cubicBezTo>
                <a:cubicBezTo>
                  <a:pt x="97446" y="4264262"/>
                  <a:pt x="-23647" y="4082765"/>
                  <a:pt x="35822" y="3819891"/>
                </a:cubicBezTo>
                <a:cubicBezTo>
                  <a:pt x="115402" y="3468316"/>
                  <a:pt x="419645" y="3331136"/>
                  <a:pt x="416485" y="3077311"/>
                </a:cubicBezTo>
                <a:cubicBezTo>
                  <a:pt x="412894" y="2772206"/>
                  <a:pt x="39413" y="2711086"/>
                  <a:pt x="2855" y="2363246"/>
                </a:cubicBezTo>
                <a:cubicBezTo>
                  <a:pt x="-20990" y="2136357"/>
                  <a:pt x="106640" y="1864649"/>
                  <a:pt x="308319" y="1738959"/>
                </a:cubicBezTo>
                <a:cubicBezTo>
                  <a:pt x="680004" y="1507042"/>
                  <a:pt x="1099021" y="1898408"/>
                  <a:pt x="1384015" y="1665772"/>
                </a:cubicBezTo>
                <a:cubicBezTo>
                  <a:pt x="1554236" y="1526793"/>
                  <a:pt x="1581960" y="1242948"/>
                  <a:pt x="1548849" y="1064181"/>
                </a:cubicBezTo>
                <a:cubicBezTo>
                  <a:pt x="1485717" y="723810"/>
                  <a:pt x="1206612" y="668075"/>
                  <a:pt x="1216954" y="408794"/>
                </a:cubicBezTo>
                <a:cubicBezTo>
                  <a:pt x="1222664" y="264268"/>
                  <a:pt x="1316043" y="114328"/>
                  <a:pt x="1447763" y="29453"/>
                </a:cubicBez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C436177-BA35-1074-6039-EEDEEFBB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51120"/>
            <a:ext cx="8119621" cy="738435"/>
          </a:xfrm>
        </p:spPr>
        <p:txBody>
          <a:bodyPr>
            <a:normAutofit fontScale="90000"/>
          </a:bodyPr>
          <a:lstStyle/>
          <a:p>
            <a:r>
              <a:rPr lang="cs-CZ" dirty="0"/>
              <a:t>Vznik Československé republiky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7DCD59B4-BE5E-25E1-E04C-5A4F02ED6F59}"/>
              </a:ext>
            </a:extLst>
          </p:cNvPr>
          <p:cNvSpPr txBox="1">
            <a:spLocks/>
          </p:cNvSpPr>
          <p:nvPr/>
        </p:nvSpPr>
        <p:spPr>
          <a:xfrm>
            <a:off x="8547373" y="6017528"/>
            <a:ext cx="3585267" cy="7384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 err="1"/>
              <a:t>Deutschösterreich</a:t>
            </a:r>
            <a:endParaRPr lang="cs-CZ" sz="3200" b="1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8B7A7603-C0A8-5BC4-8042-BD4672448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4826" y="1037694"/>
            <a:ext cx="7710873" cy="5820306"/>
          </a:xfrm>
        </p:spPr>
      </p:pic>
    </p:spTree>
    <p:extLst>
      <p:ext uri="{BB962C8B-B14F-4D97-AF65-F5344CB8AC3E}">
        <p14:creationId xmlns:p14="http://schemas.microsoft.com/office/powerpoint/2010/main" val="4085890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C60B8C-705E-E9AA-7A0C-A0BFE2D5D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83" r="20130"/>
          <a:stretch/>
        </p:blipFill>
        <p:spPr>
          <a:xfrm>
            <a:off x="9238267" y="-4123"/>
            <a:ext cx="2953731" cy="3661724"/>
          </a:xfrm>
          <a:custGeom>
            <a:avLst/>
            <a:gdLst/>
            <a:ahLst/>
            <a:cxnLst/>
            <a:rect l="l" t="t" r="r" b="b"/>
            <a:pathLst>
              <a:path w="5592502" h="6218525">
                <a:moveTo>
                  <a:pt x="2549391" y="5657612"/>
                </a:moveTo>
                <a:cubicBezTo>
                  <a:pt x="2568895" y="5660359"/>
                  <a:pt x="2588012" y="5665853"/>
                  <a:pt x="2606158" y="5674005"/>
                </a:cubicBezTo>
                <a:cubicBezTo>
                  <a:pt x="2690694" y="5711355"/>
                  <a:pt x="2743699" y="5803287"/>
                  <a:pt x="2734722" y="5897877"/>
                </a:cubicBezTo>
                <a:cubicBezTo>
                  <a:pt x="2720716" y="6045476"/>
                  <a:pt x="2578003" y="6136188"/>
                  <a:pt x="2445921" y="6086557"/>
                </a:cubicBezTo>
                <a:cubicBezTo>
                  <a:pt x="2352551" y="6051652"/>
                  <a:pt x="2293727" y="5951889"/>
                  <a:pt x="2306440" y="5850621"/>
                </a:cubicBezTo>
                <a:cubicBezTo>
                  <a:pt x="2319512" y="5745685"/>
                  <a:pt x="2398158" y="5671063"/>
                  <a:pt x="2490307" y="5657701"/>
                </a:cubicBezTo>
                <a:cubicBezTo>
                  <a:pt x="2509998" y="5654864"/>
                  <a:pt x="2529887" y="5654864"/>
                  <a:pt x="2549391" y="5657612"/>
                </a:cubicBezTo>
                <a:close/>
                <a:moveTo>
                  <a:pt x="708303" y="494981"/>
                </a:moveTo>
                <a:cubicBezTo>
                  <a:pt x="758766" y="498141"/>
                  <a:pt x="808381" y="509490"/>
                  <a:pt x="855181" y="528594"/>
                </a:cubicBezTo>
                <a:cubicBezTo>
                  <a:pt x="1052623" y="608676"/>
                  <a:pt x="1174866" y="823069"/>
                  <a:pt x="1146999" y="1039903"/>
                </a:cubicBezTo>
                <a:cubicBezTo>
                  <a:pt x="1106562" y="1357577"/>
                  <a:pt x="789750" y="1547407"/>
                  <a:pt x="502601" y="1427029"/>
                </a:cubicBezTo>
                <a:cubicBezTo>
                  <a:pt x="303292" y="1343573"/>
                  <a:pt x="183634" y="1123578"/>
                  <a:pt x="217535" y="904373"/>
                </a:cubicBezTo>
                <a:cubicBezTo>
                  <a:pt x="256894" y="649831"/>
                  <a:pt x="474662" y="481046"/>
                  <a:pt x="708303" y="494981"/>
                </a:cubicBezTo>
                <a:close/>
                <a:moveTo>
                  <a:pt x="2580518" y="186644"/>
                </a:moveTo>
                <a:cubicBezTo>
                  <a:pt x="2602438" y="187938"/>
                  <a:pt x="2623999" y="192821"/>
                  <a:pt x="2644369" y="201008"/>
                </a:cubicBezTo>
                <a:cubicBezTo>
                  <a:pt x="2730556" y="235843"/>
                  <a:pt x="2783562" y="328998"/>
                  <a:pt x="2771424" y="423660"/>
                </a:cubicBezTo>
                <a:cubicBezTo>
                  <a:pt x="2753683" y="561920"/>
                  <a:pt x="2615927" y="644516"/>
                  <a:pt x="2491026" y="592159"/>
                </a:cubicBezTo>
                <a:cubicBezTo>
                  <a:pt x="2404264" y="555816"/>
                  <a:pt x="2352192" y="460147"/>
                  <a:pt x="2366987" y="364694"/>
                </a:cubicBezTo>
                <a:cubicBezTo>
                  <a:pt x="2384081" y="253943"/>
                  <a:pt x="2478888" y="180540"/>
                  <a:pt x="2580518" y="186644"/>
                </a:cubicBezTo>
                <a:close/>
                <a:moveTo>
                  <a:pt x="3406298" y="0"/>
                </a:moveTo>
                <a:lnTo>
                  <a:pt x="4023898" y="0"/>
                </a:lnTo>
                <a:lnTo>
                  <a:pt x="4039485" y="16440"/>
                </a:lnTo>
                <a:cubicBezTo>
                  <a:pt x="4112899" y="107670"/>
                  <a:pt x="4150006" y="228832"/>
                  <a:pt x="4134340" y="350976"/>
                </a:cubicBezTo>
                <a:cubicBezTo>
                  <a:pt x="4097638" y="636402"/>
                  <a:pt x="3812859" y="806910"/>
                  <a:pt x="3554440" y="699175"/>
                </a:cubicBezTo>
                <a:cubicBezTo>
                  <a:pt x="3374882" y="624048"/>
                  <a:pt x="3267147" y="426247"/>
                  <a:pt x="3297887" y="228805"/>
                </a:cubicBezTo>
                <a:cubicBezTo>
                  <a:pt x="3311165" y="142914"/>
                  <a:pt x="3347028" y="67910"/>
                  <a:pt x="3397755" y="8363"/>
                </a:cubicBezTo>
                <a:close/>
                <a:moveTo>
                  <a:pt x="1503015" y="0"/>
                </a:moveTo>
                <a:lnTo>
                  <a:pt x="1857869" y="0"/>
                </a:lnTo>
                <a:lnTo>
                  <a:pt x="1875734" y="7199"/>
                </a:lnTo>
                <a:cubicBezTo>
                  <a:pt x="1972792" y="53203"/>
                  <a:pt x="2044088" y="119768"/>
                  <a:pt x="2073805" y="147644"/>
                </a:cubicBezTo>
                <a:cubicBezTo>
                  <a:pt x="2298899" y="357871"/>
                  <a:pt x="2120777" y="615502"/>
                  <a:pt x="2304070" y="931092"/>
                </a:cubicBezTo>
                <a:cubicBezTo>
                  <a:pt x="2332548" y="977849"/>
                  <a:pt x="2365220" y="1021948"/>
                  <a:pt x="2401678" y="1062815"/>
                </a:cubicBezTo>
                <a:cubicBezTo>
                  <a:pt x="2473501" y="1144478"/>
                  <a:pt x="2607307" y="1130114"/>
                  <a:pt x="2658732" y="1035092"/>
                </a:cubicBezTo>
                <a:cubicBezTo>
                  <a:pt x="2743699" y="878014"/>
                  <a:pt x="2824931" y="701903"/>
                  <a:pt x="2989622" y="656081"/>
                </a:cubicBezTo>
                <a:cubicBezTo>
                  <a:pt x="3309810" y="566949"/>
                  <a:pt x="3500428" y="1096285"/>
                  <a:pt x="3832251" y="1033009"/>
                </a:cubicBezTo>
                <a:cubicBezTo>
                  <a:pt x="3970008" y="1006722"/>
                  <a:pt x="4049875" y="893816"/>
                  <a:pt x="4122489" y="753905"/>
                </a:cubicBezTo>
                <a:cubicBezTo>
                  <a:pt x="4142671" y="714904"/>
                  <a:pt x="4162351" y="673821"/>
                  <a:pt x="4182533" y="631806"/>
                </a:cubicBezTo>
                <a:cubicBezTo>
                  <a:pt x="4229290" y="465301"/>
                  <a:pt x="4292692" y="172828"/>
                  <a:pt x="4600355" y="8334"/>
                </a:cubicBezTo>
                <a:lnTo>
                  <a:pt x="4621097" y="0"/>
                </a:lnTo>
                <a:lnTo>
                  <a:pt x="5592502" y="0"/>
                </a:lnTo>
                <a:lnTo>
                  <a:pt x="5592502" y="6214998"/>
                </a:lnTo>
                <a:lnTo>
                  <a:pt x="5570190" y="6214772"/>
                </a:lnTo>
                <a:cubicBezTo>
                  <a:pt x="5484588" y="6205588"/>
                  <a:pt x="5403563" y="6179480"/>
                  <a:pt x="5336013" y="6134537"/>
                </a:cubicBezTo>
                <a:cubicBezTo>
                  <a:pt x="5329154" y="6129869"/>
                  <a:pt x="5322654" y="6124696"/>
                  <a:pt x="5316549" y="6119095"/>
                </a:cubicBezTo>
                <a:cubicBezTo>
                  <a:pt x="5197251" y="6026083"/>
                  <a:pt x="4557234" y="5546951"/>
                  <a:pt x="4161920" y="5655261"/>
                </a:cubicBezTo>
                <a:cubicBezTo>
                  <a:pt x="3724588" y="5774990"/>
                  <a:pt x="3364683" y="6051365"/>
                  <a:pt x="3163578" y="5852918"/>
                </a:cubicBezTo>
                <a:cubicBezTo>
                  <a:pt x="3116533" y="5806591"/>
                  <a:pt x="3049235" y="5739436"/>
                  <a:pt x="2973749" y="5663664"/>
                </a:cubicBezTo>
                <a:cubicBezTo>
                  <a:pt x="2851650" y="5565913"/>
                  <a:pt x="2725959" y="5472256"/>
                  <a:pt x="2569025" y="5499547"/>
                </a:cubicBezTo>
                <a:cubicBezTo>
                  <a:pt x="2209910" y="5562035"/>
                  <a:pt x="2237849" y="5993549"/>
                  <a:pt x="1769490" y="6169659"/>
                </a:cubicBezTo>
                <a:cubicBezTo>
                  <a:pt x="1527877" y="6260515"/>
                  <a:pt x="1178242" y="6229415"/>
                  <a:pt x="1004789" y="6036355"/>
                </a:cubicBezTo>
                <a:cubicBezTo>
                  <a:pt x="724104" y="5723780"/>
                  <a:pt x="1106993" y="5230642"/>
                  <a:pt x="804905" y="4851273"/>
                </a:cubicBezTo>
                <a:cubicBezTo>
                  <a:pt x="628292" y="4629698"/>
                  <a:pt x="441120" y="4729173"/>
                  <a:pt x="243535" y="4461846"/>
                </a:cubicBezTo>
                <a:cubicBezTo>
                  <a:pt x="97446" y="4264262"/>
                  <a:pt x="-23647" y="4082765"/>
                  <a:pt x="35822" y="3819891"/>
                </a:cubicBezTo>
                <a:cubicBezTo>
                  <a:pt x="115402" y="3468316"/>
                  <a:pt x="419645" y="3331136"/>
                  <a:pt x="416485" y="3077311"/>
                </a:cubicBezTo>
                <a:cubicBezTo>
                  <a:pt x="412894" y="2772206"/>
                  <a:pt x="39413" y="2711086"/>
                  <a:pt x="2855" y="2363246"/>
                </a:cubicBezTo>
                <a:cubicBezTo>
                  <a:pt x="-20990" y="2136357"/>
                  <a:pt x="106640" y="1864649"/>
                  <a:pt x="308319" y="1738959"/>
                </a:cubicBezTo>
                <a:cubicBezTo>
                  <a:pt x="680004" y="1507042"/>
                  <a:pt x="1099021" y="1898408"/>
                  <a:pt x="1384015" y="1665772"/>
                </a:cubicBezTo>
                <a:cubicBezTo>
                  <a:pt x="1554236" y="1526793"/>
                  <a:pt x="1581960" y="1242948"/>
                  <a:pt x="1548849" y="1064181"/>
                </a:cubicBezTo>
                <a:cubicBezTo>
                  <a:pt x="1485717" y="723810"/>
                  <a:pt x="1206612" y="668075"/>
                  <a:pt x="1216954" y="408794"/>
                </a:cubicBezTo>
                <a:cubicBezTo>
                  <a:pt x="1222664" y="264268"/>
                  <a:pt x="1316043" y="114328"/>
                  <a:pt x="1447763" y="29453"/>
                </a:cubicBez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C436177-BA35-1074-6039-EEDEEFBB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51120"/>
            <a:ext cx="8119621" cy="738435"/>
          </a:xfrm>
        </p:spPr>
        <p:txBody>
          <a:bodyPr>
            <a:normAutofit fontScale="90000"/>
          </a:bodyPr>
          <a:lstStyle/>
          <a:p>
            <a:r>
              <a:rPr lang="cs-CZ" dirty="0"/>
              <a:t>Vznik Československé republiky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7DCD59B4-BE5E-25E1-E04C-5A4F02ED6F59}"/>
              </a:ext>
            </a:extLst>
          </p:cNvPr>
          <p:cNvSpPr txBox="1">
            <a:spLocks/>
          </p:cNvSpPr>
          <p:nvPr/>
        </p:nvSpPr>
        <p:spPr>
          <a:xfrm>
            <a:off x="618985" y="989555"/>
            <a:ext cx="8119621" cy="7384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 err="1"/>
              <a:t>Deutschösterreich</a:t>
            </a:r>
            <a:endParaRPr lang="cs-CZ" sz="3200" b="1" dirty="0"/>
          </a:p>
        </p:txBody>
      </p:sp>
      <p:pic>
        <p:nvPicPr>
          <p:cNvPr id="10" name="Zástupný obsah 9" descr="Obsah obrázku peníze, měna, Hotovost, Sbírka&#10;&#10;Popis byl vytvořen automaticky">
            <a:extLst>
              <a:ext uri="{FF2B5EF4-FFF2-40B4-BE49-F238E27FC236}">
                <a16:creationId xmlns:a16="http://schemas.microsoft.com/office/drawing/2014/main" id="{054BC65B-C70F-01D1-5015-46C6042D7D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73" y="1642178"/>
            <a:ext cx="8715252" cy="5402357"/>
          </a:xfrm>
        </p:spPr>
      </p:pic>
    </p:spTree>
    <p:extLst>
      <p:ext uri="{BB962C8B-B14F-4D97-AF65-F5344CB8AC3E}">
        <p14:creationId xmlns:p14="http://schemas.microsoft.com/office/powerpoint/2010/main" val="3024857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250B20-4B3C-4D08-BF3F-709FA0FD6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B15CA65-788D-DB30-2D5B-C004F2B68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12" y="152401"/>
            <a:ext cx="5480813" cy="895685"/>
          </a:xfrm>
        </p:spPr>
        <p:txBody>
          <a:bodyPr anchor="b">
            <a:normAutofit/>
          </a:bodyPr>
          <a:lstStyle/>
          <a:p>
            <a:r>
              <a:rPr lang="cs-CZ" b="0" i="0" dirty="0">
                <a:effectLst/>
              </a:rPr>
              <a:t>Němci a Německo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F2A283-DD87-9AE7-3715-C1EEDCA3C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6936" y="152401"/>
            <a:ext cx="5772016" cy="413385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1" dirty="0">
                <a:latin typeface="Söhne"/>
              </a:rPr>
              <a:t>2. -4. století n. l.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Söhne"/>
              </a:rPr>
              <a:t>Vytváření německého národa - germánské kmeny, včetně Alemanů, </a:t>
            </a:r>
            <a:r>
              <a:rPr lang="cs-CZ" sz="1800" dirty="0" err="1">
                <a:latin typeface="Söhne"/>
              </a:rPr>
              <a:t>Bajuvarů</a:t>
            </a:r>
            <a:r>
              <a:rPr lang="cs-CZ" sz="1800" dirty="0">
                <a:latin typeface="Söhne"/>
              </a:rPr>
              <a:t>, Durynků, Franků, Sasů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Söhne"/>
              </a:rPr>
              <a:t>Účast dalších etnických skupin: Kromě germánských kmenů se na etnogenezi Němců podílely i další etnické skupiny, jako Rétové, Keltové, litevské a západoslovanské kmeny.</a:t>
            </a:r>
          </a:p>
          <a:p>
            <a:pPr>
              <a:lnSpc>
                <a:spcPct val="100000"/>
              </a:lnSpc>
            </a:pPr>
            <a:r>
              <a:rPr lang="cs-CZ" sz="1800" b="1" dirty="0">
                <a:latin typeface="Söhne"/>
              </a:rPr>
              <a:t>843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Söhne"/>
              </a:rPr>
              <a:t>Vznik Východofrancké říše a germánská převaha: Po vzniku Východofrancké říše v roce 843 začala být germánská převaha v oblasti Německa stále zřetelnější.</a:t>
            </a:r>
          </a:p>
          <a:p>
            <a:pPr>
              <a:lnSpc>
                <a:spcPct val="100000"/>
              </a:lnSpc>
            </a:pPr>
            <a:r>
              <a:rPr lang="cs-CZ" sz="1800" b="1" dirty="0">
                <a:latin typeface="Söhne"/>
              </a:rPr>
              <a:t>10. století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Söhne"/>
              </a:rPr>
              <a:t>Sjednocení Německa probíhalo v 9. a 10. století, završené korunovací Oty I. na císaře v Římě v roce 962.</a:t>
            </a:r>
          </a:p>
          <a:p>
            <a:pPr>
              <a:lnSpc>
                <a:spcPct val="100000"/>
              </a:lnSpc>
            </a:pPr>
            <a:endParaRPr lang="cs-CZ" sz="1800" b="1" dirty="0">
              <a:latin typeface="Söhne"/>
            </a:endParaRPr>
          </a:p>
        </p:txBody>
      </p:sp>
      <p:pic>
        <p:nvPicPr>
          <p:cNvPr id="4" name="Picture 3" descr="Obsah obrázku Barevnost, umění&#10;&#10;Popis byl vytvořen automaticky">
            <a:extLst>
              <a:ext uri="{FF2B5EF4-FFF2-40B4-BE49-F238E27FC236}">
                <a16:creationId xmlns:a16="http://schemas.microsoft.com/office/drawing/2014/main" id="{288B80A2-EF9E-2BAB-2BA7-1197AECD8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6"/>
          <a:stretch/>
        </p:blipFill>
        <p:spPr>
          <a:xfrm>
            <a:off x="9011215" y="5074696"/>
            <a:ext cx="3177737" cy="1783304"/>
          </a:xfrm>
          <a:custGeom>
            <a:avLst/>
            <a:gdLst/>
            <a:ahLst/>
            <a:cxnLst/>
            <a:rect l="l" t="t" r="r" b="b"/>
            <a:pathLst>
              <a:path w="4850830" h="2722222">
                <a:moveTo>
                  <a:pt x="1056187" y="193875"/>
                </a:moveTo>
                <a:cubicBezTo>
                  <a:pt x="1242761" y="193875"/>
                  <a:pt x="1394009" y="345123"/>
                  <a:pt x="1394009" y="531697"/>
                </a:cubicBezTo>
                <a:cubicBezTo>
                  <a:pt x="1394009" y="718271"/>
                  <a:pt x="1242761" y="869519"/>
                  <a:pt x="1056187" y="869519"/>
                </a:cubicBezTo>
                <a:cubicBezTo>
                  <a:pt x="869614" y="869519"/>
                  <a:pt x="718366" y="718271"/>
                  <a:pt x="718366" y="531697"/>
                </a:cubicBezTo>
                <a:cubicBezTo>
                  <a:pt x="718366" y="345123"/>
                  <a:pt x="869614" y="193875"/>
                  <a:pt x="1056187" y="193875"/>
                </a:cubicBezTo>
                <a:close/>
                <a:moveTo>
                  <a:pt x="4605308" y="20115"/>
                </a:moveTo>
                <a:cubicBezTo>
                  <a:pt x="4633496" y="20842"/>
                  <a:pt x="4662364" y="24209"/>
                  <a:pt x="4692032" y="30588"/>
                </a:cubicBezTo>
                <a:cubicBezTo>
                  <a:pt x="4728644" y="38475"/>
                  <a:pt x="4764337" y="50580"/>
                  <a:pt x="4798864" y="66300"/>
                </a:cubicBezTo>
                <a:lnTo>
                  <a:pt x="4850830" y="96175"/>
                </a:lnTo>
                <a:lnTo>
                  <a:pt x="4850830" y="2722222"/>
                </a:lnTo>
                <a:lnTo>
                  <a:pt x="526454" y="2722222"/>
                </a:lnTo>
                <a:lnTo>
                  <a:pt x="523632" y="2713577"/>
                </a:lnTo>
                <a:cubicBezTo>
                  <a:pt x="403183" y="2425404"/>
                  <a:pt x="-12552" y="2219342"/>
                  <a:pt x="292" y="1807517"/>
                </a:cubicBezTo>
                <a:cubicBezTo>
                  <a:pt x="9155" y="1532425"/>
                  <a:pt x="205901" y="1247889"/>
                  <a:pt x="446118" y="1141158"/>
                </a:cubicBezTo>
                <a:cubicBezTo>
                  <a:pt x="814587" y="977743"/>
                  <a:pt x="1091883" y="1317256"/>
                  <a:pt x="1399058" y="1144546"/>
                </a:cubicBezTo>
                <a:cubicBezTo>
                  <a:pt x="1653956" y="1001226"/>
                  <a:pt x="1614460" y="616746"/>
                  <a:pt x="1919143" y="334305"/>
                </a:cubicBezTo>
                <a:cubicBezTo>
                  <a:pt x="2146890" y="123117"/>
                  <a:pt x="2398212" y="140179"/>
                  <a:pt x="2680066" y="173053"/>
                </a:cubicBezTo>
                <a:cubicBezTo>
                  <a:pt x="3060904" y="217628"/>
                  <a:pt x="3070600" y="462675"/>
                  <a:pt x="3394107" y="512336"/>
                </a:cubicBezTo>
                <a:cubicBezTo>
                  <a:pt x="3912761" y="592039"/>
                  <a:pt x="4182490" y="9193"/>
                  <a:pt x="4605308" y="20115"/>
                </a:cubicBezTo>
                <a:close/>
                <a:moveTo>
                  <a:pt x="3494767" y="0"/>
                </a:moveTo>
                <a:cubicBezTo>
                  <a:pt x="3601841" y="0"/>
                  <a:pt x="3688642" y="86801"/>
                  <a:pt x="3688642" y="193875"/>
                </a:cubicBezTo>
                <a:cubicBezTo>
                  <a:pt x="3688642" y="300950"/>
                  <a:pt x="3601841" y="387751"/>
                  <a:pt x="3494767" y="387751"/>
                </a:cubicBezTo>
                <a:cubicBezTo>
                  <a:pt x="3387693" y="387751"/>
                  <a:pt x="3300892" y="300950"/>
                  <a:pt x="3300892" y="193875"/>
                </a:cubicBezTo>
                <a:cubicBezTo>
                  <a:pt x="3300892" y="86801"/>
                  <a:pt x="3387693" y="0"/>
                  <a:pt x="3494767" y="0"/>
                </a:cubicBezTo>
                <a:close/>
              </a:path>
            </a:pathLst>
          </a:cu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DB2A8C6-59C6-C1FE-D628-9D587E9AA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12" y="1971674"/>
            <a:ext cx="5436910" cy="413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80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BFEB86-1656-B327-B8AF-9BCB487BD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64891"/>
            <a:ext cx="10410335" cy="766323"/>
          </a:xfrm>
        </p:spPr>
        <p:txBody>
          <a:bodyPr>
            <a:normAutofit/>
          </a:bodyPr>
          <a:lstStyle/>
          <a:p>
            <a:r>
              <a:rPr lang="cs-CZ" dirty="0"/>
              <a:t>Meziválečné období v Československu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A5F8750-ABD7-9AE5-8A3E-0C16B29F5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23" r="21972" b="1"/>
          <a:stretch/>
        </p:blipFill>
        <p:spPr>
          <a:xfrm>
            <a:off x="8710368" y="2660934"/>
            <a:ext cx="3481632" cy="4197066"/>
          </a:xfrm>
          <a:custGeom>
            <a:avLst/>
            <a:gdLst/>
            <a:ahLst/>
            <a:cxnLst/>
            <a:rect l="l" t="t" r="r" b="b"/>
            <a:pathLst>
              <a:path w="5726654" h="6857999">
                <a:moveTo>
                  <a:pt x="615191" y="3536634"/>
                </a:moveTo>
                <a:cubicBezTo>
                  <a:pt x="896629" y="3536634"/>
                  <a:pt x="1124779" y="3764784"/>
                  <a:pt x="1124779" y="4046222"/>
                </a:cubicBezTo>
                <a:cubicBezTo>
                  <a:pt x="1124779" y="4327660"/>
                  <a:pt x="896629" y="4555810"/>
                  <a:pt x="615191" y="4555810"/>
                </a:cubicBezTo>
                <a:cubicBezTo>
                  <a:pt x="333753" y="4555810"/>
                  <a:pt x="105603" y="4327660"/>
                  <a:pt x="105603" y="4046222"/>
                </a:cubicBezTo>
                <a:cubicBezTo>
                  <a:pt x="105603" y="3764784"/>
                  <a:pt x="333753" y="3536634"/>
                  <a:pt x="615191" y="3536634"/>
                </a:cubicBezTo>
                <a:close/>
                <a:moveTo>
                  <a:pt x="1497781" y="0"/>
                </a:moveTo>
                <a:lnTo>
                  <a:pt x="5726654" y="0"/>
                </a:lnTo>
                <a:lnTo>
                  <a:pt x="5726654" y="6857999"/>
                </a:lnTo>
                <a:lnTo>
                  <a:pt x="311758" y="6857999"/>
                </a:lnTo>
                <a:lnTo>
                  <a:pt x="314131" y="6707669"/>
                </a:lnTo>
                <a:cubicBezTo>
                  <a:pt x="335133" y="6366408"/>
                  <a:pt x="433652" y="6019041"/>
                  <a:pt x="599703" y="5670857"/>
                </a:cubicBezTo>
                <a:cubicBezTo>
                  <a:pt x="770258" y="5311555"/>
                  <a:pt x="1010814" y="4986831"/>
                  <a:pt x="1211434" y="4641254"/>
                </a:cubicBezTo>
                <a:cubicBezTo>
                  <a:pt x="1493037" y="4154455"/>
                  <a:pt x="1511836" y="3622743"/>
                  <a:pt x="1053042" y="3164268"/>
                </a:cubicBezTo>
                <a:cubicBezTo>
                  <a:pt x="881978" y="2993263"/>
                  <a:pt x="700423" y="2805522"/>
                  <a:pt x="607049" y="2589404"/>
                </a:cubicBezTo>
                <a:cubicBezTo>
                  <a:pt x="366280" y="2032157"/>
                  <a:pt x="541126" y="1508060"/>
                  <a:pt x="1054916" y="1068098"/>
                </a:cubicBezTo>
                <a:cubicBezTo>
                  <a:pt x="1261028" y="891534"/>
                  <a:pt x="1489689" y="709487"/>
                  <a:pt x="1502878" y="419994"/>
                </a:cubicBezTo>
                <a:cubicBezTo>
                  <a:pt x="1506390" y="341909"/>
                  <a:pt x="1507263" y="263519"/>
                  <a:pt x="1505905" y="184995"/>
                </a:cubicBezTo>
                <a:close/>
                <a:moveTo>
                  <a:pt x="14544" y="0"/>
                </a:moveTo>
                <a:lnTo>
                  <a:pt x="879353" y="0"/>
                </a:lnTo>
                <a:lnTo>
                  <a:pt x="892054" y="78051"/>
                </a:lnTo>
                <a:cubicBezTo>
                  <a:pt x="904493" y="285270"/>
                  <a:pt x="770272" y="479620"/>
                  <a:pt x="561941" y="535442"/>
                </a:cubicBezTo>
                <a:cubicBezTo>
                  <a:pt x="323847" y="599239"/>
                  <a:pt x="79117" y="457944"/>
                  <a:pt x="15320" y="219851"/>
                </a:cubicBezTo>
                <a:cubicBezTo>
                  <a:pt x="-630" y="160328"/>
                  <a:pt x="-3761" y="100390"/>
                  <a:pt x="4235" y="42968"/>
                </a:cubicBez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121E6-A8C7-43D1-CFE3-CA346C58C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97" y="1131214"/>
            <a:ext cx="8910875" cy="5726785"/>
          </a:xfrm>
        </p:spPr>
        <p:txBody>
          <a:bodyPr anchor="t">
            <a:normAutofit/>
          </a:bodyPr>
          <a:lstStyle/>
          <a:p>
            <a:pPr algn="l"/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Politická moc a národnostní složení:</a:t>
            </a:r>
            <a:endParaRPr lang="cs-CZ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457200" lvl="1" algn="l"/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První představitelé Československé republiky byli převážně Češi.</a:t>
            </a:r>
          </a:p>
          <a:p>
            <a:pPr marL="457200" lvl="1" algn="l"/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Připojení Slováků a Rusínů jako protiváha k neslovanským národům (Němcům a Maďarům).</a:t>
            </a:r>
          </a:p>
          <a:p>
            <a:pPr algn="l"/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Umělý konstrukt československého národa:</a:t>
            </a:r>
            <a:endParaRPr lang="cs-CZ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457200" lvl="1" algn="l"/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Vytvořený kvůli početnější německé menšině ve srovnání se Slováky.</a:t>
            </a:r>
          </a:p>
          <a:p>
            <a:pPr marL="457200" lvl="1" algn="l"/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Češi a Slováci měli jednotnou národnost - "československou" – důležité při sčítáních lidu.</a:t>
            </a:r>
          </a:p>
          <a:p>
            <a:pPr algn="l"/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Autonomistické tendence:</a:t>
            </a:r>
            <a:endParaRPr lang="cs-CZ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457200" lvl="1" algn="l"/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Omezené pochopení československé vlády pro slovenský autonomismus a rusínské požadavky na autonomii Podkarpatské Rusi, ignorování požadavků na autonomii Němců.</a:t>
            </a:r>
          </a:p>
          <a:p>
            <a:pPr marL="457200" lvl="1" algn="l"/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Podceňování těchto otázek přispělo k rozpadu Československa v letech 1938-1939.</a:t>
            </a:r>
          </a:p>
          <a:p>
            <a:pPr algn="l"/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Politická nestabilita:</a:t>
            </a:r>
            <a:endParaRPr lang="cs-CZ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457200" lvl="1" algn="l"/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Meziválečné období bylo provázeno výraznou politickou nestabilitou:</a:t>
            </a:r>
          </a:p>
          <a:p>
            <a:pPr marL="457200" lvl="1" algn="l"/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deset premiérů a devatenáct vlád během dvaceti let.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2183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121E6-A8C7-43D1-CFE3-CA346C58C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97" y="1393846"/>
            <a:ext cx="6873967" cy="5464153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cs-CZ" b="1" i="0" dirty="0">
                <a:effectLst/>
                <a:latin typeface="Söhne"/>
              </a:rPr>
              <a:t>Vliv Konrada Henleina a jeho strany:</a:t>
            </a:r>
            <a:endParaRPr lang="cs-CZ" b="0" i="0" dirty="0">
              <a:effectLst/>
              <a:latin typeface="Söhne"/>
            </a:endParaRPr>
          </a:p>
          <a:p>
            <a:pPr marL="457200" lvl="1">
              <a:lnSpc>
                <a:spcPct val="100000"/>
              </a:lnSpc>
            </a:pPr>
            <a:r>
              <a:rPr lang="cs-CZ" sz="2000" b="0" i="0" dirty="0">
                <a:effectLst/>
                <a:latin typeface="Söhne"/>
              </a:rPr>
              <a:t>Požadavky na samosprávu a změna statusu sudetských Němců.</a:t>
            </a:r>
          </a:p>
          <a:p>
            <a:pPr marL="457200" lvl="1">
              <a:lnSpc>
                <a:spcPct val="100000"/>
              </a:lnSpc>
            </a:pPr>
            <a:r>
              <a:rPr lang="cs-CZ" sz="2000" b="0" i="0" dirty="0">
                <a:effectLst/>
                <a:latin typeface="Söhne"/>
              </a:rPr>
              <a:t>Henleinova strana spojená s Hitlerem nabízí řešení pro sudetské Němce.</a:t>
            </a:r>
          </a:p>
          <a:p>
            <a:pPr>
              <a:lnSpc>
                <a:spcPct val="100000"/>
              </a:lnSpc>
            </a:pPr>
            <a:r>
              <a:rPr lang="cs-CZ" b="1" i="0" dirty="0">
                <a:effectLst/>
                <a:latin typeface="Söhne"/>
              </a:rPr>
              <a:t>Demonstrace a politické napětí:</a:t>
            </a:r>
            <a:endParaRPr lang="cs-CZ" b="0" i="0" dirty="0">
              <a:effectLst/>
              <a:latin typeface="Söhne"/>
            </a:endParaRPr>
          </a:p>
          <a:p>
            <a:pPr marL="457200" lvl="1">
              <a:lnSpc>
                <a:spcPct val="100000"/>
              </a:lnSpc>
            </a:pPr>
            <a:r>
              <a:rPr lang="cs-CZ" sz="2000" b="0" i="0" dirty="0">
                <a:effectLst/>
                <a:latin typeface="Söhne"/>
              </a:rPr>
              <a:t>Vypjaté situace v Sudetech a negativní reakce sudetoněmeckých socialistů.</a:t>
            </a:r>
          </a:p>
          <a:p>
            <a:pPr marL="457200" lvl="1">
              <a:lnSpc>
                <a:spcPct val="100000"/>
              </a:lnSpc>
            </a:pPr>
            <a:r>
              <a:rPr lang="cs-CZ" sz="2000" b="0" i="0" dirty="0">
                <a:effectLst/>
                <a:latin typeface="Söhne"/>
              </a:rPr>
              <a:t>Demonstrační aktivity proti Henleinovým požadavkům.</a:t>
            </a:r>
          </a:p>
          <a:p>
            <a:pPr>
              <a:lnSpc>
                <a:spcPct val="100000"/>
              </a:lnSpc>
            </a:pPr>
            <a:r>
              <a:rPr lang="cs-CZ" b="1" i="0" dirty="0">
                <a:effectLst/>
                <a:latin typeface="Söhne"/>
              </a:rPr>
              <a:t>Situace ve školství:</a:t>
            </a:r>
            <a:endParaRPr lang="cs-CZ" b="0" i="0" dirty="0">
              <a:effectLst/>
              <a:latin typeface="Söhne"/>
            </a:endParaRPr>
          </a:p>
          <a:p>
            <a:pPr marL="457200" lvl="1">
              <a:lnSpc>
                <a:spcPct val="100000"/>
              </a:lnSpc>
            </a:pPr>
            <a:r>
              <a:rPr lang="cs-CZ" sz="2000" b="0" i="0" dirty="0">
                <a:effectLst/>
                <a:latin typeface="Söhne"/>
              </a:rPr>
              <a:t>Zhoršení situace pro německé děti v školách.</a:t>
            </a:r>
          </a:p>
          <a:p>
            <a:pPr marL="457200" lvl="1">
              <a:lnSpc>
                <a:spcPct val="100000"/>
              </a:lnSpc>
            </a:pPr>
            <a:r>
              <a:rPr lang="cs-CZ" sz="2000" b="0" i="0" dirty="0">
                <a:effectLst/>
                <a:latin typeface="Söhne"/>
              </a:rPr>
              <a:t>Změny ve vzdělávacím systému a pracovním trhu.</a:t>
            </a:r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16DA94-C33A-7E1E-BBC4-4DB3D114F2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5" r="23337" b="1"/>
          <a:stretch/>
        </p:blipFill>
        <p:spPr>
          <a:xfrm>
            <a:off x="6990724" y="211090"/>
            <a:ext cx="5201276" cy="6646910"/>
          </a:xfrm>
          <a:custGeom>
            <a:avLst/>
            <a:gdLst/>
            <a:ahLst/>
            <a:cxnLst/>
            <a:rect l="l" t="t" r="r" b="b"/>
            <a:pathLst>
              <a:path w="5201276" h="6646910">
                <a:moveTo>
                  <a:pt x="764203" y="685250"/>
                </a:moveTo>
                <a:cubicBezTo>
                  <a:pt x="818649" y="688659"/>
                  <a:pt x="872180" y="700903"/>
                  <a:pt x="922673" y="721515"/>
                </a:cubicBezTo>
                <a:cubicBezTo>
                  <a:pt x="1135698" y="807918"/>
                  <a:pt x="1267587" y="1039231"/>
                  <a:pt x="1237521" y="1273177"/>
                </a:cubicBezTo>
                <a:cubicBezTo>
                  <a:pt x="1193894" y="1615922"/>
                  <a:pt x="852079" y="1820733"/>
                  <a:pt x="542267" y="1690856"/>
                </a:cubicBezTo>
                <a:cubicBezTo>
                  <a:pt x="327228" y="1600813"/>
                  <a:pt x="198127" y="1363456"/>
                  <a:pt x="234703" y="1126951"/>
                </a:cubicBezTo>
                <a:cubicBezTo>
                  <a:pt x="277169" y="852320"/>
                  <a:pt x="512123" y="670215"/>
                  <a:pt x="764203" y="685250"/>
                </a:cubicBezTo>
                <a:close/>
                <a:moveTo>
                  <a:pt x="2784174" y="352577"/>
                </a:moveTo>
                <a:cubicBezTo>
                  <a:pt x="2807825" y="353973"/>
                  <a:pt x="2831088" y="359242"/>
                  <a:pt x="2853064" y="368075"/>
                </a:cubicBezTo>
                <a:cubicBezTo>
                  <a:pt x="2946054" y="405659"/>
                  <a:pt x="3003243" y="506165"/>
                  <a:pt x="2990147" y="608299"/>
                </a:cubicBezTo>
                <a:cubicBezTo>
                  <a:pt x="2971006" y="757470"/>
                  <a:pt x="2822378" y="846585"/>
                  <a:pt x="2687620" y="790095"/>
                </a:cubicBezTo>
                <a:cubicBezTo>
                  <a:pt x="2594010" y="750884"/>
                  <a:pt x="2537829" y="647665"/>
                  <a:pt x="2553792" y="544679"/>
                </a:cubicBezTo>
                <a:cubicBezTo>
                  <a:pt x="2572235" y="425187"/>
                  <a:pt x="2674524" y="345991"/>
                  <a:pt x="2784174" y="352577"/>
                </a:cubicBezTo>
                <a:close/>
                <a:moveTo>
                  <a:pt x="5201276" y="72600"/>
                </a:moveTo>
                <a:lnTo>
                  <a:pt x="5201276" y="6646910"/>
                </a:lnTo>
                <a:lnTo>
                  <a:pt x="2895444" y="6646910"/>
                </a:lnTo>
                <a:lnTo>
                  <a:pt x="2545196" y="6646910"/>
                </a:lnTo>
                <a:lnTo>
                  <a:pt x="2176660" y="6646910"/>
                </a:lnTo>
                <a:lnTo>
                  <a:pt x="1071390" y="6646910"/>
                </a:lnTo>
                <a:lnTo>
                  <a:pt x="1035339" y="6598516"/>
                </a:lnTo>
                <a:cubicBezTo>
                  <a:pt x="830001" y="6260683"/>
                  <a:pt x="1173986" y="5769070"/>
                  <a:pt x="868428" y="5385343"/>
                </a:cubicBezTo>
                <a:cubicBezTo>
                  <a:pt x="677876" y="5146281"/>
                  <a:pt x="475933" y="5253608"/>
                  <a:pt x="262754" y="4965183"/>
                </a:cubicBezTo>
                <a:cubicBezTo>
                  <a:pt x="105136" y="4752005"/>
                  <a:pt x="-25514" y="4556184"/>
                  <a:pt x="38649" y="4272564"/>
                </a:cubicBezTo>
                <a:cubicBezTo>
                  <a:pt x="124509" y="3893242"/>
                  <a:pt x="452762" y="3745236"/>
                  <a:pt x="449354" y="3471378"/>
                </a:cubicBezTo>
                <a:cubicBezTo>
                  <a:pt x="445479" y="3142194"/>
                  <a:pt x="42523" y="3076251"/>
                  <a:pt x="3080" y="2700958"/>
                </a:cubicBezTo>
                <a:cubicBezTo>
                  <a:pt x="-22647" y="2456164"/>
                  <a:pt x="115055" y="2163013"/>
                  <a:pt x="332652" y="2027402"/>
                </a:cubicBezTo>
                <a:cubicBezTo>
                  <a:pt x="733670" y="1777182"/>
                  <a:pt x="1185756" y="2199435"/>
                  <a:pt x="1493242" y="1948439"/>
                </a:cubicBezTo>
                <a:cubicBezTo>
                  <a:pt x="1676897" y="1798492"/>
                  <a:pt x="1706809" y="1492245"/>
                  <a:pt x="1671085" y="1299370"/>
                </a:cubicBezTo>
                <a:cubicBezTo>
                  <a:pt x="1602970" y="932136"/>
                  <a:pt x="1301838" y="872003"/>
                  <a:pt x="1312997" y="592260"/>
                </a:cubicBezTo>
                <a:cubicBezTo>
                  <a:pt x="1321210" y="384349"/>
                  <a:pt x="1497582" y="166056"/>
                  <a:pt x="1715953" y="117624"/>
                </a:cubicBezTo>
                <a:cubicBezTo>
                  <a:pt x="1746484" y="110804"/>
                  <a:pt x="1777667" y="107395"/>
                  <a:pt x="1808943" y="107395"/>
                </a:cubicBezTo>
                <a:cubicBezTo>
                  <a:pt x="2020029" y="107395"/>
                  <a:pt x="2186171" y="262378"/>
                  <a:pt x="2237471" y="310500"/>
                </a:cubicBezTo>
                <a:cubicBezTo>
                  <a:pt x="2480329" y="537317"/>
                  <a:pt x="2288150" y="815280"/>
                  <a:pt x="2485909" y="1155778"/>
                </a:cubicBezTo>
                <a:cubicBezTo>
                  <a:pt x="2516634" y="1206225"/>
                  <a:pt x="2551885" y="1253804"/>
                  <a:pt x="2591220" y="1297896"/>
                </a:cubicBezTo>
                <a:cubicBezTo>
                  <a:pt x="2668711" y="1386005"/>
                  <a:pt x="2813078" y="1370507"/>
                  <a:pt x="2868562" y="1267985"/>
                </a:cubicBezTo>
                <a:cubicBezTo>
                  <a:pt x="2960234" y="1098510"/>
                  <a:pt x="3047877" y="908501"/>
                  <a:pt x="3225565" y="859062"/>
                </a:cubicBezTo>
                <a:cubicBezTo>
                  <a:pt x="3571023" y="762896"/>
                  <a:pt x="3776685" y="1334008"/>
                  <a:pt x="4134696" y="1265738"/>
                </a:cubicBezTo>
                <a:cubicBezTo>
                  <a:pt x="4283325" y="1237377"/>
                  <a:pt x="4369495" y="1115560"/>
                  <a:pt x="4447839" y="964607"/>
                </a:cubicBezTo>
                <a:cubicBezTo>
                  <a:pt x="4469614" y="922528"/>
                  <a:pt x="4490847" y="878203"/>
                  <a:pt x="4512622" y="832871"/>
                </a:cubicBezTo>
                <a:cubicBezTo>
                  <a:pt x="4571477" y="623285"/>
                  <a:pt x="4654776" y="228711"/>
                  <a:pt x="5152490" y="84231"/>
                </a:cubicBezTo>
                <a:close/>
                <a:moveTo>
                  <a:pt x="4034655" y="767"/>
                </a:moveTo>
                <a:cubicBezTo>
                  <a:pt x="4083638" y="3866"/>
                  <a:pt x="4131798" y="14871"/>
                  <a:pt x="4177240" y="33390"/>
                </a:cubicBezTo>
                <a:cubicBezTo>
                  <a:pt x="4368954" y="110882"/>
                  <a:pt x="4487671" y="319025"/>
                  <a:pt x="4460626" y="529879"/>
                </a:cubicBezTo>
                <a:cubicBezTo>
                  <a:pt x="4421028" y="837830"/>
                  <a:pt x="4113774" y="1021795"/>
                  <a:pt x="3834960" y="905558"/>
                </a:cubicBezTo>
                <a:cubicBezTo>
                  <a:pt x="3641231" y="824502"/>
                  <a:pt x="3524994" y="611090"/>
                  <a:pt x="3558160" y="398066"/>
                </a:cubicBezTo>
                <a:cubicBezTo>
                  <a:pt x="3596363" y="150946"/>
                  <a:pt x="3807838" y="-12639"/>
                  <a:pt x="4034655" y="767"/>
                </a:cubicBez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1BFEB86-1656-B327-B8AF-9BCB487BD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2782"/>
            <a:ext cx="9766852" cy="6299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 dirty="0"/>
              <a:t>Meziválečné období v Československu</a:t>
            </a:r>
          </a:p>
        </p:txBody>
      </p:sp>
    </p:spTree>
    <p:extLst>
      <p:ext uri="{BB962C8B-B14F-4D97-AF65-F5344CB8AC3E}">
        <p14:creationId xmlns:p14="http://schemas.microsoft.com/office/powerpoint/2010/main" val="991436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121E6-A8C7-43D1-CFE3-CA346C58C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97" y="1393846"/>
            <a:ext cx="6873967" cy="5464153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cs-CZ" b="1" i="0" dirty="0">
                <a:effectLst/>
                <a:latin typeface="Söhne"/>
              </a:rPr>
              <a:t>Volby v roce 1935</a:t>
            </a:r>
          </a:p>
          <a:p>
            <a:pPr marL="457200" indent="-457200">
              <a:buFont typeface="+mj-lt"/>
              <a:buAutoNum type="arabicPeriod"/>
            </a:pPr>
            <a:r>
              <a:rPr lang="cs-CZ" b="1" dirty="0" err="1">
                <a:solidFill>
                  <a:srgbClr val="000000"/>
                </a:solidFill>
                <a:effectLst/>
                <a:latin typeface="Linux Libertine"/>
              </a:rPr>
              <a:t>Sudetendeutsche</a:t>
            </a:r>
            <a:r>
              <a:rPr lang="cs-CZ" b="1" dirty="0">
                <a:solidFill>
                  <a:srgbClr val="000000"/>
                </a:solidFill>
                <a:effectLst/>
                <a:latin typeface="Linux Libertine"/>
              </a:rPr>
              <a:t> </a:t>
            </a:r>
            <a:r>
              <a:rPr lang="cs-CZ" b="1" dirty="0" err="1">
                <a:solidFill>
                  <a:srgbClr val="000000"/>
                </a:solidFill>
                <a:effectLst/>
                <a:latin typeface="Linux Libertine"/>
              </a:rPr>
              <a:t>Partei</a:t>
            </a:r>
            <a:endParaRPr lang="cs-CZ" b="1" dirty="0">
              <a:solidFill>
                <a:srgbClr val="000000"/>
              </a:solidFill>
              <a:effectLst/>
              <a:latin typeface="Linux Libertine"/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b="0" dirty="0">
                <a:solidFill>
                  <a:srgbClr val="000000"/>
                </a:solidFill>
                <a:effectLst/>
                <a:latin typeface="Linux Libertine"/>
              </a:rPr>
              <a:t>Republikánská strana</a:t>
            </a:r>
            <a:br>
              <a:rPr lang="cs-CZ" b="0" dirty="0">
                <a:solidFill>
                  <a:srgbClr val="000000"/>
                </a:solidFill>
                <a:effectLst/>
                <a:latin typeface="Linux Libertine"/>
              </a:rPr>
            </a:br>
            <a:r>
              <a:rPr lang="cs-CZ" b="0" dirty="0">
                <a:solidFill>
                  <a:srgbClr val="000000"/>
                </a:solidFill>
                <a:effectLst/>
                <a:latin typeface="Linux Libertine"/>
              </a:rPr>
              <a:t>zemědělského</a:t>
            </a:r>
            <a:br>
              <a:rPr lang="cs-CZ" b="0" dirty="0">
                <a:solidFill>
                  <a:srgbClr val="000000"/>
                </a:solidFill>
                <a:effectLst/>
                <a:latin typeface="Linux Libertine"/>
              </a:rPr>
            </a:br>
            <a:r>
              <a:rPr lang="cs-CZ" b="0" dirty="0">
                <a:solidFill>
                  <a:srgbClr val="000000"/>
                </a:solidFill>
                <a:effectLst/>
                <a:latin typeface="Linux Libertine"/>
              </a:rPr>
              <a:t>a malorolnického lidu</a:t>
            </a:r>
          </a:p>
          <a:p>
            <a:pPr marL="457200" indent="-457200">
              <a:buFont typeface="+mj-lt"/>
              <a:buAutoNum type="arabicPeriod"/>
            </a:pPr>
            <a:r>
              <a:rPr lang="cs-CZ" i="0" dirty="0">
                <a:effectLst/>
                <a:latin typeface="Söhne"/>
              </a:rPr>
              <a:t>Československá sociálně</a:t>
            </a:r>
            <a:br>
              <a:rPr lang="cs-CZ" i="0" dirty="0">
                <a:effectLst/>
                <a:latin typeface="Söhne"/>
              </a:rPr>
            </a:br>
            <a:r>
              <a:rPr lang="cs-CZ" i="0" dirty="0">
                <a:effectLst/>
                <a:latin typeface="Söhne"/>
              </a:rPr>
              <a:t>demokratická strana dělnická</a:t>
            </a:r>
          </a:p>
          <a:p>
            <a:pPr marL="457200" indent="-457200">
              <a:buFont typeface="+mj-lt"/>
              <a:buAutoNum type="arabicPeriod"/>
            </a:pPr>
            <a:r>
              <a:rPr lang="cs-CZ" i="0" dirty="0">
                <a:effectLst/>
                <a:latin typeface="Söhne"/>
              </a:rPr>
              <a:t>Komunistická strana</a:t>
            </a:r>
            <a:br>
              <a:rPr lang="cs-CZ" i="0" dirty="0">
                <a:effectLst/>
                <a:latin typeface="Söhne"/>
              </a:rPr>
            </a:br>
            <a:r>
              <a:rPr lang="cs-CZ" i="0" dirty="0">
                <a:effectLst/>
                <a:latin typeface="Söhne"/>
              </a:rPr>
              <a:t>Československa</a:t>
            </a:r>
          </a:p>
          <a:p>
            <a:pPr marL="457200" indent="-457200">
              <a:buFont typeface="+mj-lt"/>
              <a:buAutoNum type="arabicPeriod"/>
            </a:pPr>
            <a:r>
              <a:rPr lang="cs-CZ" b="0" i="0" dirty="0">
                <a:solidFill>
                  <a:srgbClr val="000000"/>
                </a:solidFill>
                <a:effectLst/>
                <a:latin typeface="Linux Libertine"/>
              </a:rPr>
              <a:t>Česká strana národně sociální</a:t>
            </a:r>
          </a:p>
          <a:p>
            <a:pPr marL="457200" indent="-457200">
              <a:buFont typeface="+mj-lt"/>
              <a:buAutoNum type="arabicPeriod"/>
            </a:pPr>
            <a:r>
              <a:rPr lang="cs-CZ" i="0" dirty="0">
                <a:effectLst/>
                <a:latin typeface="Söhne"/>
              </a:rPr>
              <a:t>Československá strana lidová</a:t>
            </a:r>
          </a:p>
          <a:p>
            <a:pPr>
              <a:lnSpc>
                <a:spcPct val="100000"/>
              </a:lnSpc>
            </a:pPr>
            <a:endParaRPr lang="cs-CZ" b="1" dirty="0">
              <a:latin typeface="Söhne"/>
            </a:endParaRPr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16DA94-C33A-7E1E-BBC4-4DB3D114F2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5" r="23337" b="1"/>
          <a:stretch/>
        </p:blipFill>
        <p:spPr>
          <a:xfrm>
            <a:off x="10193459" y="0"/>
            <a:ext cx="2029842" cy="2594013"/>
          </a:xfrm>
          <a:custGeom>
            <a:avLst/>
            <a:gdLst/>
            <a:ahLst/>
            <a:cxnLst/>
            <a:rect l="l" t="t" r="r" b="b"/>
            <a:pathLst>
              <a:path w="5201276" h="6646910">
                <a:moveTo>
                  <a:pt x="764203" y="685250"/>
                </a:moveTo>
                <a:cubicBezTo>
                  <a:pt x="818649" y="688659"/>
                  <a:pt x="872180" y="700903"/>
                  <a:pt x="922673" y="721515"/>
                </a:cubicBezTo>
                <a:cubicBezTo>
                  <a:pt x="1135698" y="807918"/>
                  <a:pt x="1267587" y="1039231"/>
                  <a:pt x="1237521" y="1273177"/>
                </a:cubicBezTo>
                <a:cubicBezTo>
                  <a:pt x="1193894" y="1615922"/>
                  <a:pt x="852079" y="1820733"/>
                  <a:pt x="542267" y="1690856"/>
                </a:cubicBezTo>
                <a:cubicBezTo>
                  <a:pt x="327228" y="1600813"/>
                  <a:pt x="198127" y="1363456"/>
                  <a:pt x="234703" y="1126951"/>
                </a:cubicBezTo>
                <a:cubicBezTo>
                  <a:pt x="277169" y="852320"/>
                  <a:pt x="512123" y="670215"/>
                  <a:pt x="764203" y="685250"/>
                </a:cubicBezTo>
                <a:close/>
                <a:moveTo>
                  <a:pt x="2784174" y="352577"/>
                </a:moveTo>
                <a:cubicBezTo>
                  <a:pt x="2807825" y="353973"/>
                  <a:pt x="2831088" y="359242"/>
                  <a:pt x="2853064" y="368075"/>
                </a:cubicBezTo>
                <a:cubicBezTo>
                  <a:pt x="2946054" y="405659"/>
                  <a:pt x="3003243" y="506165"/>
                  <a:pt x="2990147" y="608299"/>
                </a:cubicBezTo>
                <a:cubicBezTo>
                  <a:pt x="2971006" y="757470"/>
                  <a:pt x="2822378" y="846585"/>
                  <a:pt x="2687620" y="790095"/>
                </a:cubicBezTo>
                <a:cubicBezTo>
                  <a:pt x="2594010" y="750884"/>
                  <a:pt x="2537829" y="647665"/>
                  <a:pt x="2553792" y="544679"/>
                </a:cubicBezTo>
                <a:cubicBezTo>
                  <a:pt x="2572235" y="425187"/>
                  <a:pt x="2674524" y="345991"/>
                  <a:pt x="2784174" y="352577"/>
                </a:cubicBezTo>
                <a:close/>
                <a:moveTo>
                  <a:pt x="5201276" y="72600"/>
                </a:moveTo>
                <a:lnTo>
                  <a:pt x="5201276" y="6646910"/>
                </a:lnTo>
                <a:lnTo>
                  <a:pt x="2895444" y="6646910"/>
                </a:lnTo>
                <a:lnTo>
                  <a:pt x="2545196" y="6646910"/>
                </a:lnTo>
                <a:lnTo>
                  <a:pt x="2176660" y="6646910"/>
                </a:lnTo>
                <a:lnTo>
                  <a:pt x="1071390" y="6646910"/>
                </a:lnTo>
                <a:lnTo>
                  <a:pt x="1035339" y="6598516"/>
                </a:lnTo>
                <a:cubicBezTo>
                  <a:pt x="830001" y="6260683"/>
                  <a:pt x="1173986" y="5769070"/>
                  <a:pt x="868428" y="5385343"/>
                </a:cubicBezTo>
                <a:cubicBezTo>
                  <a:pt x="677876" y="5146281"/>
                  <a:pt x="475933" y="5253608"/>
                  <a:pt x="262754" y="4965183"/>
                </a:cubicBezTo>
                <a:cubicBezTo>
                  <a:pt x="105136" y="4752005"/>
                  <a:pt x="-25514" y="4556184"/>
                  <a:pt x="38649" y="4272564"/>
                </a:cubicBezTo>
                <a:cubicBezTo>
                  <a:pt x="124509" y="3893242"/>
                  <a:pt x="452762" y="3745236"/>
                  <a:pt x="449354" y="3471378"/>
                </a:cubicBezTo>
                <a:cubicBezTo>
                  <a:pt x="445479" y="3142194"/>
                  <a:pt x="42523" y="3076251"/>
                  <a:pt x="3080" y="2700958"/>
                </a:cubicBezTo>
                <a:cubicBezTo>
                  <a:pt x="-22647" y="2456164"/>
                  <a:pt x="115055" y="2163013"/>
                  <a:pt x="332652" y="2027402"/>
                </a:cubicBezTo>
                <a:cubicBezTo>
                  <a:pt x="733670" y="1777182"/>
                  <a:pt x="1185756" y="2199435"/>
                  <a:pt x="1493242" y="1948439"/>
                </a:cubicBezTo>
                <a:cubicBezTo>
                  <a:pt x="1676897" y="1798492"/>
                  <a:pt x="1706809" y="1492245"/>
                  <a:pt x="1671085" y="1299370"/>
                </a:cubicBezTo>
                <a:cubicBezTo>
                  <a:pt x="1602970" y="932136"/>
                  <a:pt x="1301838" y="872003"/>
                  <a:pt x="1312997" y="592260"/>
                </a:cubicBezTo>
                <a:cubicBezTo>
                  <a:pt x="1321210" y="384349"/>
                  <a:pt x="1497582" y="166056"/>
                  <a:pt x="1715953" y="117624"/>
                </a:cubicBezTo>
                <a:cubicBezTo>
                  <a:pt x="1746484" y="110804"/>
                  <a:pt x="1777667" y="107395"/>
                  <a:pt x="1808943" y="107395"/>
                </a:cubicBezTo>
                <a:cubicBezTo>
                  <a:pt x="2020029" y="107395"/>
                  <a:pt x="2186171" y="262378"/>
                  <a:pt x="2237471" y="310500"/>
                </a:cubicBezTo>
                <a:cubicBezTo>
                  <a:pt x="2480329" y="537317"/>
                  <a:pt x="2288150" y="815280"/>
                  <a:pt x="2485909" y="1155778"/>
                </a:cubicBezTo>
                <a:cubicBezTo>
                  <a:pt x="2516634" y="1206225"/>
                  <a:pt x="2551885" y="1253804"/>
                  <a:pt x="2591220" y="1297896"/>
                </a:cubicBezTo>
                <a:cubicBezTo>
                  <a:pt x="2668711" y="1386005"/>
                  <a:pt x="2813078" y="1370507"/>
                  <a:pt x="2868562" y="1267985"/>
                </a:cubicBezTo>
                <a:cubicBezTo>
                  <a:pt x="2960234" y="1098510"/>
                  <a:pt x="3047877" y="908501"/>
                  <a:pt x="3225565" y="859062"/>
                </a:cubicBezTo>
                <a:cubicBezTo>
                  <a:pt x="3571023" y="762896"/>
                  <a:pt x="3776685" y="1334008"/>
                  <a:pt x="4134696" y="1265738"/>
                </a:cubicBezTo>
                <a:cubicBezTo>
                  <a:pt x="4283325" y="1237377"/>
                  <a:pt x="4369495" y="1115560"/>
                  <a:pt x="4447839" y="964607"/>
                </a:cubicBezTo>
                <a:cubicBezTo>
                  <a:pt x="4469614" y="922528"/>
                  <a:pt x="4490847" y="878203"/>
                  <a:pt x="4512622" y="832871"/>
                </a:cubicBezTo>
                <a:cubicBezTo>
                  <a:pt x="4571477" y="623285"/>
                  <a:pt x="4654776" y="228711"/>
                  <a:pt x="5152490" y="84231"/>
                </a:cubicBezTo>
                <a:close/>
                <a:moveTo>
                  <a:pt x="4034655" y="767"/>
                </a:moveTo>
                <a:cubicBezTo>
                  <a:pt x="4083638" y="3866"/>
                  <a:pt x="4131798" y="14871"/>
                  <a:pt x="4177240" y="33390"/>
                </a:cubicBezTo>
                <a:cubicBezTo>
                  <a:pt x="4368954" y="110882"/>
                  <a:pt x="4487671" y="319025"/>
                  <a:pt x="4460626" y="529879"/>
                </a:cubicBezTo>
                <a:cubicBezTo>
                  <a:pt x="4421028" y="837830"/>
                  <a:pt x="4113774" y="1021795"/>
                  <a:pt x="3834960" y="905558"/>
                </a:cubicBezTo>
                <a:cubicBezTo>
                  <a:pt x="3641231" y="824502"/>
                  <a:pt x="3524994" y="611090"/>
                  <a:pt x="3558160" y="398066"/>
                </a:cubicBezTo>
                <a:cubicBezTo>
                  <a:pt x="3596363" y="150946"/>
                  <a:pt x="3807838" y="-12639"/>
                  <a:pt x="4034655" y="767"/>
                </a:cubicBez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1BFEB86-1656-B327-B8AF-9BCB487BD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2782"/>
            <a:ext cx="9766852" cy="6299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 dirty="0"/>
              <a:t>Meziválečné období v Československu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770AA62-B215-3164-624D-1721D1706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343" y="1768076"/>
            <a:ext cx="4587021" cy="508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70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121E6-A8C7-43D1-CFE3-CA346C58C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97" y="1182758"/>
            <a:ext cx="6873967" cy="5675242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200" b="1" i="0" dirty="0">
                <a:effectLst/>
                <a:latin typeface="Söhne"/>
              </a:rPr>
              <a:t>Reakce na připojení Sudet k Německu:</a:t>
            </a:r>
            <a:endParaRPr lang="cs-CZ" sz="2200" b="0" i="0" dirty="0">
              <a:effectLst/>
              <a:latin typeface="Söhne"/>
            </a:endParaRPr>
          </a:p>
          <a:p>
            <a:pPr marL="457200" lvl="1">
              <a:lnSpc>
                <a:spcPct val="100000"/>
              </a:lnSpc>
            </a:pPr>
            <a:r>
              <a:rPr lang="cs-CZ" sz="2200" b="0" i="0" dirty="0">
                <a:effectLst/>
                <a:latin typeface="Söhne"/>
              </a:rPr>
              <a:t>Nadšení některých Němců z připojení k Německé říši.</a:t>
            </a:r>
          </a:p>
          <a:p>
            <a:pPr marL="457200" lvl="1">
              <a:lnSpc>
                <a:spcPct val="100000"/>
              </a:lnSpc>
            </a:pPr>
            <a:r>
              <a:rPr lang="cs-CZ" sz="2200" b="0" i="0" dirty="0">
                <a:effectLst/>
                <a:latin typeface="Söhne"/>
              </a:rPr>
              <a:t>Složitá situace lidí ze smíšených manželství.</a:t>
            </a:r>
          </a:p>
          <a:p>
            <a:pPr marL="457200" lvl="1">
              <a:lnSpc>
                <a:spcPct val="100000"/>
              </a:lnSpc>
            </a:pPr>
            <a:endParaRPr lang="cs-CZ" sz="2200" dirty="0">
              <a:latin typeface="Söhne"/>
            </a:endParaRPr>
          </a:p>
          <a:p>
            <a:pPr marL="457200" lvl="1">
              <a:lnSpc>
                <a:spcPct val="100000"/>
              </a:lnSpc>
            </a:pPr>
            <a:endParaRPr lang="cs-CZ" sz="2200" b="0" i="0" dirty="0">
              <a:effectLst/>
              <a:latin typeface="Söhn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16DA94-C33A-7E1E-BBC4-4DB3D114F2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5" r="23337" b="1"/>
          <a:stretch/>
        </p:blipFill>
        <p:spPr>
          <a:xfrm>
            <a:off x="6990724" y="211090"/>
            <a:ext cx="5201276" cy="6646910"/>
          </a:xfrm>
          <a:custGeom>
            <a:avLst/>
            <a:gdLst/>
            <a:ahLst/>
            <a:cxnLst/>
            <a:rect l="l" t="t" r="r" b="b"/>
            <a:pathLst>
              <a:path w="5201276" h="6646910">
                <a:moveTo>
                  <a:pt x="764203" y="685250"/>
                </a:moveTo>
                <a:cubicBezTo>
                  <a:pt x="818649" y="688659"/>
                  <a:pt x="872180" y="700903"/>
                  <a:pt x="922673" y="721515"/>
                </a:cubicBezTo>
                <a:cubicBezTo>
                  <a:pt x="1135698" y="807918"/>
                  <a:pt x="1267587" y="1039231"/>
                  <a:pt x="1237521" y="1273177"/>
                </a:cubicBezTo>
                <a:cubicBezTo>
                  <a:pt x="1193894" y="1615922"/>
                  <a:pt x="852079" y="1820733"/>
                  <a:pt x="542267" y="1690856"/>
                </a:cubicBezTo>
                <a:cubicBezTo>
                  <a:pt x="327228" y="1600813"/>
                  <a:pt x="198127" y="1363456"/>
                  <a:pt x="234703" y="1126951"/>
                </a:cubicBezTo>
                <a:cubicBezTo>
                  <a:pt x="277169" y="852320"/>
                  <a:pt x="512123" y="670215"/>
                  <a:pt x="764203" y="685250"/>
                </a:cubicBezTo>
                <a:close/>
                <a:moveTo>
                  <a:pt x="2784174" y="352577"/>
                </a:moveTo>
                <a:cubicBezTo>
                  <a:pt x="2807825" y="353973"/>
                  <a:pt x="2831088" y="359242"/>
                  <a:pt x="2853064" y="368075"/>
                </a:cubicBezTo>
                <a:cubicBezTo>
                  <a:pt x="2946054" y="405659"/>
                  <a:pt x="3003243" y="506165"/>
                  <a:pt x="2990147" y="608299"/>
                </a:cubicBezTo>
                <a:cubicBezTo>
                  <a:pt x="2971006" y="757470"/>
                  <a:pt x="2822378" y="846585"/>
                  <a:pt x="2687620" y="790095"/>
                </a:cubicBezTo>
                <a:cubicBezTo>
                  <a:pt x="2594010" y="750884"/>
                  <a:pt x="2537829" y="647665"/>
                  <a:pt x="2553792" y="544679"/>
                </a:cubicBezTo>
                <a:cubicBezTo>
                  <a:pt x="2572235" y="425187"/>
                  <a:pt x="2674524" y="345991"/>
                  <a:pt x="2784174" y="352577"/>
                </a:cubicBezTo>
                <a:close/>
                <a:moveTo>
                  <a:pt x="5201276" y="72600"/>
                </a:moveTo>
                <a:lnTo>
                  <a:pt x="5201276" y="6646910"/>
                </a:lnTo>
                <a:lnTo>
                  <a:pt x="2895444" y="6646910"/>
                </a:lnTo>
                <a:lnTo>
                  <a:pt x="2545196" y="6646910"/>
                </a:lnTo>
                <a:lnTo>
                  <a:pt x="2176660" y="6646910"/>
                </a:lnTo>
                <a:lnTo>
                  <a:pt x="1071390" y="6646910"/>
                </a:lnTo>
                <a:lnTo>
                  <a:pt x="1035339" y="6598516"/>
                </a:lnTo>
                <a:cubicBezTo>
                  <a:pt x="830001" y="6260683"/>
                  <a:pt x="1173986" y="5769070"/>
                  <a:pt x="868428" y="5385343"/>
                </a:cubicBezTo>
                <a:cubicBezTo>
                  <a:pt x="677876" y="5146281"/>
                  <a:pt x="475933" y="5253608"/>
                  <a:pt x="262754" y="4965183"/>
                </a:cubicBezTo>
                <a:cubicBezTo>
                  <a:pt x="105136" y="4752005"/>
                  <a:pt x="-25514" y="4556184"/>
                  <a:pt x="38649" y="4272564"/>
                </a:cubicBezTo>
                <a:cubicBezTo>
                  <a:pt x="124509" y="3893242"/>
                  <a:pt x="452762" y="3745236"/>
                  <a:pt x="449354" y="3471378"/>
                </a:cubicBezTo>
                <a:cubicBezTo>
                  <a:pt x="445479" y="3142194"/>
                  <a:pt x="42523" y="3076251"/>
                  <a:pt x="3080" y="2700958"/>
                </a:cubicBezTo>
                <a:cubicBezTo>
                  <a:pt x="-22647" y="2456164"/>
                  <a:pt x="115055" y="2163013"/>
                  <a:pt x="332652" y="2027402"/>
                </a:cubicBezTo>
                <a:cubicBezTo>
                  <a:pt x="733670" y="1777182"/>
                  <a:pt x="1185756" y="2199435"/>
                  <a:pt x="1493242" y="1948439"/>
                </a:cubicBezTo>
                <a:cubicBezTo>
                  <a:pt x="1676897" y="1798492"/>
                  <a:pt x="1706809" y="1492245"/>
                  <a:pt x="1671085" y="1299370"/>
                </a:cubicBezTo>
                <a:cubicBezTo>
                  <a:pt x="1602970" y="932136"/>
                  <a:pt x="1301838" y="872003"/>
                  <a:pt x="1312997" y="592260"/>
                </a:cubicBezTo>
                <a:cubicBezTo>
                  <a:pt x="1321210" y="384349"/>
                  <a:pt x="1497582" y="166056"/>
                  <a:pt x="1715953" y="117624"/>
                </a:cubicBezTo>
                <a:cubicBezTo>
                  <a:pt x="1746484" y="110804"/>
                  <a:pt x="1777667" y="107395"/>
                  <a:pt x="1808943" y="107395"/>
                </a:cubicBezTo>
                <a:cubicBezTo>
                  <a:pt x="2020029" y="107395"/>
                  <a:pt x="2186171" y="262378"/>
                  <a:pt x="2237471" y="310500"/>
                </a:cubicBezTo>
                <a:cubicBezTo>
                  <a:pt x="2480329" y="537317"/>
                  <a:pt x="2288150" y="815280"/>
                  <a:pt x="2485909" y="1155778"/>
                </a:cubicBezTo>
                <a:cubicBezTo>
                  <a:pt x="2516634" y="1206225"/>
                  <a:pt x="2551885" y="1253804"/>
                  <a:pt x="2591220" y="1297896"/>
                </a:cubicBezTo>
                <a:cubicBezTo>
                  <a:pt x="2668711" y="1386005"/>
                  <a:pt x="2813078" y="1370507"/>
                  <a:pt x="2868562" y="1267985"/>
                </a:cubicBezTo>
                <a:cubicBezTo>
                  <a:pt x="2960234" y="1098510"/>
                  <a:pt x="3047877" y="908501"/>
                  <a:pt x="3225565" y="859062"/>
                </a:cubicBezTo>
                <a:cubicBezTo>
                  <a:pt x="3571023" y="762896"/>
                  <a:pt x="3776685" y="1334008"/>
                  <a:pt x="4134696" y="1265738"/>
                </a:cubicBezTo>
                <a:cubicBezTo>
                  <a:pt x="4283325" y="1237377"/>
                  <a:pt x="4369495" y="1115560"/>
                  <a:pt x="4447839" y="964607"/>
                </a:cubicBezTo>
                <a:cubicBezTo>
                  <a:pt x="4469614" y="922528"/>
                  <a:pt x="4490847" y="878203"/>
                  <a:pt x="4512622" y="832871"/>
                </a:cubicBezTo>
                <a:cubicBezTo>
                  <a:pt x="4571477" y="623285"/>
                  <a:pt x="4654776" y="228711"/>
                  <a:pt x="5152490" y="84231"/>
                </a:cubicBezTo>
                <a:close/>
                <a:moveTo>
                  <a:pt x="4034655" y="767"/>
                </a:moveTo>
                <a:cubicBezTo>
                  <a:pt x="4083638" y="3866"/>
                  <a:pt x="4131798" y="14871"/>
                  <a:pt x="4177240" y="33390"/>
                </a:cubicBezTo>
                <a:cubicBezTo>
                  <a:pt x="4368954" y="110882"/>
                  <a:pt x="4487671" y="319025"/>
                  <a:pt x="4460626" y="529879"/>
                </a:cubicBezTo>
                <a:cubicBezTo>
                  <a:pt x="4421028" y="837830"/>
                  <a:pt x="4113774" y="1021795"/>
                  <a:pt x="3834960" y="905558"/>
                </a:cubicBezTo>
                <a:cubicBezTo>
                  <a:pt x="3641231" y="824502"/>
                  <a:pt x="3524994" y="611090"/>
                  <a:pt x="3558160" y="398066"/>
                </a:cubicBezTo>
                <a:cubicBezTo>
                  <a:pt x="3596363" y="150946"/>
                  <a:pt x="3807838" y="-12639"/>
                  <a:pt x="4034655" y="767"/>
                </a:cubicBez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1BFEB86-1656-B327-B8AF-9BCB487BD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2782"/>
            <a:ext cx="9766852" cy="6299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 dirty="0"/>
              <a:t>Meziválečné období v Československu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53B0BAF-3C74-C5E7-E27B-89F0A0333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739" y="2617615"/>
            <a:ext cx="3776870" cy="420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01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16DA94-C33A-7E1E-BBC4-4DB3D114F2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5" r="23337" b="1"/>
          <a:stretch/>
        </p:blipFill>
        <p:spPr>
          <a:xfrm>
            <a:off x="10039546" y="4107296"/>
            <a:ext cx="2152453" cy="2750703"/>
          </a:xfrm>
          <a:custGeom>
            <a:avLst/>
            <a:gdLst/>
            <a:ahLst/>
            <a:cxnLst/>
            <a:rect l="l" t="t" r="r" b="b"/>
            <a:pathLst>
              <a:path w="5201276" h="6646910">
                <a:moveTo>
                  <a:pt x="764203" y="685250"/>
                </a:moveTo>
                <a:cubicBezTo>
                  <a:pt x="818649" y="688659"/>
                  <a:pt x="872180" y="700903"/>
                  <a:pt x="922673" y="721515"/>
                </a:cubicBezTo>
                <a:cubicBezTo>
                  <a:pt x="1135698" y="807918"/>
                  <a:pt x="1267587" y="1039231"/>
                  <a:pt x="1237521" y="1273177"/>
                </a:cubicBezTo>
                <a:cubicBezTo>
                  <a:pt x="1193894" y="1615922"/>
                  <a:pt x="852079" y="1820733"/>
                  <a:pt x="542267" y="1690856"/>
                </a:cubicBezTo>
                <a:cubicBezTo>
                  <a:pt x="327228" y="1600813"/>
                  <a:pt x="198127" y="1363456"/>
                  <a:pt x="234703" y="1126951"/>
                </a:cubicBezTo>
                <a:cubicBezTo>
                  <a:pt x="277169" y="852320"/>
                  <a:pt x="512123" y="670215"/>
                  <a:pt x="764203" y="685250"/>
                </a:cubicBezTo>
                <a:close/>
                <a:moveTo>
                  <a:pt x="2784174" y="352577"/>
                </a:moveTo>
                <a:cubicBezTo>
                  <a:pt x="2807825" y="353973"/>
                  <a:pt x="2831088" y="359242"/>
                  <a:pt x="2853064" y="368075"/>
                </a:cubicBezTo>
                <a:cubicBezTo>
                  <a:pt x="2946054" y="405659"/>
                  <a:pt x="3003243" y="506165"/>
                  <a:pt x="2990147" y="608299"/>
                </a:cubicBezTo>
                <a:cubicBezTo>
                  <a:pt x="2971006" y="757470"/>
                  <a:pt x="2822378" y="846585"/>
                  <a:pt x="2687620" y="790095"/>
                </a:cubicBezTo>
                <a:cubicBezTo>
                  <a:pt x="2594010" y="750884"/>
                  <a:pt x="2537829" y="647665"/>
                  <a:pt x="2553792" y="544679"/>
                </a:cubicBezTo>
                <a:cubicBezTo>
                  <a:pt x="2572235" y="425187"/>
                  <a:pt x="2674524" y="345991"/>
                  <a:pt x="2784174" y="352577"/>
                </a:cubicBezTo>
                <a:close/>
                <a:moveTo>
                  <a:pt x="5201276" y="72600"/>
                </a:moveTo>
                <a:lnTo>
                  <a:pt x="5201276" y="6646910"/>
                </a:lnTo>
                <a:lnTo>
                  <a:pt x="2895444" y="6646910"/>
                </a:lnTo>
                <a:lnTo>
                  <a:pt x="2545196" y="6646910"/>
                </a:lnTo>
                <a:lnTo>
                  <a:pt x="2176660" y="6646910"/>
                </a:lnTo>
                <a:lnTo>
                  <a:pt x="1071390" y="6646910"/>
                </a:lnTo>
                <a:lnTo>
                  <a:pt x="1035339" y="6598516"/>
                </a:lnTo>
                <a:cubicBezTo>
                  <a:pt x="830001" y="6260683"/>
                  <a:pt x="1173986" y="5769070"/>
                  <a:pt x="868428" y="5385343"/>
                </a:cubicBezTo>
                <a:cubicBezTo>
                  <a:pt x="677876" y="5146281"/>
                  <a:pt x="475933" y="5253608"/>
                  <a:pt x="262754" y="4965183"/>
                </a:cubicBezTo>
                <a:cubicBezTo>
                  <a:pt x="105136" y="4752005"/>
                  <a:pt x="-25514" y="4556184"/>
                  <a:pt x="38649" y="4272564"/>
                </a:cubicBezTo>
                <a:cubicBezTo>
                  <a:pt x="124509" y="3893242"/>
                  <a:pt x="452762" y="3745236"/>
                  <a:pt x="449354" y="3471378"/>
                </a:cubicBezTo>
                <a:cubicBezTo>
                  <a:pt x="445479" y="3142194"/>
                  <a:pt x="42523" y="3076251"/>
                  <a:pt x="3080" y="2700958"/>
                </a:cubicBezTo>
                <a:cubicBezTo>
                  <a:pt x="-22647" y="2456164"/>
                  <a:pt x="115055" y="2163013"/>
                  <a:pt x="332652" y="2027402"/>
                </a:cubicBezTo>
                <a:cubicBezTo>
                  <a:pt x="733670" y="1777182"/>
                  <a:pt x="1185756" y="2199435"/>
                  <a:pt x="1493242" y="1948439"/>
                </a:cubicBezTo>
                <a:cubicBezTo>
                  <a:pt x="1676897" y="1798492"/>
                  <a:pt x="1706809" y="1492245"/>
                  <a:pt x="1671085" y="1299370"/>
                </a:cubicBezTo>
                <a:cubicBezTo>
                  <a:pt x="1602970" y="932136"/>
                  <a:pt x="1301838" y="872003"/>
                  <a:pt x="1312997" y="592260"/>
                </a:cubicBezTo>
                <a:cubicBezTo>
                  <a:pt x="1321210" y="384349"/>
                  <a:pt x="1497582" y="166056"/>
                  <a:pt x="1715953" y="117624"/>
                </a:cubicBezTo>
                <a:cubicBezTo>
                  <a:pt x="1746484" y="110804"/>
                  <a:pt x="1777667" y="107395"/>
                  <a:pt x="1808943" y="107395"/>
                </a:cubicBezTo>
                <a:cubicBezTo>
                  <a:pt x="2020029" y="107395"/>
                  <a:pt x="2186171" y="262378"/>
                  <a:pt x="2237471" y="310500"/>
                </a:cubicBezTo>
                <a:cubicBezTo>
                  <a:pt x="2480329" y="537317"/>
                  <a:pt x="2288150" y="815280"/>
                  <a:pt x="2485909" y="1155778"/>
                </a:cubicBezTo>
                <a:cubicBezTo>
                  <a:pt x="2516634" y="1206225"/>
                  <a:pt x="2551885" y="1253804"/>
                  <a:pt x="2591220" y="1297896"/>
                </a:cubicBezTo>
                <a:cubicBezTo>
                  <a:pt x="2668711" y="1386005"/>
                  <a:pt x="2813078" y="1370507"/>
                  <a:pt x="2868562" y="1267985"/>
                </a:cubicBezTo>
                <a:cubicBezTo>
                  <a:pt x="2960234" y="1098510"/>
                  <a:pt x="3047877" y="908501"/>
                  <a:pt x="3225565" y="859062"/>
                </a:cubicBezTo>
                <a:cubicBezTo>
                  <a:pt x="3571023" y="762896"/>
                  <a:pt x="3776685" y="1334008"/>
                  <a:pt x="4134696" y="1265738"/>
                </a:cubicBezTo>
                <a:cubicBezTo>
                  <a:pt x="4283325" y="1237377"/>
                  <a:pt x="4369495" y="1115560"/>
                  <a:pt x="4447839" y="964607"/>
                </a:cubicBezTo>
                <a:cubicBezTo>
                  <a:pt x="4469614" y="922528"/>
                  <a:pt x="4490847" y="878203"/>
                  <a:pt x="4512622" y="832871"/>
                </a:cubicBezTo>
                <a:cubicBezTo>
                  <a:pt x="4571477" y="623285"/>
                  <a:pt x="4654776" y="228711"/>
                  <a:pt x="5152490" y="84231"/>
                </a:cubicBezTo>
                <a:close/>
                <a:moveTo>
                  <a:pt x="4034655" y="767"/>
                </a:moveTo>
                <a:cubicBezTo>
                  <a:pt x="4083638" y="3866"/>
                  <a:pt x="4131798" y="14871"/>
                  <a:pt x="4177240" y="33390"/>
                </a:cubicBezTo>
                <a:cubicBezTo>
                  <a:pt x="4368954" y="110882"/>
                  <a:pt x="4487671" y="319025"/>
                  <a:pt x="4460626" y="529879"/>
                </a:cubicBezTo>
                <a:cubicBezTo>
                  <a:pt x="4421028" y="837830"/>
                  <a:pt x="4113774" y="1021795"/>
                  <a:pt x="3834960" y="905558"/>
                </a:cubicBezTo>
                <a:cubicBezTo>
                  <a:pt x="3641231" y="824502"/>
                  <a:pt x="3524994" y="611090"/>
                  <a:pt x="3558160" y="398066"/>
                </a:cubicBezTo>
                <a:cubicBezTo>
                  <a:pt x="3596363" y="150946"/>
                  <a:pt x="3807838" y="-12639"/>
                  <a:pt x="4034655" y="767"/>
                </a:cubicBez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1BFEB86-1656-B327-B8AF-9BCB487BD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2782"/>
            <a:ext cx="9766852" cy="6299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 dirty="0"/>
              <a:t>Válečné období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121E6-A8C7-43D1-CFE3-CA346C58C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049" y="1182758"/>
            <a:ext cx="10379501" cy="5675242"/>
          </a:xfrm>
        </p:spPr>
        <p:txBody>
          <a:bodyPr anchor="t">
            <a:noAutofit/>
          </a:bodyPr>
          <a:lstStyle/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b="0" i="0" dirty="0">
                <a:effectLst/>
                <a:latin typeface="Söhne"/>
              </a:rPr>
              <a:t>Češi se přihlašovali k německé národnosti pro lepší pracovní příležitosti, podobně jako v 19. století k německému jazyku.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b="0" i="0" dirty="0">
                <a:effectLst/>
                <a:latin typeface="Söhne"/>
              </a:rPr>
              <a:t>Někteří se přihlásili i bez znalosti německého jazyka.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b="0" i="0" dirty="0">
                <a:effectLst/>
                <a:latin typeface="Söhne"/>
              </a:rPr>
              <a:t>Reakce české společnosti: opovržení vůči těm, kteří se přihlásili k německé národnosti.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b="0" i="0" dirty="0">
                <a:effectLst/>
                <a:latin typeface="Söhne"/>
              </a:rPr>
              <a:t>Případy udavačství, kdy i lidé neumějící německy udávali své sousedy, udavačství se šířilo napříč národnostmi.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b="0" i="0" dirty="0">
                <a:effectLst/>
                <a:latin typeface="Söhne"/>
              </a:rPr>
              <a:t>Ekonomické a sociální těžkosti: Problémy s získáním pomocných pracovníků a riziko ilegálního mletí obilí, vysoké pokuty za porušování zásobovacích předpisů.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b="0" i="0" dirty="0">
                <a:effectLst/>
                <a:latin typeface="Söhne"/>
              </a:rPr>
              <a:t>Vojenské odvody a negativní dopady na rodiny, snížení věku odvedenců a zvýšení počtu mužů odvedených do války. </a:t>
            </a:r>
            <a:r>
              <a:rPr lang="cs-CZ" sz="2400" b="1" i="0" dirty="0">
                <a:effectLst/>
                <a:latin typeface="Söhne"/>
              </a:rPr>
              <a:t>Netýkalo se Čechů.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b="0" i="0" dirty="0">
                <a:effectLst/>
                <a:latin typeface="Söhne"/>
              </a:rPr>
              <a:t>Vdovy a sirotci čelí ekonomickým a sociálním potížím.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b="0" i="0" dirty="0">
                <a:effectLst/>
                <a:latin typeface="Söhne"/>
              </a:rPr>
              <a:t>Propaganda a dezinformace</a:t>
            </a:r>
          </a:p>
        </p:txBody>
      </p:sp>
    </p:spTree>
    <p:extLst>
      <p:ext uri="{BB962C8B-B14F-4D97-AF65-F5344CB8AC3E}">
        <p14:creationId xmlns:p14="http://schemas.microsoft.com/office/powerpoint/2010/main" val="3209679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BFEB86-1656-B327-B8AF-9BCB487BD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3231" y="552782"/>
            <a:ext cx="5369169" cy="738435"/>
          </a:xfrm>
        </p:spPr>
        <p:txBody>
          <a:bodyPr>
            <a:normAutofit fontScale="90000"/>
          </a:bodyPr>
          <a:lstStyle/>
          <a:p>
            <a:r>
              <a:rPr lang="cs-CZ" dirty="0"/>
              <a:t>Poválečné období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16DA94-C33A-7E1E-BBC4-4DB3D114F2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88" r="21860" b="1"/>
          <a:stretch/>
        </p:blipFill>
        <p:spPr>
          <a:xfrm>
            <a:off x="-16745" y="211090"/>
            <a:ext cx="5544176" cy="6646910"/>
          </a:xfrm>
          <a:custGeom>
            <a:avLst/>
            <a:gdLst/>
            <a:ahLst/>
            <a:cxnLst/>
            <a:rect l="l" t="t" r="r" b="b"/>
            <a:pathLst>
              <a:path w="5544176" h="6646910">
                <a:moveTo>
                  <a:pt x="4779974" y="685250"/>
                </a:moveTo>
                <a:cubicBezTo>
                  <a:pt x="5032054" y="670215"/>
                  <a:pt x="5267008" y="852320"/>
                  <a:pt x="5309474" y="1126951"/>
                </a:cubicBezTo>
                <a:cubicBezTo>
                  <a:pt x="5346050" y="1363456"/>
                  <a:pt x="5216949" y="1600813"/>
                  <a:pt x="5001910" y="1690856"/>
                </a:cubicBezTo>
                <a:cubicBezTo>
                  <a:pt x="4692098" y="1820733"/>
                  <a:pt x="4350283" y="1615922"/>
                  <a:pt x="4306656" y="1273177"/>
                </a:cubicBezTo>
                <a:cubicBezTo>
                  <a:pt x="4276590" y="1039231"/>
                  <a:pt x="4408479" y="807918"/>
                  <a:pt x="4621504" y="721515"/>
                </a:cubicBezTo>
                <a:cubicBezTo>
                  <a:pt x="4671997" y="700903"/>
                  <a:pt x="4725528" y="688659"/>
                  <a:pt x="4779974" y="685250"/>
                </a:cubicBezTo>
                <a:close/>
                <a:moveTo>
                  <a:pt x="2760003" y="352577"/>
                </a:moveTo>
                <a:cubicBezTo>
                  <a:pt x="2869653" y="345991"/>
                  <a:pt x="2971942" y="425187"/>
                  <a:pt x="2990385" y="544679"/>
                </a:cubicBezTo>
                <a:cubicBezTo>
                  <a:pt x="3006348" y="647665"/>
                  <a:pt x="2950167" y="750884"/>
                  <a:pt x="2856557" y="790095"/>
                </a:cubicBezTo>
                <a:cubicBezTo>
                  <a:pt x="2721799" y="846585"/>
                  <a:pt x="2573171" y="757470"/>
                  <a:pt x="2554030" y="608299"/>
                </a:cubicBezTo>
                <a:cubicBezTo>
                  <a:pt x="2540934" y="506165"/>
                  <a:pt x="2598123" y="405659"/>
                  <a:pt x="2691113" y="368075"/>
                </a:cubicBezTo>
                <a:cubicBezTo>
                  <a:pt x="2713089" y="359242"/>
                  <a:pt x="2736352" y="353973"/>
                  <a:pt x="2760003" y="352577"/>
                </a:cubicBezTo>
                <a:close/>
                <a:moveTo>
                  <a:pt x="3630" y="28121"/>
                </a:moveTo>
                <a:cubicBezTo>
                  <a:pt x="53278" y="26959"/>
                  <a:pt x="102920" y="30524"/>
                  <a:pt x="151871" y="38891"/>
                </a:cubicBezTo>
                <a:cubicBezTo>
                  <a:pt x="865103" y="112200"/>
                  <a:pt x="964292" y="593344"/>
                  <a:pt x="1031555" y="832871"/>
                </a:cubicBezTo>
                <a:cubicBezTo>
                  <a:pt x="1053330" y="878203"/>
                  <a:pt x="1074563" y="922528"/>
                  <a:pt x="1096338" y="964607"/>
                </a:cubicBezTo>
                <a:cubicBezTo>
                  <a:pt x="1174682" y="1115560"/>
                  <a:pt x="1260852" y="1237377"/>
                  <a:pt x="1409481" y="1265738"/>
                </a:cubicBezTo>
                <a:cubicBezTo>
                  <a:pt x="1767492" y="1334008"/>
                  <a:pt x="1973154" y="762896"/>
                  <a:pt x="2318612" y="859062"/>
                </a:cubicBezTo>
                <a:cubicBezTo>
                  <a:pt x="2496300" y="908501"/>
                  <a:pt x="2583943" y="1098510"/>
                  <a:pt x="2675615" y="1267985"/>
                </a:cubicBezTo>
                <a:cubicBezTo>
                  <a:pt x="2731099" y="1370507"/>
                  <a:pt x="2875466" y="1386005"/>
                  <a:pt x="2952957" y="1297896"/>
                </a:cubicBezTo>
                <a:cubicBezTo>
                  <a:pt x="2992292" y="1253804"/>
                  <a:pt x="3027543" y="1206225"/>
                  <a:pt x="3058268" y="1155778"/>
                </a:cubicBezTo>
                <a:cubicBezTo>
                  <a:pt x="3256027" y="815280"/>
                  <a:pt x="3063848" y="537317"/>
                  <a:pt x="3306706" y="310500"/>
                </a:cubicBezTo>
                <a:cubicBezTo>
                  <a:pt x="3358006" y="262378"/>
                  <a:pt x="3524148" y="107395"/>
                  <a:pt x="3735234" y="107395"/>
                </a:cubicBezTo>
                <a:cubicBezTo>
                  <a:pt x="3766510" y="107395"/>
                  <a:pt x="3797693" y="110804"/>
                  <a:pt x="3828224" y="117624"/>
                </a:cubicBezTo>
                <a:cubicBezTo>
                  <a:pt x="4046595" y="166056"/>
                  <a:pt x="4222967" y="384349"/>
                  <a:pt x="4231180" y="592260"/>
                </a:cubicBezTo>
                <a:cubicBezTo>
                  <a:pt x="4242339" y="872003"/>
                  <a:pt x="3941207" y="932136"/>
                  <a:pt x="3873092" y="1299370"/>
                </a:cubicBezTo>
                <a:cubicBezTo>
                  <a:pt x="3837368" y="1492245"/>
                  <a:pt x="3867280" y="1798492"/>
                  <a:pt x="4050935" y="1948439"/>
                </a:cubicBezTo>
                <a:cubicBezTo>
                  <a:pt x="4358421" y="2199435"/>
                  <a:pt x="4810507" y="1777182"/>
                  <a:pt x="5211525" y="2027402"/>
                </a:cubicBezTo>
                <a:cubicBezTo>
                  <a:pt x="5429122" y="2163013"/>
                  <a:pt x="5566824" y="2456164"/>
                  <a:pt x="5541097" y="2700958"/>
                </a:cubicBezTo>
                <a:cubicBezTo>
                  <a:pt x="5501654" y="3076251"/>
                  <a:pt x="5098698" y="3142194"/>
                  <a:pt x="5094823" y="3471378"/>
                </a:cubicBezTo>
                <a:cubicBezTo>
                  <a:pt x="5091415" y="3745236"/>
                  <a:pt x="5419668" y="3893242"/>
                  <a:pt x="5505528" y="4272564"/>
                </a:cubicBezTo>
                <a:cubicBezTo>
                  <a:pt x="5569691" y="4556184"/>
                  <a:pt x="5439041" y="4752005"/>
                  <a:pt x="5281423" y="4965183"/>
                </a:cubicBezTo>
                <a:cubicBezTo>
                  <a:pt x="5068244" y="5253608"/>
                  <a:pt x="4866301" y="5146281"/>
                  <a:pt x="4675749" y="5385343"/>
                </a:cubicBezTo>
                <a:cubicBezTo>
                  <a:pt x="4370191" y="5769070"/>
                  <a:pt x="4714176" y="6260683"/>
                  <a:pt x="4508838" y="6598516"/>
                </a:cubicBezTo>
                <a:lnTo>
                  <a:pt x="4472787" y="6646910"/>
                </a:lnTo>
                <a:lnTo>
                  <a:pt x="3367517" y="6646910"/>
                </a:lnTo>
                <a:lnTo>
                  <a:pt x="2998981" y="6646910"/>
                </a:lnTo>
                <a:lnTo>
                  <a:pt x="2648733" y="6646910"/>
                </a:lnTo>
                <a:lnTo>
                  <a:pt x="0" y="6646910"/>
                </a:lnTo>
                <a:lnTo>
                  <a:pt x="0" y="28222"/>
                </a:lnTo>
                <a:close/>
                <a:moveTo>
                  <a:pt x="1509522" y="767"/>
                </a:moveTo>
                <a:cubicBezTo>
                  <a:pt x="1736339" y="-12639"/>
                  <a:pt x="1947814" y="150946"/>
                  <a:pt x="1986017" y="398066"/>
                </a:cubicBezTo>
                <a:cubicBezTo>
                  <a:pt x="2019183" y="611090"/>
                  <a:pt x="1902946" y="824502"/>
                  <a:pt x="1709217" y="905558"/>
                </a:cubicBezTo>
                <a:cubicBezTo>
                  <a:pt x="1430403" y="1021795"/>
                  <a:pt x="1123149" y="837830"/>
                  <a:pt x="1083551" y="529879"/>
                </a:cubicBezTo>
                <a:cubicBezTo>
                  <a:pt x="1056506" y="319025"/>
                  <a:pt x="1175223" y="110882"/>
                  <a:pt x="1366937" y="33390"/>
                </a:cubicBezTo>
                <a:cubicBezTo>
                  <a:pt x="1412379" y="14871"/>
                  <a:pt x="1460539" y="3866"/>
                  <a:pt x="1509522" y="767"/>
                </a:cubicBez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121E6-A8C7-43D1-CFE3-CA346C58C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5183" y="1291216"/>
            <a:ext cx="6503769" cy="5566783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200" b="0" i="0" dirty="0">
                <a:effectLst/>
                <a:latin typeface="Söhne"/>
              </a:rPr>
              <a:t>Po skončení 2. světové války nebylo jasné, jak bude nová vláda Československa postupovat vůči občanům německé národnosti.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200" b="0" i="0" dirty="0">
                <a:effectLst/>
                <a:latin typeface="Söhne"/>
              </a:rPr>
              <a:t>Vládní a prezidentské prohlášení signalizovaly tvrdý postoj a snahu o odgermanizování republiky.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2200" dirty="0">
              <a:latin typeface="Söhne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Prezident Beneš: </a:t>
            </a:r>
            <a:r>
              <a:rPr lang="cs-CZ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Tož heslem naším bude: Všude a ve všem odgermanizovat republiku.</a:t>
            </a:r>
            <a:r>
              <a:rPr lang="cs-CZ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(Lidová demokracie, 17. 6. 1945).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Československý ministr dr. Hubert </a:t>
            </a:r>
            <a:r>
              <a:rPr lang="cs-CZ" sz="2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Ripka</a:t>
            </a:r>
            <a:r>
              <a:rPr lang="cs-CZ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promluvil v sobotu večer v československém rozhlase z Londýna k národnímu povstání v Praze. Obracel se k Pražanům jménem prezidenta republiky, jménem vlády. ... Za čtvrté: bijte Němce všude a důrazně, avšak obezřetně.</a:t>
            </a:r>
            <a:r>
              <a:rPr lang="cs-CZ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(Rudé právo, 6. 5. 1945)</a:t>
            </a:r>
            <a:endParaRPr lang="cs-CZ" sz="2200" b="0" i="0" dirty="0"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2463068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9E431C-112A-97C2-4964-9FA31E4B8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29598"/>
            <a:ext cx="4794008" cy="1611101"/>
          </a:xfrm>
        </p:spPr>
        <p:txBody>
          <a:bodyPr anchor="t">
            <a:normAutofit/>
          </a:bodyPr>
          <a:lstStyle/>
          <a:p>
            <a:r>
              <a:rPr lang="cs-CZ"/>
              <a:t>Benešovy dekrety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D93A71-69E8-1101-BF30-26CAF2011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1050" y="529594"/>
            <a:ext cx="5601350" cy="1846601"/>
          </a:xfrm>
        </p:spPr>
        <p:txBody>
          <a:bodyPr>
            <a:normAutofit/>
          </a:bodyPr>
          <a:lstStyle/>
          <a:p>
            <a:r>
              <a:rPr lang="cs-CZ" dirty="0"/>
              <a:t>- Přehled Benešových dekretů a jejich dopad na německé obyvatelstvo</a:t>
            </a:r>
          </a:p>
          <a:p>
            <a:r>
              <a:rPr lang="cs-CZ" dirty="0"/>
              <a:t>- Diskuze o jejich kontroverzi a následcích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92E48-51CC-E80C-2C1B-DE786618B6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08" b="16208"/>
          <a:stretch/>
        </p:blipFill>
        <p:spPr>
          <a:xfrm>
            <a:off x="20" y="2828924"/>
            <a:ext cx="12191980" cy="4029075"/>
          </a:xfrm>
          <a:custGeom>
            <a:avLst/>
            <a:gdLst/>
            <a:ahLst/>
            <a:cxnLst/>
            <a:rect l="l" t="t" r="r" b="b"/>
            <a:pathLst>
              <a:path w="12192000" h="4717302">
                <a:moveTo>
                  <a:pt x="4545624" y="203817"/>
                </a:moveTo>
                <a:cubicBezTo>
                  <a:pt x="4760432" y="212378"/>
                  <a:pt x="4978404" y="270695"/>
                  <a:pt x="5197345" y="381665"/>
                </a:cubicBezTo>
                <a:cubicBezTo>
                  <a:pt x="5469063" y="519380"/>
                  <a:pt x="5697157" y="768676"/>
                  <a:pt x="5904467" y="1003103"/>
                </a:cubicBezTo>
                <a:cubicBezTo>
                  <a:pt x="6460267" y="1631811"/>
                  <a:pt x="7148441" y="1649803"/>
                  <a:pt x="7799404" y="1324958"/>
                </a:cubicBezTo>
                <a:cubicBezTo>
                  <a:pt x="8261577" y="1093435"/>
                  <a:pt x="8699978" y="808698"/>
                  <a:pt x="9177500" y="617080"/>
                </a:cubicBezTo>
                <a:cubicBezTo>
                  <a:pt x="10214180" y="198893"/>
                  <a:pt x="11218758" y="217816"/>
                  <a:pt x="12105586" y="813997"/>
                </a:cubicBezTo>
                <a:lnTo>
                  <a:pt x="12192000" y="876736"/>
                </a:lnTo>
                <a:lnTo>
                  <a:pt x="12192000" y="4717302"/>
                </a:lnTo>
                <a:lnTo>
                  <a:pt x="0" y="4717302"/>
                </a:lnTo>
                <a:lnTo>
                  <a:pt x="0" y="1347411"/>
                </a:lnTo>
                <a:lnTo>
                  <a:pt x="67985" y="1306589"/>
                </a:lnTo>
                <a:cubicBezTo>
                  <a:pt x="399959" y="1135764"/>
                  <a:pt x="748383" y="1140050"/>
                  <a:pt x="1114543" y="1215577"/>
                </a:cubicBezTo>
                <a:cubicBezTo>
                  <a:pt x="1512811" y="1297442"/>
                  <a:pt x="1920266" y="1359021"/>
                  <a:pt x="2324754" y="1365710"/>
                </a:cubicBezTo>
                <a:cubicBezTo>
                  <a:pt x="2699664" y="1371691"/>
                  <a:pt x="2952864" y="1090973"/>
                  <a:pt x="3197198" y="838924"/>
                </a:cubicBezTo>
                <a:cubicBezTo>
                  <a:pt x="3615781" y="406968"/>
                  <a:pt x="4073046" y="184983"/>
                  <a:pt x="4545624" y="203817"/>
                </a:cubicBezTo>
                <a:close/>
                <a:moveTo>
                  <a:pt x="2293086" y="102715"/>
                </a:moveTo>
                <a:cubicBezTo>
                  <a:pt x="2467546" y="91895"/>
                  <a:pt x="2639764" y="184257"/>
                  <a:pt x="2722654" y="350616"/>
                </a:cubicBezTo>
                <a:cubicBezTo>
                  <a:pt x="2833176" y="572429"/>
                  <a:pt x="2743044" y="841796"/>
                  <a:pt x="2521340" y="952264"/>
                </a:cubicBezTo>
                <a:cubicBezTo>
                  <a:pt x="2465913" y="979881"/>
                  <a:pt x="2407510" y="994953"/>
                  <a:pt x="2349358" y="998559"/>
                </a:cubicBezTo>
                <a:cubicBezTo>
                  <a:pt x="2174899" y="1009379"/>
                  <a:pt x="2002682" y="917016"/>
                  <a:pt x="1919790" y="750657"/>
                </a:cubicBezTo>
                <a:cubicBezTo>
                  <a:pt x="1809268" y="528844"/>
                  <a:pt x="1899400" y="259477"/>
                  <a:pt x="2121104" y="149010"/>
                </a:cubicBezTo>
                <a:cubicBezTo>
                  <a:pt x="2176531" y="121393"/>
                  <a:pt x="2234933" y="106322"/>
                  <a:pt x="2293086" y="102715"/>
                </a:cubicBezTo>
                <a:close/>
                <a:moveTo>
                  <a:pt x="3233525" y="424"/>
                </a:moveTo>
                <a:cubicBezTo>
                  <a:pt x="3319824" y="-4928"/>
                  <a:pt x="3405013" y="40760"/>
                  <a:pt x="3446016" y="123053"/>
                </a:cubicBezTo>
                <a:cubicBezTo>
                  <a:pt x="3500689" y="232777"/>
                  <a:pt x="3456103" y="366023"/>
                  <a:pt x="3346432" y="420668"/>
                </a:cubicBezTo>
                <a:cubicBezTo>
                  <a:pt x="3319014" y="434329"/>
                  <a:pt x="3290125" y="441785"/>
                  <a:pt x="3261358" y="443568"/>
                </a:cubicBezTo>
                <a:cubicBezTo>
                  <a:pt x="3175059" y="448921"/>
                  <a:pt x="3089870" y="403232"/>
                  <a:pt x="3048866" y="320940"/>
                </a:cubicBezTo>
                <a:cubicBezTo>
                  <a:pt x="2994194" y="211215"/>
                  <a:pt x="3038779" y="77969"/>
                  <a:pt x="3148451" y="23324"/>
                </a:cubicBezTo>
                <a:cubicBezTo>
                  <a:pt x="3175869" y="9663"/>
                  <a:pt x="3204758" y="2208"/>
                  <a:pt x="3233525" y="42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41482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9E431C-112A-97C2-4964-9FA31E4B8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752" y="552782"/>
            <a:ext cx="5919373" cy="738435"/>
          </a:xfrm>
        </p:spPr>
        <p:txBody>
          <a:bodyPr>
            <a:normAutofit fontScale="90000"/>
          </a:bodyPr>
          <a:lstStyle/>
          <a:p>
            <a:r>
              <a:rPr lang="cs-CZ" dirty="0"/>
              <a:t>Benešovy dekrety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92E48-51CC-E80C-2C1B-DE786618B6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28" r="21901" b="1"/>
          <a:stretch/>
        </p:blipFill>
        <p:spPr>
          <a:xfrm>
            <a:off x="20" y="10"/>
            <a:ext cx="3878468" cy="4657715"/>
          </a:xfrm>
          <a:custGeom>
            <a:avLst/>
            <a:gdLst/>
            <a:ahLst/>
            <a:cxnLst/>
            <a:rect l="l" t="t" r="r" b="b"/>
            <a:pathLst>
              <a:path w="5710652" h="6858000">
                <a:moveTo>
                  <a:pt x="4831301" y="0"/>
                </a:moveTo>
                <a:lnTo>
                  <a:pt x="5696109" y="0"/>
                </a:lnTo>
                <a:lnTo>
                  <a:pt x="5706418" y="42969"/>
                </a:lnTo>
                <a:cubicBezTo>
                  <a:pt x="5714414" y="100391"/>
                  <a:pt x="5711283" y="160329"/>
                  <a:pt x="5695333" y="219852"/>
                </a:cubicBezTo>
                <a:cubicBezTo>
                  <a:pt x="5631536" y="457945"/>
                  <a:pt x="5386806" y="599240"/>
                  <a:pt x="5148712" y="535443"/>
                </a:cubicBezTo>
                <a:cubicBezTo>
                  <a:pt x="4940381" y="479621"/>
                  <a:pt x="4806160" y="285271"/>
                  <a:pt x="4818599" y="78052"/>
                </a:cubicBezTo>
                <a:close/>
                <a:moveTo>
                  <a:pt x="0" y="0"/>
                </a:moveTo>
                <a:lnTo>
                  <a:pt x="545808" y="0"/>
                </a:lnTo>
                <a:lnTo>
                  <a:pt x="4212872" y="0"/>
                </a:lnTo>
                <a:lnTo>
                  <a:pt x="4204748" y="184996"/>
                </a:lnTo>
                <a:cubicBezTo>
                  <a:pt x="4203390" y="263520"/>
                  <a:pt x="4204263" y="341910"/>
                  <a:pt x="4207775" y="419995"/>
                </a:cubicBezTo>
                <a:cubicBezTo>
                  <a:pt x="4220964" y="709488"/>
                  <a:pt x="4449625" y="891535"/>
                  <a:pt x="4655737" y="1068099"/>
                </a:cubicBezTo>
                <a:cubicBezTo>
                  <a:pt x="5169527" y="1508061"/>
                  <a:pt x="5344373" y="2032158"/>
                  <a:pt x="5103604" y="2589405"/>
                </a:cubicBezTo>
                <a:cubicBezTo>
                  <a:pt x="5010230" y="2805523"/>
                  <a:pt x="4828675" y="2993264"/>
                  <a:pt x="4657611" y="3164269"/>
                </a:cubicBezTo>
                <a:cubicBezTo>
                  <a:pt x="4198817" y="3622744"/>
                  <a:pt x="4217616" y="4154456"/>
                  <a:pt x="4499219" y="4641255"/>
                </a:cubicBezTo>
                <a:cubicBezTo>
                  <a:pt x="4699839" y="4986832"/>
                  <a:pt x="4940395" y="5311556"/>
                  <a:pt x="5110950" y="5670858"/>
                </a:cubicBezTo>
                <a:cubicBezTo>
                  <a:pt x="5277001" y="6019042"/>
                  <a:pt x="5375520" y="6366409"/>
                  <a:pt x="5396522" y="6707670"/>
                </a:cubicBezTo>
                <a:lnTo>
                  <a:pt x="539889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D93A71-69E8-1101-BF30-26CAF2011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0" y="1291216"/>
            <a:ext cx="8188451" cy="5566773"/>
          </a:xfrm>
        </p:spPr>
        <p:txBody>
          <a:bodyPr anchor="t">
            <a:noAutofit/>
          </a:bodyPr>
          <a:lstStyle/>
          <a:p>
            <a:pPr indent="457200" hangingPunct="0">
              <a:lnSpc>
                <a:spcPct val="100000"/>
              </a:lnSpc>
            </a:pPr>
            <a:r>
              <a:rPr lang="cs-CZ" sz="2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 programu nové vlády </a:t>
            </a:r>
            <a:r>
              <a:rPr lang="cs-CZ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(Rudé právo, 18. 5. 1945)</a:t>
            </a:r>
          </a:p>
          <a:p>
            <a:pPr indent="457200" hangingPunct="0">
              <a:lnSpc>
                <a:spcPct val="100000"/>
              </a:lnSpc>
            </a:pPr>
            <a:r>
              <a:rPr lang="cs-CZ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Řešení menšinové otázky</a:t>
            </a:r>
            <a:endParaRPr lang="cs-CZ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hangingPunct="0">
              <a:lnSpc>
                <a:spcPct val="100000"/>
              </a:lnSpc>
            </a:pPr>
            <a:r>
              <a:rPr lang="cs-CZ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Republika ... s viníky však bude postupovat přísně a neúprosně, jak to vyžaduje svědomí našich národů, svatá památka nesčetných našich mučedníků, klid a bezpečnost budoucích pokolení. Vláda se proto bude přidržovat těchto pravidel: Z občanů Československé republiky německé a maďarské národnosti, kteří měli československé státní občanství před Mnichovem 1938, bude státní občanství potvrzeno a eventuální návrat do republiky potvrzen u antinacistů a antifašistů. ... U ostatních československých občanů německé a maďarské národnosti bude československé státní občanství zrušeno.</a:t>
            </a:r>
            <a:endParaRPr lang="cs-CZ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hangingPunct="0">
              <a:lnSpc>
                <a:spcPct val="100000"/>
              </a:lnSpc>
            </a:pPr>
            <a:r>
              <a:rPr lang="cs-CZ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Ti Němci a Maďaři, kteří budou souzeni a odsouzeni pro zločin proti republice a proti českému a slovenskému národu, budou zbaveni československého občanství a vypovězeni z republiky navždy, pokud je nestihne trest hrdelní.</a:t>
            </a:r>
            <a:endParaRPr lang="cs-CZ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231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9E431C-112A-97C2-4964-9FA31E4B8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09882"/>
            <a:ext cx="5369169" cy="647368"/>
          </a:xfrm>
        </p:spPr>
        <p:txBody>
          <a:bodyPr>
            <a:normAutofit fontScale="90000"/>
          </a:bodyPr>
          <a:lstStyle/>
          <a:p>
            <a:r>
              <a:rPr lang="cs-CZ" dirty="0"/>
              <a:t>Benešovy dekrety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D93A71-69E8-1101-BF30-26CAF2011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33475"/>
            <a:ext cx="6361399" cy="5657850"/>
          </a:xfrm>
        </p:spPr>
        <p:txBody>
          <a:bodyPr anchor="t">
            <a:noAutofit/>
          </a:bodyPr>
          <a:lstStyle/>
          <a:p>
            <a:pPr indent="457200" hangingPunct="0">
              <a:lnSpc>
                <a:spcPct val="100000"/>
              </a:lnSpc>
            </a:pPr>
            <a:r>
              <a:rPr lang="cs-CZ" sz="2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Dekret prezidenta republiky ze dne 19. května </a:t>
            </a:r>
            <a:r>
              <a:rPr lang="cs-CZ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(Rudé právo, 26. 5. 1945)</a:t>
            </a:r>
          </a:p>
          <a:p>
            <a:pPr indent="457200" hangingPunct="0">
              <a:lnSpc>
                <a:spcPct val="100000"/>
              </a:lnSpc>
            </a:pPr>
            <a:r>
              <a:rPr lang="cs-CZ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§ 4 Za osoby státně nespolehlivé jest považovat:</a:t>
            </a:r>
            <a:endParaRPr lang="cs-CZ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457200" hangingPunct="0">
              <a:lnSpc>
                <a:spcPct val="100000"/>
              </a:lnSpc>
            </a:pPr>
            <a:r>
              <a:rPr lang="cs-CZ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osoby národnosti německé nebo maďarské</a:t>
            </a:r>
            <a:endParaRPr lang="cs-CZ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457200" hangingPunct="0">
              <a:lnSpc>
                <a:spcPct val="100000"/>
              </a:lnSpc>
            </a:pPr>
            <a:r>
              <a:rPr lang="cs-CZ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osoby, které vyvíjely činnost, směřující proti státní svrchovanosti ...</a:t>
            </a:r>
            <a:endParaRPr lang="cs-CZ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457200" hangingPunct="0">
              <a:lnSpc>
                <a:spcPct val="100000"/>
              </a:lnSpc>
            </a:pPr>
            <a:r>
              <a:rPr lang="cs-CZ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§ 6 Za osoby národnosti německé nebo maďarské jest považovati osoby, které při kterémkoliv sčítání lidu od r. 1929 se přihlásily k německé nebo maďarské národnosti nebo se staly členy národních skupin nebo útvarů, nebo politických stran, sdružujících osoby německé nebo maďarské národnosti.</a:t>
            </a:r>
            <a:endParaRPr lang="cs-CZ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457200" hangingPunct="0">
              <a:lnSpc>
                <a:spcPct val="100000"/>
              </a:lnSpc>
            </a:pPr>
            <a:r>
              <a:rPr lang="cs-CZ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§ 28 (1) Tento dekret nabývá účinnosti dnem vyhlášení.</a:t>
            </a:r>
            <a:endParaRPr lang="cs-CZ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92E48-51CC-E80C-2C1B-DE786618B6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39" r="21414" b="1"/>
          <a:stretch/>
        </p:blipFill>
        <p:spPr>
          <a:xfrm>
            <a:off x="6364448" y="10"/>
            <a:ext cx="5827552" cy="685799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391440" y="4232571"/>
                </a:moveTo>
                <a:cubicBezTo>
                  <a:pt x="581049" y="4232571"/>
                  <a:pt x="734757" y="4386279"/>
                  <a:pt x="734757" y="4575888"/>
                </a:cubicBezTo>
                <a:cubicBezTo>
                  <a:pt x="734757" y="4765497"/>
                  <a:pt x="581049" y="4919205"/>
                  <a:pt x="391440" y="4919205"/>
                </a:cubicBezTo>
                <a:cubicBezTo>
                  <a:pt x="201831" y="4919205"/>
                  <a:pt x="48123" y="4765497"/>
                  <a:pt x="48123" y="4575888"/>
                </a:cubicBezTo>
                <a:cubicBezTo>
                  <a:pt x="48123" y="4386279"/>
                  <a:pt x="201831" y="4232571"/>
                  <a:pt x="391440" y="4232571"/>
                </a:cubicBezTo>
                <a:close/>
                <a:moveTo>
                  <a:pt x="247368" y="1806694"/>
                </a:moveTo>
                <a:cubicBezTo>
                  <a:pt x="383986" y="1806694"/>
                  <a:pt x="494736" y="1917444"/>
                  <a:pt x="494736" y="2054062"/>
                </a:cubicBezTo>
                <a:cubicBezTo>
                  <a:pt x="494736" y="2190680"/>
                  <a:pt x="383986" y="2301430"/>
                  <a:pt x="247368" y="2301430"/>
                </a:cubicBezTo>
                <a:cubicBezTo>
                  <a:pt x="110750" y="2301430"/>
                  <a:pt x="0" y="2190680"/>
                  <a:pt x="0" y="2054062"/>
                </a:cubicBezTo>
                <a:cubicBezTo>
                  <a:pt x="0" y="1917444"/>
                  <a:pt x="110750" y="1806694"/>
                  <a:pt x="247368" y="1806694"/>
                </a:cubicBezTo>
                <a:close/>
                <a:moveTo>
                  <a:pt x="247369" y="1294715"/>
                </a:moveTo>
                <a:cubicBezTo>
                  <a:pt x="326938" y="1294715"/>
                  <a:pt x="391441" y="1359218"/>
                  <a:pt x="391441" y="1438787"/>
                </a:cubicBezTo>
                <a:cubicBezTo>
                  <a:pt x="391441" y="1518356"/>
                  <a:pt x="326938" y="1582859"/>
                  <a:pt x="247369" y="1582859"/>
                </a:cubicBezTo>
                <a:cubicBezTo>
                  <a:pt x="167800" y="1582859"/>
                  <a:pt x="103297" y="1518356"/>
                  <a:pt x="103297" y="1438787"/>
                </a:cubicBezTo>
                <a:cubicBezTo>
                  <a:pt x="103297" y="1359218"/>
                  <a:pt x="167800" y="1294715"/>
                  <a:pt x="247369" y="1294715"/>
                </a:cubicBezTo>
                <a:close/>
                <a:moveTo>
                  <a:pt x="480671" y="0"/>
                </a:moveTo>
                <a:lnTo>
                  <a:pt x="5827552" y="0"/>
                </a:lnTo>
                <a:lnTo>
                  <a:pt x="5827552" y="6858000"/>
                </a:lnTo>
                <a:lnTo>
                  <a:pt x="5825818" y="6858000"/>
                </a:lnTo>
                <a:lnTo>
                  <a:pt x="236731" y="6858000"/>
                </a:lnTo>
                <a:lnTo>
                  <a:pt x="225831" y="6841105"/>
                </a:lnTo>
                <a:cubicBezTo>
                  <a:pt x="35993" y="6490332"/>
                  <a:pt x="58970" y="6027176"/>
                  <a:pt x="314550" y="5720066"/>
                </a:cubicBezTo>
                <a:cubicBezTo>
                  <a:pt x="1530043" y="4259025"/>
                  <a:pt x="615593" y="4079388"/>
                  <a:pt x="503588" y="3464278"/>
                </a:cubicBezTo>
                <a:cubicBezTo>
                  <a:pt x="330606" y="2514465"/>
                  <a:pt x="722867" y="2276432"/>
                  <a:pt x="675681" y="1809180"/>
                </a:cubicBezTo>
                <a:cubicBezTo>
                  <a:pt x="624359" y="1301070"/>
                  <a:pt x="219491" y="1102027"/>
                  <a:pt x="245003" y="646882"/>
                </a:cubicBezTo>
                <a:cubicBezTo>
                  <a:pt x="249830" y="424885"/>
                  <a:pt x="318025" y="228632"/>
                  <a:pt x="431196" y="6414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80582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9E431C-112A-97C2-4964-9FA31E4B8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09882"/>
            <a:ext cx="5369169" cy="647368"/>
          </a:xfrm>
        </p:spPr>
        <p:txBody>
          <a:bodyPr>
            <a:normAutofit fontScale="90000"/>
          </a:bodyPr>
          <a:lstStyle/>
          <a:p>
            <a:r>
              <a:rPr lang="cs-CZ" dirty="0"/>
              <a:t>Benešovy dekrety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D93A71-69E8-1101-BF30-26CAF2011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57250"/>
            <a:ext cx="10022890" cy="5934075"/>
          </a:xfrm>
        </p:spPr>
        <p:txBody>
          <a:bodyPr anchor="t">
            <a:noAutofit/>
          </a:bodyPr>
          <a:lstStyle/>
          <a:p>
            <a:pPr indent="457200" algn="just" hangingPunct="0">
              <a:lnSpc>
                <a:spcPct val="150000"/>
              </a:lnSpc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cs-CZ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ekret o konfiskaci půdy</a:t>
            </a: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důsledné odčinění příkoří utrpěných po Bílé hoře a počeštění českého pohraničí. (Rudé právo, 19. 6. 1945): </a:t>
            </a:r>
            <a:r>
              <a:rPr lang="cs-CZ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Dekret prezidenta republiky ze dne 21. června 1945 o konfiskaci a urychleném rozdělení zemědělského majetku Němců, Maďarů, jakož i zrádců... Veden snahou především jednou provždy vzíti českou a slovenskou půdu z rukou cizáckých německých a maďarských statkářů, jakož i z rukou zrádců republiky ... ustanovuji:</a:t>
            </a: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 hangingPunct="0">
              <a:lnSpc>
                <a:spcPct val="150000"/>
              </a:lnSpc>
            </a:pPr>
            <a:r>
              <a:rPr lang="cs-CZ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§ 1. 1. S okamžitou platností a bez náhrady se konfiskuje pro účely pozemkové reformy zemědělský majetek, jenž je ve vlastnictví: </a:t>
            </a: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 hangingPunct="0">
              <a:lnSpc>
                <a:spcPct val="150000"/>
              </a:lnSpc>
            </a:pPr>
            <a:r>
              <a:rPr lang="cs-CZ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osob německé a maďarské národnosti bez ohledu na státní příslušnost.</a:t>
            </a: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 hangingPunct="0">
              <a:lnSpc>
                <a:spcPct val="150000"/>
              </a:lnSpc>
            </a:pPr>
            <a:r>
              <a:rPr lang="cs-CZ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zrádců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 hangingPunct="0">
              <a:lnSpc>
                <a:spcPct val="150000"/>
              </a:lnSpc>
            </a:pPr>
            <a:r>
              <a:rPr lang="cs-CZ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c) akciových a jiných společností, jejichž správa sloužila fašistům.</a:t>
            </a: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 hangingPunct="0">
              <a:lnSpc>
                <a:spcPct val="150000"/>
              </a:lnSpc>
            </a:pP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Podle tohoto dekretu se nekonfiskuje majetek osob, které se aktivně účastnily odboje.</a:t>
            </a:r>
          </a:p>
          <a:p>
            <a:pPr indent="457200" hangingPunct="0">
              <a:lnSpc>
                <a:spcPct val="100000"/>
              </a:lnSpc>
            </a:pPr>
            <a:endParaRPr lang="cs-CZ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92E48-51CC-E80C-2C1B-DE786618B6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39" r="21414" b="1"/>
          <a:stretch/>
        </p:blipFill>
        <p:spPr>
          <a:xfrm>
            <a:off x="10151410" y="4456590"/>
            <a:ext cx="2040589" cy="240141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391440" y="4232571"/>
                </a:moveTo>
                <a:cubicBezTo>
                  <a:pt x="581049" y="4232571"/>
                  <a:pt x="734757" y="4386279"/>
                  <a:pt x="734757" y="4575888"/>
                </a:cubicBezTo>
                <a:cubicBezTo>
                  <a:pt x="734757" y="4765497"/>
                  <a:pt x="581049" y="4919205"/>
                  <a:pt x="391440" y="4919205"/>
                </a:cubicBezTo>
                <a:cubicBezTo>
                  <a:pt x="201831" y="4919205"/>
                  <a:pt x="48123" y="4765497"/>
                  <a:pt x="48123" y="4575888"/>
                </a:cubicBezTo>
                <a:cubicBezTo>
                  <a:pt x="48123" y="4386279"/>
                  <a:pt x="201831" y="4232571"/>
                  <a:pt x="391440" y="4232571"/>
                </a:cubicBezTo>
                <a:close/>
                <a:moveTo>
                  <a:pt x="247368" y="1806694"/>
                </a:moveTo>
                <a:cubicBezTo>
                  <a:pt x="383986" y="1806694"/>
                  <a:pt x="494736" y="1917444"/>
                  <a:pt x="494736" y="2054062"/>
                </a:cubicBezTo>
                <a:cubicBezTo>
                  <a:pt x="494736" y="2190680"/>
                  <a:pt x="383986" y="2301430"/>
                  <a:pt x="247368" y="2301430"/>
                </a:cubicBezTo>
                <a:cubicBezTo>
                  <a:pt x="110750" y="2301430"/>
                  <a:pt x="0" y="2190680"/>
                  <a:pt x="0" y="2054062"/>
                </a:cubicBezTo>
                <a:cubicBezTo>
                  <a:pt x="0" y="1917444"/>
                  <a:pt x="110750" y="1806694"/>
                  <a:pt x="247368" y="1806694"/>
                </a:cubicBezTo>
                <a:close/>
                <a:moveTo>
                  <a:pt x="247369" y="1294715"/>
                </a:moveTo>
                <a:cubicBezTo>
                  <a:pt x="326938" y="1294715"/>
                  <a:pt x="391441" y="1359218"/>
                  <a:pt x="391441" y="1438787"/>
                </a:cubicBezTo>
                <a:cubicBezTo>
                  <a:pt x="391441" y="1518356"/>
                  <a:pt x="326938" y="1582859"/>
                  <a:pt x="247369" y="1582859"/>
                </a:cubicBezTo>
                <a:cubicBezTo>
                  <a:pt x="167800" y="1582859"/>
                  <a:pt x="103297" y="1518356"/>
                  <a:pt x="103297" y="1438787"/>
                </a:cubicBezTo>
                <a:cubicBezTo>
                  <a:pt x="103297" y="1359218"/>
                  <a:pt x="167800" y="1294715"/>
                  <a:pt x="247369" y="1294715"/>
                </a:cubicBezTo>
                <a:close/>
                <a:moveTo>
                  <a:pt x="480671" y="0"/>
                </a:moveTo>
                <a:lnTo>
                  <a:pt x="5827552" y="0"/>
                </a:lnTo>
                <a:lnTo>
                  <a:pt x="5827552" y="6858000"/>
                </a:lnTo>
                <a:lnTo>
                  <a:pt x="5825818" y="6858000"/>
                </a:lnTo>
                <a:lnTo>
                  <a:pt x="236731" y="6858000"/>
                </a:lnTo>
                <a:lnTo>
                  <a:pt x="225831" y="6841105"/>
                </a:lnTo>
                <a:cubicBezTo>
                  <a:pt x="35993" y="6490332"/>
                  <a:pt x="58970" y="6027176"/>
                  <a:pt x="314550" y="5720066"/>
                </a:cubicBezTo>
                <a:cubicBezTo>
                  <a:pt x="1530043" y="4259025"/>
                  <a:pt x="615593" y="4079388"/>
                  <a:pt x="503588" y="3464278"/>
                </a:cubicBezTo>
                <a:cubicBezTo>
                  <a:pt x="330606" y="2514465"/>
                  <a:pt x="722867" y="2276432"/>
                  <a:pt x="675681" y="1809180"/>
                </a:cubicBezTo>
                <a:cubicBezTo>
                  <a:pt x="624359" y="1301070"/>
                  <a:pt x="219491" y="1102027"/>
                  <a:pt x="245003" y="646882"/>
                </a:cubicBezTo>
                <a:cubicBezTo>
                  <a:pt x="249830" y="424885"/>
                  <a:pt x="318025" y="228632"/>
                  <a:pt x="431196" y="6414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29362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250B20-4B3C-4D08-BF3F-709FA0FD6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B15CA65-788D-DB30-2D5B-C004F2B68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12" y="152401"/>
            <a:ext cx="5480813" cy="895685"/>
          </a:xfrm>
        </p:spPr>
        <p:txBody>
          <a:bodyPr anchor="b">
            <a:normAutofit/>
          </a:bodyPr>
          <a:lstStyle/>
          <a:p>
            <a:r>
              <a:rPr lang="cs-CZ" b="0" i="0" dirty="0">
                <a:effectLst/>
              </a:rPr>
              <a:t>Němci a Německo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30D2D48-867B-2223-F8A8-567E65F71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8086"/>
            <a:ext cx="3486150" cy="29337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6ED93F8-11A1-EF70-8B55-BA2D14C4D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7" y="3924132"/>
            <a:ext cx="3467100" cy="291465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D9ACD7C1-D016-D6DF-035E-401CA48C4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1247" y="1128796"/>
            <a:ext cx="3476625" cy="2910543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B893640E-C8B7-3747-44B0-89B8FEC8A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9936" y="3976772"/>
            <a:ext cx="3495675" cy="28670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238F93C-32AF-04CD-C102-925FDCB945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457" y="4024396"/>
            <a:ext cx="3467100" cy="28670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AF2C593-0024-53C7-0DF0-0A64AA1C4F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3378" y="4028739"/>
            <a:ext cx="3457575" cy="285750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30C7DA69-45F0-E560-F865-BCD0A67136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0620" y="1048086"/>
            <a:ext cx="3448050" cy="295726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F016B40-723F-B908-AD8E-F414CBAD7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6711" y="1057611"/>
            <a:ext cx="3486150" cy="297112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F2A283-DD87-9AE7-3715-C1EEDCA3C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6936" y="152401"/>
            <a:ext cx="5772016" cy="130492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400" b="1" dirty="0">
                <a:latin typeface="Söhne"/>
              </a:rPr>
              <a:t>Svatá říše římská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latin typeface="Söhne"/>
              </a:rPr>
              <a:t>Svatá říše římská oficiálně trvala až do 19. století, ale fakticky bylo Německo sdružením samostatných států.</a:t>
            </a:r>
          </a:p>
          <a:p>
            <a:pPr>
              <a:lnSpc>
                <a:spcPct val="100000"/>
              </a:lnSpc>
            </a:pPr>
            <a:endParaRPr lang="cs-CZ" sz="2400" b="1" dirty="0"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23481903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9E431C-112A-97C2-4964-9FA31E4B8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2782"/>
            <a:ext cx="5369169" cy="738435"/>
          </a:xfrm>
        </p:spPr>
        <p:txBody>
          <a:bodyPr>
            <a:normAutofit fontScale="90000"/>
          </a:bodyPr>
          <a:lstStyle/>
          <a:p>
            <a:r>
              <a:rPr lang="cs-CZ" dirty="0"/>
              <a:t>Benešovy dekrety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D93A71-69E8-1101-BF30-26CAF2011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98" y="2329442"/>
            <a:ext cx="5790602" cy="4275566"/>
          </a:xfrm>
        </p:spPr>
        <p:txBody>
          <a:bodyPr anchor="t">
            <a:normAutofit/>
          </a:bodyPr>
          <a:lstStyle/>
          <a:p>
            <a:pPr indent="457200" hangingPunct="0"/>
            <a:r>
              <a:rPr lang="cs-CZ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Dekret prezidenta republiky </a:t>
            </a:r>
            <a:br>
              <a:rPr lang="cs-CZ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(Rudé právo, 5. 8. 1945)</a:t>
            </a:r>
          </a:p>
          <a:p>
            <a:pPr indent="457200" hangingPunct="0"/>
            <a:r>
              <a:rPr lang="cs-CZ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Maďaři a Němci zbaveni státního občanství. ... výjimka jen u těch, kteří se činně zúčastnili boje za osvobození republiky, nebo trpěli pod nacistickým terorem.</a:t>
            </a:r>
            <a:endParaRPr lang="cs-CZ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hangingPunct="0"/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92E48-51CC-E80C-2C1B-DE786618B6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19" r="19994"/>
          <a:stretch/>
        </p:blipFill>
        <p:spPr>
          <a:xfrm>
            <a:off x="6599498" y="2"/>
            <a:ext cx="5592502" cy="6218525"/>
          </a:xfrm>
          <a:custGeom>
            <a:avLst/>
            <a:gdLst/>
            <a:ahLst/>
            <a:cxnLst/>
            <a:rect l="l" t="t" r="r" b="b"/>
            <a:pathLst>
              <a:path w="5592502" h="6218525">
                <a:moveTo>
                  <a:pt x="2549391" y="5657612"/>
                </a:moveTo>
                <a:cubicBezTo>
                  <a:pt x="2568895" y="5660359"/>
                  <a:pt x="2588012" y="5665853"/>
                  <a:pt x="2606158" y="5674005"/>
                </a:cubicBezTo>
                <a:cubicBezTo>
                  <a:pt x="2690694" y="5711355"/>
                  <a:pt x="2743699" y="5803287"/>
                  <a:pt x="2734722" y="5897877"/>
                </a:cubicBezTo>
                <a:cubicBezTo>
                  <a:pt x="2720716" y="6045476"/>
                  <a:pt x="2578003" y="6136188"/>
                  <a:pt x="2445921" y="6086557"/>
                </a:cubicBezTo>
                <a:cubicBezTo>
                  <a:pt x="2352551" y="6051652"/>
                  <a:pt x="2293727" y="5951889"/>
                  <a:pt x="2306440" y="5850621"/>
                </a:cubicBezTo>
                <a:cubicBezTo>
                  <a:pt x="2319512" y="5745685"/>
                  <a:pt x="2398158" y="5671063"/>
                  <a:pt x="2490307" y="5657701"/>
                </a:cubicBezTo>
                <a:cubicBezTo>
                  <a:pt x="2509998" y="5654864"/>
                  <a:pt x="2529887" y="5654864"/>
                  <a:pt x="2549391" y="5657612"/>
                </a:cubicBezTo>
                <a:close/>
                <a:moveTo>
                  <a:pt x="708303" y="494981"/>
                </a:moveTo>
                <a:cubicBezTo>
                  <a:pt x="758766" y="498141"/>
                  <a:pt x="808381" y="509490"/>
                  <a:pt x="855181" y="528594"/>
                </a:cubicBezTo>
                <a:cubicBezTo>
                  <a:pt x="1052623" y="608676"/>
                  <a:pt x="1174866" y="823069"/>
                  <a:pt x="1146999" y="1039903"/>
                </a:cubicBezTo>
                <a:cubicBezTo>
                  <a:pt x="1106562" y="1357577"/>
                  <a:pt x="789750" y="1547407"/>
                  <a:pt x="502601" y="1427029"/>
                </a:cubicBezTo>
                <a:cubicBezTo>
                  <a:pt x="303292" y="1343573"/>
                  <a:pt x="183634" y="1123578"/>
                  <a:pt x="217535" y="904373"/>
                </a:cubicBezTo>
                <a:cubicBezTo>
                  <a:pt x="256894" y="649831"/>
                  <a:pt x="474662" y="481046"/>
                  <a:pt x="708303" y="494981"/>
                </a:cubicBezTo>
                <a:close/>
                <a:moveTo>
                  <a:pt x="2580518" y="186644"/>
                </a:moveTo>
                <a:cubicBezTo>
                  <a:pt x="2602438" y="187938"/>
                  <a:pt x="2623999" y="192821"/>
                  <a:pt x="2644369" y="201008"/>
                </a:cubicBezTo>
                <a:cubicBezTo>
                  <a:pt x="2730556" y="235843"/>
                  <a:pt x="2783562" y="328998"/>
                  <a:pt x="2771424" y="423660"/>
                </a:cubicBezTo>
                <a:cubicBezTo>
                  <a:pt x="2753683" y="561920"/>
                  <a:pt x="2615927" y="644516"/>
                  <a:pt x="2491026" y="592159"/>
                </a:cubicBezTo>
                <a:cubicBezTo>
                  <a:pt x="2404264" y="555816"/>
                  <a:pt x="2352192" y="460147"/>
                  <a:pt x="2366987" y="364694"/>
                </a:cubicBezTo>
                <a:cubicBezTo>
                  <a:pt x="2384081" y="253943"/>
                  <a:pt x="2478888" y="180540"/>
                  <a:pt x="2580518" y="186644"/>
                </a:cubicBezTo>
                <a:close/>
                <a:moveTo>
                  <a:pt x="3406298" y="0"/>
                </a:moveTo>
                <a:lnTo>
                  <a:pt x="4023898" y="0"/>
                </a:lnTo>
                <a:lnTo>
                  <a:pt x="4039485" y="16440"/>
                </a:lnTo>
                <a:cubicBezTo>
                  <a:pt x="4112899" y="107670"/>
                  <a:pt x="4150006" y="228832"/>
                  <a:pt x="4134340" y="350976"/>
                </a:cubicBezTo>
                <a:cubicBezTo>
                  <a:pt x="4097638" y="636402"/>
                  <a:pt x="3812859" y="806910"/>
                  <a:pt x="3554440" y="699175"/>
                </a:cubicBezTo>
                <a:cubicBezTo>
                  <a:pt x="3374882" y="624048"/>
                  <a:pt x="3267147" y="426247"/>
                  <a:pt x="3297887" y="228805"/>
                </a:cubicBezTo>
                <a:cubicBezTo>
                  <a:pt x="3311165" y="142914"/>
                  <a:pt x="3347028" y="67910"/>
                  <a:pt x="3397755" y="8363"/>
                </a:cubicBezTo>
                <a:close/>
                <a:moveTo>
                  <a:pt x="1503015" y="0"/>
                </a:moveTo>
                <a:lnTo>
                  <a:pt x="1857869" y="0"/>
                </a:lnTo>
                <a:lnTo>
                  <a:pt x="1875734" y="7199"/>
                </a:lnTo>
                <a:cubicBezTo>
                  <a:pt x="1972792" y="53203"/>
                  <a:pt x="2044088" y="119768"/>
                  <a:pt x="2073805" y="147644"/>
                </a:cubicBezTo>
                <a:cubicBezTo>
                  <a:pt x="2298899" y="357871"/>
                  <a:pt x="2120777" y="615502"/>
                  <a:pt x="2304070" y="931092"/>
                </a:cubicBezTo>
                <a:cubicBezTo>
                  <a:pt x="2332548" y="977849"/>
                  <a:pt x="2365220" y="1021948"/>
                  <a:pt x="2401678" y="1062815"/>
                </a:cubicBezTo>
                <a:cubicBezTo>
                  <a:pt x="2473501" y="1144478"/>
                  <a:pt x="2607307" y="1130114"/>
                  <a:pt x="2658732" y="1035092"/>
                </a:cubicBezTo>
                <a:cubicBezTo>
                  <a:pt x="2743699" y="878014"/>
                  <a:pt x="2824931" y="701903"/>
                  <a:pt x="2989622" y="656081"/>
                </a:cubicBezTo>
                <a:cubicBezTo>
                  <a:pt x="3309810" y="566949"/>
                  <a:pt x="3500428" y="1096285"/>
                  <a:pt x="3832251" y="1033009"/>
                </a:cubicBezTo>
                <a:cubicBezTo>
                  <a:pt x="3970008" y="1006722"/>
                  <a:pt x="4049875" y="893816"/>
                  <a:pt x="4122489" y="753905"/>
                </a:cubicBezTo>
                <a:cubicBezTo>
                  <a:pt x="4142671" y="714904"/>
                  <a:pt x="4162351" y="673821"/>
                  <a:pt x="4182533" y="631806"/>
                </a:cubicBezTo>
                <a:cubicBezTo>
                  <a:pt x="4229290" y="465301"/>
                  <a:pt x="4292692" y="172828"/>
                  <a:pt x="4600355" y="8334"/>
                </a:cubicBezTo>
                <a:lnTo>
                  <a:pt x="4621097" y="0"/>
                </a:lnTo>
                <a:lnTo>
                  <a:pt x="5592502" y="0"/>
                </a:lnTo>
                <a:lnTo>
                  <a:pt x="5592502" y="6214998"/>
                </a:lnTo>
                <a:lnTo>
                  <a:pt x="5570190" y="6214772"/>
                </a:lnTo>
                <a:cubicBezTo>
                  <a:pt x="5484588" y="6205588"/>
                  <a:pt x="5403563" y="6179480"/>
                  <a:pt x="5336013" y="6134537"/>
                </a:cubicBezTo>
                <a:cubicBezTo>
                  <a:pt x="5329154" y="6129869"/>
                  <a:pt x="5322654" y="6124696"/>
                  <a:pt x="5316549" y="6119095"/>
                </a:cubicBezTo>
                <a:cubicBezTo>
                  <a:pt x="5197251" y="6026083"/>
                  <a:pt x="4557234" y="5546951"/>
                  <a:pt x="4161920" y="5655261"/>
                </a:cubicBezTo>
                <a:cubicBezTo>
                  <a:pt x="3724588" y="5774990"/>
                  <a:pt x="3364683" y="6051365"/>
                  <a:pt x="3163578" y="5852918"/>
                </a:cubicBezTo>
                <a:cubicBezTo>
                  <a:pt x="3116533" y="5806591"/>
                  <a:pt x="3049235" y="5739436"/>
                  <a:pt x="2973749" y="5663664"/>
                </a:cubicBezTo>
                <a:cubicBezTo>
                  <a:pt x="2851650" y="5565913"/>
                  <a:pt x="2725959" y="5472256"/>
                  <a:pt x="2569025" y="5499547"/>
                </a:cubicBezTo>
                <a:cubicBezTo>
                  <a:pt x="2209910" y="5562035"/>
                  <a:pt x="2237849" y="5993549"/>
                  <a:pt x="1769490" y="6169659"/>
                </a:cubicBezTo>
                <a:cubicBezTo>
                  <a:pt x="1527877" y="6260515"/>
                  <a:pt x="1178242" y="6229415"/>
                  <a:pt x="1004789" y="6036355"/>
                </a:cubicBezTo>
                <a:cubicBezTo>
                  <a:pt x="724104" y="5723780"/>
                  <a:pt x="1106993" y="5230642"/>
                  <a:pt x="804905" y="4851273"/>
                </a:cubicBezTo>
                <a:cubicBezTo>
                  <a:pt x="628292" y="4629698"/>
                  <a:pt x="441120" y="4729173"/>
                  <a:pt x="243535" y="4461846"/>
                </a:cubicBezTo>
                <a:cubicBezTo>
                  <a:pt x="97446" y="4264262"/>
                  <a:pt x="-23647" y="4082765"/>
                  <a:pt x="35822" y="3819891"/>
                </a:cubicBezTo>
                <a:cubicBezTo>
                  <a:pt x="115402" y="3468316"/>
                  <a:pt x="419645" y="3331136"/>
                  <a:pt x="416485" y="3077311"/>
                </a:cubicBezTo>
                <a:cubicBezTo>
                  <a:pt x="412894" y="2772206"/>
                  <a:pt x="39413" y="2711086"/>
                  <a:pt x="2855" y="2363246"/>
                </a:cubicBezTo>
                <a:cubicBezTo>
                  <a:pt x="-20990" y="2136357"/>
                  <a:pt x="106640" y="1864649"/>
                  <a:pt x="308319" y="1738959"/>
                </a:cubicBezTo>
                <a:cubicBezTo>
                  <a:pt x="680004" y="1507042"/>
                  <a:pt x="1099021" y="1898408"/>
                  <a:pt x="1384015" y="1665772"/>
                </a:cubicBezTo>
                <a:cubicBezTo>
                  <a:pt x="1554236" y="1526793"/>
                  <a:pt x="1581960" y="1242948"/>
                  <a:pt x="1548849" y="1064181"/>
                </a:cubicBezTo>
                <a:cubicBezTo>
                  <a:pt x="1485717" y="723810"/>
                  <a:pt x="1206612" y="668075"/>
                  <a:pt x="1216954" y="408794"/>
                </a:cubicBezTo>
                <a:cubicBezTo>
                  <a:pt x="1222664" y="264268"/>
                  <a:pt x="1316043" y="114328"/>
                  <a:pt x="1447763" y="2945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22463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9E431C-112A-97C2-4964-9FA31E4B8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456" y="55627"/>
            <a:ext cx="5369169" cy="738435"/>
          </a:xfrm>
        </p:spPr>
        <p:txBody>
          <a:bodyPr>
            <a:normAutofit fontScale="90000"/>
          </a:bodyPr>
          <a:lstStyle/>
          <a:p>
            <a:r>
              <a:rPr lang="cs-CZ" dirty="0"/>
              <a:t>Situace v zemi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D93A71-69E8-1101-BF30-26CAF2011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287" y="794063"/>
            <a:ext cx="11789546" cy="6063938"/>
          </a:xfrm>
        </p:spPr>
        <p:txBody>
          <a:bodyPr anchor="t">
            <a:noAutofit/>
          </a:bodyPr>
          <a:lstStyle/>
          <a:p>
            <a:pPr indent="457200" algn="just" hangingPunct="0">
              <a:lnSpc>
                <a:spcPct val="150000"/>
              </a:lnSpc>
            </a:pPr>
            <a: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Vítkovice propustily Němce a zrádce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(Rudé právo, 26.5.1945)</a:t>
            </a:r>
          </a:p>
          <a:p>
            <a:pPr indent="457200" algn="just" hangingPunct="0">
              <a:lnSpc>
                <a:spcPct val="150000"/>
              </a:lnSpc>
            </a:pPr>
            <a: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i asi 3000 německých dělníků byli okamžitě zbaveny své činnosti, takže v celém podniku, jenž nyní zaměstnává asi 45 000 dělníků a úředníků, není jediného Němce.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 hangingPunct="0">
              <a:lnSpc>
                <a:spcPct val="150000"/>
              </a:lnSpc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České obyvatelstvo začalo být také vůči Němcům velmi radikální.</a:t>
            </a:r>
          </a:p>
          <a:p>
            <a:pPr indent="457200" algn="just" hangingPunct="0">
              <a:lnSpc>
                <a:spcPct val="150000"/>
              </a:lnSpc>
            </a:pPr>
            <a: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My Němci, kteří jsme v této zemi žili celá staletí, jsme museli podle úředního nařízení nosit na levé paži bílý pásek s písmenem N (Němec). Měli jsme zákaz vycházení od soboty odpoledne až do pondělí ráno. Také pro nás platil zákaz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používání dopravních prostředků, jako železnice, autobus, nebo taxi.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 hangingPunct="0">
              <a:lnSpc>
                <a:spcPct val="150000"/>
              </a:lnSpc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Mimo tato nařízení, která se až příliš nápadně podobala nařízením namířeným během války proti Židům, se Němci setkávali s násilím nejen ze strany českého obyvatelstva, ale i ze strany osvobozeneckých armád.</a:t>
            </a:r>
          </a:p>
          <a:p>
            <a:pPr indent="457200" algn="just" hangingPunct="0">
              <a:lnSpc>
                <a:spcPct val="150000"/>
              </a:lnSpc>
            </a:pPr>
            <a: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Já sama jsem byla znásilněna jedním ruským vojákem, podobně jako mnoho dalších žen a dívek. Od jednoho Čecha jsem dostala kopanec do zad. To bylo velmi bolestivé, ale čeští lékaři poskytovali v těchto případech jen velmi zřídka nějakou pomoc. Já jsem měla byt v Praze, kam jsem se po 9. 5. 1945 nemohla vrátit, protože Praha byla obsazena Rusy. Úplně všechno jsem nechala v Praze. Dodnes mám schovaný klíč od mého dřívějšího bytu v Praze.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92E48-51CC-E80C-2C1B-DE786618B6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19" r="19994"/>
          <a:stretch/>
        </p:blipFill>
        <p:spPr>
          <a:xfrm>
            <a:off x="10949091" y="0"/>
            <a:ext cx="1266617" cy="1408402"/>
          </a:xfrm>
          <a:custGeom>
            <a:avLst/>
            <a:gdLst/>
            <a:ahLst/>
            <a:cxnLst/>
            <a:rect l="l" t="t" r="r" b="b"/>
            <a:pathLst>
              <a:path w="5592502" h="6218525">
                <a:moveTo>
                  <a:pt x="2549391" y="5657612"/>
                </a:moveTo>
                <a:cubicBezTo>
                  <a:pt x="2568895" y="5660359"/>
                  <a:pt x="2588012" y="5665853"/>
                  <a:pt x="2606158" y="5674005"/>
                </a:cubicBezTo>
                <a:cubicBezTo>
                  <a:pt x="2690694" y="5711355"/>
                  <a:pt x="2743699" y="5803287"/>
                  <a:pt x="2734722" y="5897877"/>
                </a:cubicBezTo>
                <a:cubicBezTo>
                  <a:pt x="2720716" y="6045476"/>
                  <a:pt x="2578003" y="6136188"/>
                  <a:pt x="2445921" y="6086557"/>
                </a:cubicBezTo>
                <a:cubicBezTo>
                  <a:pt x="2352551" y="6051652"/>
                  <a:pt x="2293727" y="5951889"/>
                  <a:pt x="2306440" y="5850621"/>
                </a:cubicBezTo>
                <a:cubicBezTo>
                  <a:pt x="2319512" y="5745685"/>
                  <a:pt x="2398158" y="5671063"/>
                  <a:pt x="2490307" y="5657701"/>
                </a:cubicBezTo>
                <a:cubicBezTo>
                  <a:pt x="2509998" y="5654864"/>
                  <a:pt x="2529887" y="5654864"/>
                  <a:pt x="2549391" y="5657612"/>
                </a:cubicBezTo>
                <a:close/>
                <a:moveTo>
                  <a:pt x="708303" y="494981"/>
                </a:moveTo>
                <a:cubicBezTo>
                  <a:pt x="758766" y="498141"/>
                  <a:pt x="808381" y="509490"/>
                  <a:pt x="855181" y="528594"/>
                </a:cubicBezTo>
                <a:cubicBezTo>
                  <a:pt x="1052623" y="608676"/>
                  <a:pt x="1174866" y="823069"/>
                  <a:pt x="1146999" y="1039903"/>
                </a:cubicBezTo>
                <a:cubicBezTo>
                  <a:pt x="1106562" y="1357577"/>
                  <a:pt x="789750" y="1547407"/>
                  <a:pt x="502601" y="1427029"/>
                </a:cubicBezTo>
                <a:cubicBezTo>
                  <a:pt x="303292" y="1343573"/>
                  <a:pt x="183634" y="1123578"/>
                  <a:pt x="217535" y="904373"/>
                </a:cubicBezTo>
                <a:cubicBezTo>
                  <a:pt x="256894" y="649831"/>
                  <a:pt x="474662" y="481046"/>
                  <a:pt x="708303" y="494981"/>
                </a:cubicBezTo>
                <a:close/>
                <a:moveTo>
                  <a:pt x="2580518" y="186644"/>
                </a:moveTo>
                <a:cubicBezTo>
                  <a:pt x="2602438" y="187938"/>
                  <a:pt x="2623999" y="192821"/>
                  <a:pt x="2644369" y="201008"/>
                </a:cubicBezTo>
                <a:cubicBezTo>
                  <a:pt x="2730556" y="235843"/>
                  <a:pt x="2783562" y="328998"/>
                  <a:pt x="2771424" y="423660"/>
                </a:cubicBezTo>
                <a:cubicBezTo>
                  <a:pt x="2753683" y="561920"/>
                  <a:pt x="2615927" y="644516"/>
                  <a:pt x="2491026" y="592159"/>
                </a:cubicBezTo>
                <a:cubicBezTo>
                  <a:pt x="2404264" y="555816"/>
                  <a:pt x="2352192" y="460147"/>
                  <a:pt x="2366987" y="364694"/>
                </a:cubicBezTo>
                <a:cubicBezTo>
                  <a:pt x="2384081" y="253943"/>
                  <a:pt x="2478888" y="180540"/>
                  <a:pt x="2580518" y="186644"/>
                </a:cubicBezTo>
                <a:close/>
                <a:moveTo>
                  <a:pt x="3406298" y="0"/>
                </a:moveTo>
                <a:lnTo>
                  <a:pt x="4023898" y="0"/>
                </a:lnTo>
                <a:lnTo>
                  <a:pt x="4039485" y="16440"/>
                </a:lnTo>
                <a:cubicBezTo>
                  <a:pt x="4112899" y="107670"/>
                  <a:pt x="4150006" y="228832"/>
                  <a:pt x="4134340" y="350976"/>
                </a:cubicBezTo>
                <a:cubicBezTo>
                  <a:pt x="4097638" y="636402"/>
                  <a:pt x="3812859" y="806910"/>
                  <a:pt x="3554440" y="699175"/>
                </a:cubicBezTo>
                <a:cubicBezTo>
                  <a:pt x="3374882" y="624048"/>
                  <a:pt x="3267147" y="426247"/>
                  <a:pt x="3297887" y="228805"/>
                </a:cubicBezTo>
                <a:cubicBezTo>
                  <a:pt x="3311165" y="142914"/>
                  <a:pt x="3347028" y="67910"/>
                  <a:pt x="3397755" y="8363"/>
                </a:cubicBezTo>
                <a:close/>
                <a:moveTo>
                  <a:pt x="1503015" y="0"/>
                </a:moveTo>
                <a:lnTo>
                  <a:pt x="1857869" y="0"/>
                </a:lnTo>
                <a:lnTo>
                  <a:pt x="1875734" y="7199"/>
                </a:lnTo>
                <a:cubicBezTo>
                  <a:pt x="1972792" y="53203"/>
                  <a:pt x="2044088" y="119768"/>
                  <a:pt x="2073805" y="147644"/>
                </a:cubicBezTo>
                <a:cubicBezTo>
                  <a:pt x="2298899" y="357871"/>
                  <a:pt x="2120777" y="615502"/>
                  <a:pt x="2304070" y="931092"/>
                </a:cubicBezTo>
                <a:cubicBezTo>
                  <a:pt x="2332548" y="977849"/>
                  <a:pt x="2365220" y="1021948"/>
                  <a:pt x="2401678" y="1062815"/>
                </a:cubicBezTo>
                <a:cubicBezTo>
                  <a:pt x="2473501" y="1144478"/>
                  <a:pt x="2607307" y="1130114"/>
                  <a:pt x="2658732" y="1035092"/>
                </a:cubicBezTo>
                <a:cubicBezTo>
                  <a:pt x="2743699" y="878014"/>
                  <a:pt x="2824931" y="701903"/>
                  <a:pt x="2989622" y="656081"/>
                </a:cubicBezTo>
                <a:cubicBezTo>
                  <a:pt x="3309810" y="566949"/>
                  <a:pt x="3500428" y="1096285"/>
                  <a:pt x="3832251" y="1033009"/>
                </a:cubicBezTo>
                <a:cubicBezTo>
                  <a:pt x="3970008" y="1006722"/>
                  <a:pt x="4049875" y="893816"/>
                  <a:pt x="4122489" y="753905"/>
                </a:cubicBezTo>
                <a:cubicBezTo>
                  <a:pt x="4142671" y="714904"/>
                  <a:pt x="4162351" y="673821"/>
                  <a:pt x="4182533" y="631806"/>
                </a:cubicBezTo>
                <a:cubicBezTo>
                  <a:pt x="4229290" y="465301"/>
                  <a:pt x="4292692" y="172828"/>
                  <a:pt x="4600355" y="8334"/>
                </a:cubicBezTo>
                <a:lnTo>
                  <a:pt x="4621097" y="0"/>
                </a:lnTo>
                <a:lnTo>
                  <a:pt x="5592502" y="0"/>
                </a:lnTo>
                <a:lnTo>
                  <a:pt x="5592502" y="6214998"/>
                </a:lnTo>
                <a:lnTo>
                  <a:pt x="5570190" y="6214772"/>
                </a:lnTo>
                <a:cubicBezTo>
                  <a:pt x="5484588" y="6205588"/>
                  <a:pt x="5403563" y="6179480"/>
                  <a:pt x="5336013" y="6134537"/>
                </a:cubicBezTo>
                <a:cubicBezTo>
                  <a:pt x="5329154" y="6129869"/>
                  <a:pt x="5322654" y="6124696"/>
                  <a:pt x="5316549" y="6119095"/>
                </a:cubicBezTo>
                <a:cubicBezTo>
                  <a:pt x="5197251" y="6026083"/>
                  <a:pt x="4557234" y="5546951"/>
                  <a:pt x="4161920" y="5655261"/>
                </a:cubicBezTo>
                <a:cubicBezTo>
                  <a:pt x="3724588" y="5774990"/>
                  <a:pt x="3364683" y="6051365"/>
                  <a:pt x="3163578" y="5852918"/>
                </a:cubicBezTo>
                <a:cubicBezTo>
                  <a:pt x="3116533" y="5806591"/>
                  <a:pt x="3049235" y="5739436"/>
                  <a:pt x="2973749" y="5663664"/>
                </a:cubicBezTo>
                <a:cubicBezTo>
                  <a:pt x="2851650" y="5565913"/>
                  <a:pt x="2725959" y="5472256"/>
                  <a:pt x="2569025" y="5499547"/>
                </a:cubicBezTo>
                <a:cubicBezTo>
                  <a:pt x="2209910" y="5562035"/>
                  <a:pt x="2237849" y="5993549"/>
                  <a:pt x="1769490" y="6169659"/>
                </a:cubicBezTo>
                <a:cubicBezTo>
                  <a:pt x="1527877" y="6260515"/>
                  <a:pt x="1178242" y="6229415"/>
                  <a:pt x="1004789" y="6036355"/>
                </a:cubicBezTo>
                <a:cubicBezTo>
                  <a:pt x="724104" y="5723780"/>
                  <a:pt x="1106993" y="5230642"/>
                  <a:pt x="804905" y="4851273"/>
                </a:cubicBezTo>
                <a:cubicBezTo>
                  <a:pt x="628292" y="4629698"/>
                  <a:pt x="441120" y="4729173"/>
                  <a:pt x="243535" y="4461846"/>
                </a:cubicBezTo>
                <a:cubicBezTo>
                  <a:pt x="97446" y="4264262"/>
                  <a:pt x="-23647" y="4082765"/>
                  <a:pt x="35822" y="3819891"/>
                </a:cubicBezTo>
                <a:cubicBezTo>
                  <a:pt x="115402" y="3468316"/>
                  <a:pt x="419645" y="3331136"/>
                  <a:pt x="416485" y="3077311"/>
                </a:cubicBezTo>
                <a:cubicBezTo>
                  <a:pt x="412894" y="2772206"/>
                  <a:pt x="39413" y="2711086"/>
                  <a:pt x="2855" y="2363246"/>
                </a:cubicBezTo>
                <a:cubicBezTo>
                  <a:pt x="-20990" y="2136357"/>
                  <a:pt x="106640" y="1864649"/>
                  <a:pt x="308319" y="1738959"/>
                </a:cubicBezTo>
                <a:cubicBezTo>
                  <a:pt x="680004" y="1507042"/>
                  <a:pt x="1099021" y="1898408"/>
                  <a:pt x="1384015" y="1665772"/>
                </a:cubicBezTo>
                <a:cubicBezTo>
                  <a:pt x="1554236" y="1526793"/>
                  <a:pt x="1581960" y="1242948"/>
                  <a:pt x="1548849" y="1064181"/>
                </a:cubicBezTo>
                <a:cubicBezTo>
                  <a:pt x="1485717" y="723810"/>
                  <a:pt x="1206612" y="668075"/>
                  <a:pt x="1216954" y="408794"/>
                </a:cubicBezTo>
                <a:cubicBezTo>
                  <a:pt x="1222664" y="264268"/>
                  <a:pt x="1316043" y="114328"/>
                  <a:pt x="1447763" y="2945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6998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9E431C-112A-97C2-4964-9FA31E4B8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456" y="55627"/>
            <a:ext cx="5369169" cy="738435"/>
          </a:xfrm>
        </p:spPr>
        <p:txBody>
          <a:bodyPr>
            <a:normAutofit fontScale="90000"/>
          </a:bodyPr>
          <a:lstStyle/>
          <a:p>
            <a:r>
              <a:rPr lang="cs-CZ" dirty="0"/>
              <a:t>Situace v zemi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D93A71-69E8-1101-BF30-26CAF2011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286" y="794063"/>
            <a:ext cx="12064665" cy="6063938"/>
          </a:xfrm>
        </p:spPr>
        <p:txBody>
          <a:bodyPr anchor="t">
            <a:noAutofit/>
          </a:bodyPr>
          <a:lstStyle/>
          <a:p>
            <a:pPr indent="457200" algn="just" hangingPunct="0">
              <a:lnSpc>
                <a:spcPct val="150000"/>
              </a:lnSpc>
            </a:pPr>
            <a:r>
              <a:rPr lang="cs-CZ" sz="18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Nikdy nezapomenu „</a:t>
            </a:r>
            <a:r>
              <a:rPr lang="cs-CZ" sz="185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Todesbrücke</a:t>
            </a:r>
            <a:r>
              <a:rPr lang="cs-CZ" sz="185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von </a:t>
            </a:r>
            <a:r>
              <a:rPr lang="cs-CZ" sz="185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Ausig</a:t>
            </a:r>
            <a:r>
              <a:rPr lang="cs-CZ" sz="18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 </a:t>
            </a:r>
            <a:r>
              <a:rPr lang="cs-CZ" sz="18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(Most smrti v Ústí nad Labem)</a:t>
            </a:r>
            <a:r>
              <a:rPr lang="cs-CZ" sz="18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kde byli německé děti, ženy a muži - bylo to dohromady 82 lidí - házeni přes zábradlí do Labe. Já sama jsem viděla mrtvé lidi, kteří proudem doplavali až do Děčína a pak ještě dál směrem na Drážďany. ... Např. při velkém pogromistickém masakru proti Němcům 31. 7. 1945 v Ústí nad Labem byli házeni z mostu do Labe a ve vodě ještě stříleni nejen ti Němci, kteří nosili povinně bílou pásku s písmenem „N“ (Němec), ale i ti, kteří měli výsadu rudé rukávové pásky na znamení svých protinacistických postojů (a také němečtí kojenci, kteří snad nemuseli mít vůbec žádnou rukávovou pásku)...</a:t>
            </a:r>
            <a:endParaRPr lang="cs-CZ" sz="18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 hangingPunct="0">
              <a:lnSpc>
                <a:spcPct val="150000"/>
              </a:lnSpc>
            </a:pPr>
            <a:r>
              <a:rPr lang="cs-CZ" sz="18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Neuvěřitelné krutosti prováděli rovněž i němečtí vojáci. Národní politika (10. 5. 1945):</a:t>
            </a:r>
          </a:p>
          <a:p>
            <a:pPr indent="457200" algn="just" hangingPunct="0">
              <a:lnSpc>
                <a:spcPct val="150000"/>
              </a:lnSpc>
            </a:pPr>
            <a:r>
              <a:rPr lang="cs-CZ" sz="185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Němečtí vojáci upálili českou rodinu</a:t>
            </a:r>
            <a:r>
              <a:rPr lang="cs-CZ" sz="18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... V okrajové vile Cukrové ulice uzavřeli němečtí barbaři obyvatele do místností v prvém patře, vhodili tam zápalnou bombu a nechali tam celou českou rodinu uhořet. Je to další příklad německé surovosti.</a:t>
            </a:r>
            <a:endParaRPr lang="cs-CZ" sz="18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 hangingPunct="0">
              <a:lnSpc>
                <a:spcPct val="150000"/>
              </a:lnSpc>
            </a:pPr>
            <a:r>
              <a:rPr lang="cs-CZ" sz="18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cs-CZ" sz="185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Německá kultura bez přetvářky. </a:t>
            </a:r>
            <a:r>
              <a:rPr lang="cs-CZ" sz="18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Esesáci ... nešetřili starců ani žen ani dětí. Na Pražačce a na nákladovém nádraží na Žižkově na př. je odvlekli jako rukojmí do školy a odpravili nejsurovějším způsobem. Uřezané nosy, uši a ruce, uřezané rty, rozdrcená těla a hlavy pažbou, vypíchané oči, vylámané nohy, do tváře vyřezané hákové kříže, upálení v uzavřeném domě, to jsou stopy, které za sebou zanechali...</a:t>
            </a:r>
            <a:endParaRPr lang="cs-CZ" sz="18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92E48-51CC-E80C-2C1B-DE786618B6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19" r="19994"/>
          <a:stretch/>
        </p:blipFill>
        <p:spPr>
          <a:xfrm>
            <a:off x="11441265" y="0"/>
            <a:ext cx="774443" cy="861134"/>
          </a:xfrm>
          <a:custGeom>
            <a:avLst/>
            <a:gdLst/>
            <a:ahLst/>
            <a:cxnLst/>
            <a:rect l="l" t="t" r="r" b="b"/>
            <a:pathLst>
              <a:path w="5592502" h="6218525">
                <a:moveTo>
                  <a:pt x="2549391" y="5657612"/>
                </a:moveTo>
                <a:cubicBezTo>
                  <a:pt x="2568895" y="5660359"/>
                  <a:pt x="2588012" y="5665853"/>
                  <a:pt x="2606158" y="5674005"/>
                </a:cubicBezTo>
                <a:cubicBezTo>
                  <a:pt x="2690694" y="5711355"/>
                  <a:pt x="2743699" y="5803287"/>
                  <a:pt x="2734722" y="5897877"/>
                </a:cubicBezTo>
                <a:cubicBezTo>
                  <a:pt x="2720716" y="6045476"/>
                  <a:pt x="2578003" y="6136188"/>
                  <a:pt x="2445921" y="6086557"/>
                </a:cubicBezTo>
                <a:cubicBezTo>
                  <a:pt x="2352551" y="6051652"/>
                  <a:pt x="2293727" y="5951889"/>
                  <a:pt x="2306440" y="5850621"/>
                </a:cubicBezTo>
                <a:cubicBezTo>
                  <a:pt x="2319512" y="5745685"/>
                  <a:pt x="2398158" y="5671063"/>
                  <a:pt x="2490307" y="5657701"/>
                </a:cubicBezTo>
                <a:cubicBezTo>
                  <a:pt x="2509998" y="5654864"/>
                  <a:pt x="2529887" y="5654864"/>
                  <a:pt x="2549391" y="5657612"/>
                </a:cubicBezTo>
                <a:close/>
                <a:moveTo>
                  <a:pt x="708303" y="494981"/>
                </a:moveTo>
                <a:cubicBezTo>
                  <a:pt x="758766" y="498141"/>
                  <a:pt x="808381" y="509490"/>
                  <a:pt x="855181" y="528594"/>
                </a:cubicBezTo>
                <a:cubicBezTo>
                  <a:pt x="1052623" y="608676"/>
                  <a:pt x="1174866" y="823069"/>
                  <a:pt x="1146999" y="1039903"/>
                </a:cubicBezTo>
                <a:cubicBezTo>
                  <a:pt x="1106562" y="1357577"/>
                  <a:pt x="789750" y="1547407"/>
                  <a:pt x="502601" y="1427029"/>
                </a:cubicBezTo>
                <a:cubicBezTo>
                  <a:pt x="303292" y="1343573"/>
                  <a:pt x="183634" y="1123578"/>
                  <a:pt x="217535" y="904373"/>
                </a:cubicBezTo>
                <a:cubicBezTo>
                  <a:pt x="256894" y="649831"/>
                  <a:pt x="474662" y="481046"/>
                  <a:pt x="708303" y="494981"/>
                </a:cubicBezTo>
                <a:close/>
                <a:moveTo>
                  <a:pt x="2580518" y="186644"/>
                </a:moveTo>
                <a:cubicBezTo>
                  <a:pt x="2602438" y="187938"/>
                  <a:pt x="2623999" y="192821"/>
                  <a:pt x="2644369" y="201008"/>
                </a:cubicBezTo>
                <a:cubicBezTo>
                  <a:pt x="2730556" y="235843"/>
                  <a:pt x="2783562" y="328998"/>
                  <a:pt x="2771424" y="423660"/>
                </a:cubicBezTo>
                <a:cubicBezTo>
                  <a:pt x="2753683" y="561920"/>
                  <a:pt x="2615927" y="644516"/>
                  <a:pt x="2491026" y="592159"/>
                </a:cubicBezTo>
                <a:cubicBezTo>
                  <a:pt x="2404264" y="555816"/>
                  <a:pt x="2352192" y="460147"/>
                  <a:pt x="2366987" y="364694"/>
                </a:cubicBezTo>
                <a:cubicBezTo>
                  <a:pt x="2384081" y="253943"/>
                  <a:pt x="2478888" y="180540"/>
                  <a:pt x="2580518" y="186644"/>
                </a:cubicBezTo>
                <a:close/>
                <a:moveTo>
                  <a:pt x="3406298" y="0"/>
                </a:moveTo>
                <a:lnTo>
                  <a:pt x="4023898" y="0"/>
                </a:lnTo>
                <a:lnTo>
                  <a:pt x="4039485" y="16440"/>
                </a:lnTo>
                <a:cubicBezTo>
                  <a:pt x="4112899" y="107670"/>
                  <a:pt x="4150006" y="228832"/>
                  <a:pt x="4134340" y="350976"/>
                </a:cubicBezTo>
                <a:cubicBezTo>
                  <a:pt x="4097638" y="636402"/>
                  <a:pt x="3812859" y="806910"/>
                  <a:pt x="3554440" y="699175"/>
                </a:cubicBezTo>
                <a:cubicBezTo>
                  <a:pt x="3374882" y="624048"/>
                  <a:pt x="3267147" y="426247"/>
                  <a:pt x="3297887" y="228805"/>
                </a:cubicBezTo>
                <a:cubicBezTo>
                  <a:pt x="3311165" y="142914"/>
                  <a:pt x="3347028" y="67910"/>
                  <a:pt x="3397755" y="8363"/>
                </a:cubicBezTo>
                <a:close/>
                <a:moveTo>
                  <a:pt x="1503015" y="0"/>
                </a:moveTo>
                <a:lnTo>
                  <a:pt x="1857869" y="0"/>
                </a:lnTo>
                <a:lnTo>
                  <a:pt x="1875734" y="7199"/>
                </a:lnTo>
                <a:cubicBezTo>
                  <a:pt x="1972792" y="53203"/>
                  <a:pt x="2044088" y="119768"/>
                  <a:pt x="2073805" y="147644"/>
                </a:cubicBezTo>
                <a:cubicBezTo>
                  <a:pt x="2298899" y="357871"/>
                  <a:pt x="2120777" y="615502"/>
                  <a:pt x="2304070" y="931092"/>
                </a:cubicBezTo>
                <a:cubicBezTo>
                  <a:pt x="2332548" y="977849"/>
                  <a:pt x="2365220" y="1021948"/>
                  <a:pt x="2401678" y="1062815"/>
                </a:cubicBezTo>
                <a:cubicBezTo>
                  <a:pt x="2473501" y="1144478"/>
                  <a:pt x="2607307" y="1130114"/>
                  <a:pt x="2658732" y="1035092"/>
                </a:cubicBezTo>
                <a:cubicBezTo>
                  <a:pt x="2743699" y="878014"/>
                  <a:pt x="2824931" y="701903"/>
                  <a:pt x="2989622" y="656081"/>
                </a:cubicBezTo>
                <a:cubicBezTo>
                  <a:pt x="3309810" y="566949"/>
                  <a:pt x="3500428" y="1096285"/>
                  <a:pt x="3832251" y="1033009"/>
                </a:cubicBezTo>
                <a:cubicBezTo>
                  <a:pt x="3970008" y="1006722"/>
                  <a:pt x="4049875" y="893816"/>
                  <a:pt x="4122489" y="753905"/>
                </a:cubicBezTo>
                <a:cubicBezTo>
                  <a:pt x="4142671" y="714904"/>
                  <a:pt x="4162351" y="673821"/>
                  <a:pt x="4182533" y="631806"/>
                </a:cubicBezTo>
                <a:cubicBezTo>
                  <a:pt x="4229290" y="465301"/>
                  <a:pt x="4292692" y="172828"/>
                  <a:pt x="4600355" y="8334"/>
                </a:cubicBezTo>
                <a:lnTo>
                  <a:pt x="4621097" y="0"/>
                </a:lnTo>
                <a:lnTo>
                  <a:pt x="5592502" y="0"/>
                </a:lnTo>
                <a:lnTo>
                  <a:pt x="5592502" y="6214998"/>
                </a:lnTo>
                <a:lnTo>
                  <a:pt x="5570190" y="6214772"/>
                </a:lnTo>
                <a:cubicBezTo>
                  <a:pt x="5484588" y="6205588"/>
                  <a:pt x="5403563" y="6179480"/>
                  <a:pt x="5336013" y="6134537"/>
                </a:cubicBezTo>
                <a:cubicBezTo>
                  <a:pt x="5329154" y="6129869"/>
                  <a:pt x="5322654" y="6124696"/>
                  <a:pt x="5316549" y="6119095"/>
                </a:cubicBezTo>
                <a:cubicBezTo>
                  <a:pt x="5197251" y="6026083"/>
                  <a:pt x="4557234" y="5546951"/>
                  <a:pt x="4161920" y="5655261"/>
                </a:cubicBezTo>
                <a:cubicBezTo>
                  <a:pt x="3724588" y="5774990"/>
                  <a:pt x="3364683" y="6051365"/>
                  <a:pt x="3163578" y="5852918"/>
                </a:cubicBezTo>
                <a:cubicBezTo>
                  <a:pt x="3116533" y="5806591"/>
                  <a:pt x="3049235" y="5739436"/>
                  <a:pt x="2973749" y="5663664"/>
                </a:cubicBezTo>
                <a:cubicBezTo>
                  <a:pt x="2851650" y="5565913"/>
                  <a:pt x="2725959" y="5472256"/>
                  <a:pt x="2569025" y="5499547"/>
                </a:cubicBezTo>
                <a:cubicBezTo>
                  <a:pt x="2209910" y="5562035"/>
                  <a:pt x="2237849" y="5993549"/>
                  <a:pt x="1769490" y="6169659"/>
                </a:cubicBezTo>
                <a:cubicBezTo>
                  <a:pt x="1527877" y="6260515"/>
                  <a:pt x="1178242" y="6229415"/>
                  <a:pt x="1004789" y="6036355"/>
                </a:cubicBezTo>
                <a:cubicBezTo>
                  <a:pt x="724104" y="5723780"/>
                  <a:pt x="1106993" y="5230642"/>
                  <a:pt x="804905" y="4851273"/>
                </a:cubicBezTo>
                <a:cubicBezTo>
                  <a:pt x="628292" y="4629698"/>
                  <a:pt x="441120" y="4729173"/>
                  <a:pt x="243535" y="4461846"/>
                </a:cubicBezTo>
                <a:cubicBezTo>
                  <a:pt x="97446" y="4264262"/>
                  <a:pt x="-23647" y="4082765"/>
                  <a:pt x="35822" y="3819891"/>
                </a:cubicBezTo>
                <a:cubicBezTo>
                  <a:pt x="115402" y="3468316"/>
                  <a:pt x="419645" y="3331136"/>
                  <a:pt x="416485" y="3077311"/>
                </a:cubicBezTo>
                <a:cubicBezTo>
                  <a:pt x="412894" y="2772206"/>
                  <a:pt x="39413" y="2711086"/>
                  <a:pt x="2855" y="2363246"/>
                </a:cubicBezTo>
                <a:cubicBezTo>
                  <a:pt x="-20990" y="2136357"/>
                  <a:pt x="106640" y="1864649"/>
                  <a:pt x="308319" y="1738959"/>
                </a:cubicBezTo>
                <a:cubicBezTo>
                  <a:pt x="680004" y="1507042"/>
                  <a:pt x="1099021" y="1898408"/>
                  <a:pt x="1384015" y="1665772"/>
                </a:cubicBezTo>
                <a:cubicBezTo>
                  <a:pt x="1554236" y="1526793"/>
                  <a:pt x="1581960" y="1242948"/>
                  <a:pt x="1548849" y="1064181"/>
                </a:cubicBezTo>
                <a:cubicBezTo>
                  <a:pt x="1485717" y="723810"/>
                  <a:pt x="1206612" y="668075"/>
                  <a:pt x="1216954" y="408794"/>
                </a:cubicBezTo>
                <a:cubicBezTo>
                  <a:pt x="1222664" y="264268"/>
                  <a:pt x="1316043" y="114328"/>
                  <a:pt x="1447763" y="2945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3025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F5C84CF-2A33-A23E-4FD5-F1136C3F3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3074" y="552782"/>
            <a:ext cx="5149326" cy="1643663"/>
          </a:xfrm>
        </p:spPr>
        <p:txBody>
          <a:bodyPr>
            <a:normAutofit/>
          </a:bodyPr>
          <a:lstStyle/>
          <a:p>
            <a:r>
              <a:rPr lang="it-IT" dirty="0" err="1"/>
              <a:t>Odsun</a:t>
            </a:r>
            <a:r>
              <a:rPr lang="it-IT" dirty="0"/>
              <a:t> </a:t>
            </a:r>
            <a:r>
              <a:rPr lang="it-IT" dirty="0" err="1"/>
              <a:t>po</a:t>
            </a:r>
            <a:r>
              <a:rPr lang="it-IT" dirty="0"/>
              <a:t> </a:t>
            </a:r>
            <a:r>
              <a:rPr lang="it-IT" dirty="0" err="1"/>
              <a:t>druhé</a:t>
            </a:r>
            <a:r>
              <a:rPr lang="it-IT" dirty="0"/>
              <a:t> </a:t>
            </a:r>
            <a:r>
              <a:rPr lang="it-IT" dirty="0" err="1"/>
              <a:t>světové</a:t>
            </a:r>
            <a:r>
              <a:rPr lang="it-IT" dirty="0"/>
              <a:t> </a:t>
            </a:r>
            <a:r>
              <a:rPr lang="it-IT" dirty="0" err="1"/>
              <a:t>válce</a:t>
            </a:r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CBC8C9-8369-9521-9390-97022FB98A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54" r="13825"/>
          <a:stretch/>
        </p:blipFill>
        <p:spPr>
          <a:xfrm>
            <a:off x="2" y="10"/>
            <a:ext cx="6164130" cy="5529421"/>
          </a:xfrm>
          <a:custGeom>
            <a:avLst/>
            <a:gdLst/>
            <a:ahLst/>
            <a:cxnLst/>
            <a:rect l="l" t="t" r="r" b="b"/>
            <a:pathLst>
              <a:path w="6972657" h="6356349">
                <a:moveTo>
                  <a:pt x="4162425" y="4810724"/>
                </a:moveTo>
                <a:cubicBezTo>
                  <a:pt x="4508954" y="4810724"/>
                  <a:pt x="4789872" y="5103559"/>
                  <a:pt x="4789872" y="5464789"/>
                </a:cubicBezTo>
                <a:cubicBezTo>
                  <a:pt x="4789872" y="5826019"/>
                  <a:pt x="4508954" y="6118855"/>
                  <a:pt x="4162425" y="6118855"/>
                </a:cubicBezTo>
                <a:cubicBezTo>
                  <a:pt x="3815896" y="6118855"/>
                  <a:pt x="3534978" y="5826019"/>
                  <a:pt x="3534978" y="5464789"/>
                </a:cubicBezTo>
                <a:cubicBezTo>
                  <a:pt x="3534978" y="5103559"/>
                  <a:pt x="3815896" y="4810724"/>
                  <a:pt x="4162425" y="4810724"/>
                </a:cubicBezTo>
                <a:close/>
                <a:moveTo>
                  <a:pt x="92101" y="4731176"/>
                </a:moveTo>
                <a:cubicBezTo>
                  <a:pt x="540880" y="4731176"/>
                  <a:pt x="904688" y="5094984"/>
                  <a:pt x="904688" y="5543763"/>
                </a:cubicBezTo>
                <a:cubicBezTo>
                  <a:pt x="904688" y="5964494"/>
                  <a:pt x="584935" y="6310542"/>
                  <a:pt x="175183" y="6352155"/>
                </a:cubicBezTo>
                <a:lnTo>
                  <a:pt x="92121" y="6356349"/>
                </a:lnTo>
                <a:lnTo>
                  <a:pt x="92081" y="6356349"/>
                </a:lnTo>
                <a:lnTo>
                  <a:pt x="9019" y="6352155"/>
                </a:lnTo>
                <a:lnTo>
                  <a:pt x="4079" y="6351401"/>
                </a:lnTo>
                <a:lnTo>
                  <a:pt x="0" y="6352492"/>
                </a:lnTo>
                <a:lnTo>
                  <a:pt x="0" y="4736748"/>
                </a:lnTo>
                <a:lnTo>
                  <a:pt x="9019" y="4735372"/>
                </a:lnTo>
                <a:cubicBezTo>
                  <a:pt x="36336" y="4732597"/>
                  <a:pt x="64052" y="4731176"/>
                  <a:pt x="92101" y="4731176"/>
                </a:cubicBezTo>
                <a:close/>
                <a:moveTo>
                  <a:pt x="6385770" y="2098604"/>
                </a:moveTo>
                <a:cubicBezTo>
                  <a:pt x="6543907" y="2107100"/>
                  <a:pt x="6698935" y="2178483"/>
                  <a:pt x="6813407" y="2310776"/>
                </a:cubicBezTo>
                <a:cubicBezTo>
                  <a:pt x="7042252" y="2575278"/>
                  <a:pt x="7022052" y="2983098"/>
                  <a:pt x="6768322" y="3221698"/>
                </a:cubicBezTo>
                <a:cubicBezTo>
                  <a:pt x="6718815" y="3268040"/>
                  <a:pt x="6662527" y="3305861"/>
                  <a:pt x="6601629" y="3333787"/>
                </a:cubicBezTo>
                <a:cubicBezTo>
                  <a:pt x="6357584" y="3444872"/>
                  <a:pt x="6072796" y="3380857"/>
                  <a:pt x="5894479" y="3174765"/>
                </a:cubicBezTo>
                <a:cubicBezTo>
                  <a:pt x="5665537" y="2910180"/>
                  <a:pt x="5685739" y="2502359"/>
                  <a:pt x="5939476" y="2263752"/>
                </a:cubicBezTo>
                <a:cubicBezTo>
                  <a:pt x="6066385" y="2144498"/>
                  <a:pt x="6227633" y="2090107"/>
                  <a:pt x="6385770" y="2098604"/>
                </a:cubicBezTo>
                <a:close/>
                <a:moveTo>
                  <a:pt x="0" y="0"/>
                </a:moveTo>
                <a:lnTo>
                  <a:pt x="5609109" y="0"/>
                </a:lnTo>
                <a:lnTo>
                  <a:pt x="5710855" y="100163"/>
                </a:lnTo>
                <a:cubicBezTo>
                  <a:pt x="5940043" y="363896"/>
                  <a:pt x="6060564" y="781193"/>
                  <a:pt x="5983550" y="1133306"/>
                </a:cubicBezTo>
                <a:cubicBezTo>
                  <a:pt x="5820740" y="1874471"/>
                  <a:pt x="4868226" y="1916819"/>
                  <a:pt x="4807924" y="2551785"/>
                </a:cubicBezTo>
                <a:cubicBezTo>
                  <a:pt x="4772098" y="2931077"/>
                  <a:pt x="5073952" y="3310271"/>
                  <a:pt x="5323480" y="3486493"/>
                </a:cubicBezTo>
                <a:cubicBezTo>
                  <a:pt x="5798207" y="3822498"/>
                  <a:pt x="6190925" y="3545085"/>
                  <a:pt x="6484693" y="3873055"/>
                </a:cubicBezTo>
                <a:cubicBezTo>
                  <a:pt x="6702769" y="4116667"/>
                  <a:pt x="6749067" y="4564067"/>
                  <a:pt x="6564699" y="4869471"/>
                </a:cubicBezTo>
                <a:cubicBezTo>
                  <a:pt x="6538929" y="4912110"/>
                  <a:pt x="6508772" y="4951720"/>
                  <a:pt x="6474766" y="4987555"/>
                </a:cubicBezTo>
                <a:lnTo>
                  <a:pt x="6475634" y="4987552"/>
                </a:lnTo>
                <a:cubicBezTo>
                  <a:pt x="6246183" y="5229347"/>
                  <a:pt x="5896158" y="5245005"/>
                  <a:pt x="5787911" y="5249784"/>
                </a:cubicBezTo>
                <a:cubicBezTo>
                  <a:pt x="5276208" y="5272608"/>
                  <a:pt x="5181583" y="4739335"/>
                  <a:pt x="4594647" y="4582595"/>
                </a:cubicBezTo>
                <a:cubicBezTo>
                  <a:pt x="4553401" y="4571414"/>
                  <a:pt x="4047262" y="4444111"/>
                  <a:pt x="3576692" y="4689896"/>
                </a:cubicBezTo>
                <a:cubicBezTo>
                  <a:pt x="2903508" y="5041365"/>
                  <a:pt x="3035835" y="5772616"/>
                  <a:pt x="2439534" y="6019748"/>
                </a:cubicBezTo>
                <a:cubicBezTo>
                  <a:pt x="2062607" y="6175963"/>
                  <a:pt x="1545662" y="6076257"/>
                  <a:pt x="1262869" y="5786450"/>
                </a:cubicBezTo>
                <a:cubicBezTo>
                  <a:pt x="864056" y="5377550"/>
                  <a:pt x="1125562" y="4799418"/>
                  <a:pt x="734842" y="4526254"/>
                </a:cubicBezTo>
                <a:cubicBezTo>
                  <a:pt x="506361" y="4366061"/>
                  <a:pt x="192715" y="4446641"/>
                  <a:pt x="19856" y="4511293"/>
                </a:cubicBezTo>
                <a:lnTo>
                  <a:pt x="0" y="4519330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330279-3798-064F-603A-A4904C089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3074" y="2735229"/>
            <a:ext cx="5149326" cy="3108354"/>
          </a:xfrm>
        </p:spPr>
        <p:txBody>
          <a:bodyPr>
            <a:normAutofit/>
          </a:bodyPr>
          <a:lstStyle/>
          <a:p>
            <a:r>
              <a:rPr lang="cs-CZ" dirty="0"/>
              <a:t>- Divoký odsun již od konce války (1945)</a:t>
            </a:r>
          </a:p>
          <a:p>
            <a:pPr marL="342900" indent="-342900">
              <a:buFontTx/>
              <a:buChar char="-"/>
            </a:pPr>
            <a:r>
              <a:rPr lang="cs-CZ" dirty="0"/>
              <a:t>Organizovaný odsun od roku 1946</a:t>
            </a:r>
          </a:p>
          <a:p>
            <a:pPr marL="342900" indent="-342900">
              <a:buFontTx/>
              <a:buChar char="-"/>
            </a:pPr>
            <a:r>
              <a:rPr lang="cs-CZ" dirty="0"/>
              <a:t>Většina Němců byla odsunuta již v roce 1946, proces však pokračoval až do roku 1949, někde ještě v 50. letech.</a:t>
            </a:r>
          </a:p>
        </p:txBody>
      </p:sp>
    </p:spTree>
    <p:extLst>
      <p:ext uri="{BB962C8B-B14F-4D97-AF65-F5344CB8AC3E}">
        <p14:creationId xmlns:p14="http://schemas.microsoft.com/office/powerpoint/2010/main" val="3981557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F5C84CF-2A33-A23E-4FD5-F1136C3F3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0975" y="552782"/>
            <a:ext cx="8115300" cy="771193"/>
          </a:xfrm>
        </p:spPr>
        <p:txBody>
          <a:bodyPr>
            <a:normAutofit/>
          </a:bodyPr>
          <a:lstStyle/>
          <a:p>
            <a:r>
              <a:rPr lang="it-IT" dirty="0" err="1"/>
              <a:t>Odsun</a:t>
            </a:r>
            <a:r>
              <a:rPr lang="it-IT" dirty="0"/>
              <a:t> </a:t>
            </a:r>
            <a:r>
              <a:rPr lang="it-IT" dirty="0" err="1"/>
              <a:t>po</a:t>
            </a:r>
            <a:r>
              <a:rPr lang="it-IT" dirty="0"/>
              <a:t> </a:t>
            </a:r>
            <a:r>
              <a:rPr lang="it-IT" dirty="0" err="1"/>
              <a:t>druhé</a:t>
            </a:r>
            <a:r>
              <a:rPr lang="it-IT" dirty="0"/>
              <a:t> </a:t>
            </a:r>
            <a:r>
              <a:rPr lang="it-IT" dirty="0" err="1"/>
              <a:t>světové</a:t>
            </a:r>
            <a:r>
              <a:rPr lang="it-IT" dirty="0"/>
              <a:t> </a:t>
            </a:r>
            <a:r>
              <a:rPr lang="it-IT" dirty="0" err="1"/>
              <a:t>válce</a:t>
            </a:r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CBC8C9-8369-9521-9390-97022FB98A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28" r="21901" b="1"/>
          <a:stretch/>
        </p:blipFill>
        <p:spPr>
          <a:xfrm>
            <a:off x="-1926434" y="1606868"/>
            <a:ext cx="4238605" cy="6857990"/>
          </a:xfrm>
          <a:custGeom>
            <a:avLst/>
            <a:gdLst/>
            <a:ahLst/>
            <a:cxnLst/>
            <a:rect l="l" t="t" r="r" b="b"/>
            <a:pathLst>
              <a:path w="5710652" h="6858000">
                <a:moveTo>
                  <a:pt x="4831301" y="0"/>
                </a:moveTo>
                <a:lnTo>
                  <a:pt x="5696109" y="0"/>
                </a:lnTo>
                <a:lnTo>
                  <a:pt x="5706418" y="42969"/>
                </a:lnTo>
                <a:cubicBezTo>
                  <a:pt x="5714414" y="100391"/>
                  <a:pt x="5711283" y="160329"/>
                  <a:pt x="5695333" y="219852"/>
                </a:cubicBezTo>
                <a:cubicBezTo>
                  <a:pt x="5631536" y="457945"/>
                  <a:pt x="5386806" y="599240"/>
                  <a:pt x="5148712" y="535443"/>
                </a:cubicBezTo>
                <a:cubicBezTo>
                  <a:pt x="4940381" y="479621"/>
                  <a:pt x="4806160" y="285271"/>
                  <a:pt x="4818599" y="78052"/>
                </a:cubicBezTo>
                <a:close/>
                <a:moveTo>
                  <a:pt x="0" y="0"/>
                </a:moveTo>
                <a:lnTo>
                  <a:pt x="545808" y="0"/>
                </a:lnTo>
                <a:lnTo>
                  <a:pt x="4212872" y="0"/>
                </a:lnTo>
                <a:lnTo>
                  <a:pt x="4204748" y="184996"/>
                </a:lnTo>
                <a:cubicBezTo>
                  <a:pt x="4203390" y="263520"/>
                  <a:pt x="4204263" y="341910"/>
                  <a:pt x="4207775" y="419995"/>
                </a:cubicBezTo>
                <a:cubicBezTo>
                  <a:pt x="4220964" y="709488"/>
                  <a:pt x="4449625" y="891535"/>
                  <a:pt x="4655737" y="1068099"/>
                </a:cubicBezTo>
                <a:cubicBezTo>
                  <a:pt x="5169527" y="1508061"/>
                  <a:pt x="5344373" y="2032158"/>
                  <a:pt x="5103604" y="2589405"/>
                </a:cubicBezTo>
                <a:cubicBezTo>
                  <a:pt x="5010230" y="2805523"/>
                  <a:pt x="4828675" y="2993264"/>
                  <a:pt x="4657611" y="3164269"/>
                </a:cubicBezTo>
                <a:cubicBezTo>
                  <a:pt x="4198817" y="3622744"/>
                  <a:pt x="4217616" y="4154456"/>
                  <a:pt x="4499219" y="4641255"/>
                </a:cubicBezTo>
                <a:cubicBezTo>
                  <a:pt x="4699839" y="4986832"/>
                  <a:pt x="4940395" y="5311556"/>
                  <a:pt x="5110950" y="5670858"/>
                </a:cubicBezTo>
                <a:cubicBezTo>
                  <a:pt x="5277001" y="6019042"/>
                  <a:pt x="5375520" y="6366409"/>
                  <a:pt x="5396522" y="6707670"/>
                </a:cubicBezTo>
                <a:lnTo>
                  <a:pt x="539889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330279-3798-064F-603A-A4904C089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52" y="2276475"/>
            <a:ext cx="8115300" cy="4581194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200" b="0" i="0" dirty="0">
                <a:effectLst/>
                <a:latin typeface="Söhne"/>
              </a:rPr>
              <a:t>Majetek Němců, včetně těch, kteří nebyli odsunuti, propadl státu.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200" b="0" i="0" dirty="0">
                <a:effectLst/>
                <a:latin typeface="Söhne"/>
              </a:rPr>
              <a:t>Němci si směli vzít s sebou pouze 50 kg osobních věcí.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200" b="0" i="0" dirty="0">
                <a:effectLst/>
                <a:latin typeface="Söhne"/>
              </a:rPr>
              <a:t>Mnozí Němci byli v nových lokalitách nepřijímáni.</a:t>
            </a:r>
          </a:p>
          <a:p>
            <a:pPr>
              <a:lnSpc>
                <a:spcPct val="100000"/>
              </a:lnSpc>
            </a:pPr>
            <a:r>
              <a:rPr lang="cs-CZ" sz="2200" b="1" i="0" dirty="0">
                <a:effectLst/>
                <a:latin typeface="Söhne"/>
              </a:rPr>
              <a:t>Násilí a diskriminace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200" b="0" i="0" dirty="0">
                <a:effectLst/>
                <a:latin typeface="Söhne"/>
              </a:rPr>
              <a:t>V období po válce se vyskytlo násilí proti Němcům, často motivované ztrátou blízkých během války.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200" b="0" i="0" dirty="0">
                <a:effectLst/>
                <a:latin typeface="Söhne"/>
              </a:rPr>
              <a:t>Němci čelili perzekuci a v některých případech i vraždám.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200" b="0" i="0" dirty="0">
                <a:effectLst/>
                <a:latin typeface="Söhne"/>
              </a:rPr>
              <a:t>Někteří Češi, kteří se přihlašovali za Němce během války, byli ostříháni dohola a pranýřováni.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200" b="0" i="0" dirty="0">
                <a:effectLst/>
                <a:latin typeface="Söhne"/>
              </a:rPr>
              <a:t>Mnozí Němci se museli ukrývat, aby přežili.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682BC21A-9EE0-6EFD-B2C3-33D63AF386A3}"/>
              </a:ext>
            </a:extLst>
          </p:cNvPr>
          <p:cNvSpPr txBox="1">
            <a:spLocks/>
          </p:cNvSpPr>
          <p:nvPr/>
        </p:nvSpPr>
        <p:spPr>
          <a:xfrm>
            <a:off x="3990975" y="1324307"/>
            <a:ext cx="8115300" cy="7711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000" dirty="0"/>
              <a:t>zhruba 2,5 mil. osob</a:t>
            </a:r>
          </a:p>
        </p:txBody>
      </p:sp>
    </p:spTree>
    <p:extLst>
      <p:ext uri="{BB962C8B-B14F-4D97-AF65-F5344CB8AC3E}">
        <p14:creationId xmlns:p14="http://schemas.microsoft.com/office/powerpoint/2010/main" val="17226711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7220FBC-EB9B-5E10-A1F8-69CAC76C2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3074" y="552782"/>
            <a:ext cx="5149326" cy="1643663"/>
          </a:xfrm>
        </p:spPr>
        <p:txBody>
          <a:bodyPr>
            <a:normAutofit/>
          </a:bodyPr>
          <a:lstStyle/>
          <a:p>
            <a:r>
              <a:rPr lang="cs-CZ" dirty="0"/>
              <a:t>Závěr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E1D13A-9D5C-04EE-DC81-E9791EFCF4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54" r="13825"/>
          <a:stretch/>
        </p:blipFill>
        <p:spPr>
          <a:xfrm>
            <a:off x="2" y="10"/>
            <a:ext cx="6164130" cy="5529421"/>
          </a:xfrm>
          <a:custGeom>
            <a:avLst/>
            <a:gdLst/>
            <a:ahLst/>
            <a:cxnLst/>
            <a:rect l="l" t="t" r="r" b="b"/>
            <a:pathLst>
              <a:path w="6972657" h="6356349">
                <a:moveTo>
                  <a:pt x="4162425" y="4810724"/>
                </a:moveTo>
                <a:cubicBezTo>
                  <a:pt x="4508954" y="4810724"/>
                  <a:pt x="4789872" y="5103559"/>
                  <a:pt x="4789872" y="5464789"/>
                </a:cubicBezTo>
                <a:cubicBezTo>
                  <a:pt x="4789872" y="5826019"/>
                  <a:pt x="4508954" y="6118855"/>
                  <a:pt x="4162425" y="6118855"/>
                </a:cubicBezTo>
                <a:cubicBezTo>
                  <a:pt x="3815896" y="6118855"/>
                  <a:pt x="3534978" y="5826019"/>
                  <a:pt x="3534978" y="5464789"/>
                </a:cubicBezTo>
                <a:cubicBezTo>
                  <a:pt x="3534978" y="5103559"/>
                  <a:pt x="3815896" y="4810724"/>
                  <a:pt x="4162425" y="4810724"/>
                </a:cubicBezTo>
                <a:close/>
                <a:moveTo>
                  <a:pt x="92101" y="4731176"/>
                </a:moveTo>
                <a:cubicBezTo>
                  <a:pt x="540880" y="4731176"/>
                  <a:pt x="904688" y="5094984"/>
                  <a:pt x="904688" y="5543763"/>
                </a:cubicBezTo>
                <a:cubicBezTo>
                  <a:pt x="904688" y="5964494"/>
                  <a:pt x="584935" y="6310542"/>
                  <a:pt x="175183" y="6352155"/>
                </a:cubicBezTo>
                <a:lnTo>
                  <a:pt x="92121" y="6356349"/>
                </a:lnTo>
                <a:lnTo>
                  <a:pt x="92081" y="6356349"/>
                </a:lnTo>
                <a:lnTo>
                  <a:pt x="9019" y="6352155"/>
                </a:lnTo>
                <a:lnTo>
                  <a:pt x="4079" y="6351401"/>
                </a:lnTo>
                <a:lnTo>
                  <a:pt x="0" y="6352492"/>
                </a:lnTo>
                <a:lnTo>
                  <a:pt x="0" y="4736748"/>
                </a:lnTo>
                <a:lnTo>
                  <a:pt x="9019" y="4735372"/>
                </a:lnTo>
                <a:cubicBezTo>
                  <a:pt x="36336" y="4732597"/>
                  <a:pt x="64052" y="4731176"/>
                  <a:pt x="92101" y="4731176"/>
                </a:cubicBezTo>
                <a:close/>
                <a:moveTo>
                  <a:pt x="6385770" y="2098604"/>
                </a:moveTo>
                <a:cubicBezTo>
                  <a:pt x="6543907" y="2107100"/>
                  <a:pt x="6698935" y="2178483"/>
                  <a:pt x="6813407" y="2310776"/>
                </a:cubicBezTo>
                <a:cubicBezTo>
                  <a:pt x="7042252" y="2575278"/>
                  <a:pt x="7022052" y="2983098"/>
                  <a:pt x="6768322" y="3221698"/>
                </a:cubicBezTo>
                <a:cubicBezTo>
                  <a:pt x="6718815" y="3268040"/>
                  <a:pt x="6662527" y="3305861"/>
                  <a:pt x="6601629" y="3333787"/>
                </a:cubicBezTo>
                <a:cubicBezTo>
                  <a:pt x="6357584" y="3444872"/>
                  <a:pt x="6072796" y="3380857"/>
                  <a:pt x="5894479" y="3174765"/>
                </a:cubicBezTo>
                <a:cubicBezTo>
                  <a:pt x="5665537" y="2910180"/>
                  <a:pt x="5685739" y="2502359"/>
                  <a:pt x="5939476" y="2263752"/>
                </a:cubicBezTo>
                <a:cubicBezTo>
                  <a:pt x="6066385" y="2144498"/>
                  <a:pt x="6227633" y="2090107"/>
                  <a:pt x="6385770" y="2098604"/>
                </a:cubicBezTo>
                <a:close/>
                <a:moveTo>
                  <a:pt x="0" y="0"/>
                </a:moveTo>
                <a:lnTo>
                  <a:pt x="5609109" y="0"/>
                </a:lnTo>
                <a:lnTo>
                  <a:pt x="5710855" y="100163"/>
                </a:lnTo>
                <a:cubicBezTo>
                  <a:pt x="5940043" y="363896"/>
                  <a:pt x="6060564" y="781193"/>
                  <a:pt x="5983550" y="1133306"/>
                </a:cubicBezTo>
                <a:cubicBezTo>
                  <a:pt x="5820740" y="1874471"/>
                  <a:pt x="4868226" y="1916819"/>
                  <a:pt x="4807924" y="2551785"/>
                </a:cubicBezTo>
                <a:cubicBezTo>
                  <a:pt x="4772098" y="2931077"/>
                  <a:pt x="5073952" y="3310271"/>
                  <a:pt x="5323480" y="3486493"/>
                </a:cubicBezTo>
                <a:cubicBezTo>
                  <a:pt x="5798207" y="3822498"/>
                  <a:pt x="6190925" y="3545085"/>
                  <a:pt x="6484693" y="3873055"/>
                </a:cubicBezTo>
                <a:cubicBezTo>
                  <a:pt x="6702769" y="4116667"/>
                  <a:pt x="6749067" y="4564067"/>
                  <a:pt x="6564699" y="4869471"/>
                </a:cubicBezTo>
                <a:cubicBezTo>
                  <a:pt x="6538929" y="4912110"/>
                  <a:pt x="6508772" y="4951720"/>
                  <a:pt x="6474766" y="4987555"/>
                </a:cubicBezTo>
                <a:lnTo>
                  <a:pt x="6475634" y="4987552"/>
                </a:lnTo>
                <a:cubicBezTo>
                  <a:pt x="6246183" y="5229347"/>
                  <a:pt x="5896158" y="5245005"/>
                  <a:pt x="5787911" y="5249784"/>
                </a:cubicBezTo>
                <a:cubicBezTo>
                  <a:pt x="5276208" y="5272608"/>
                  <a:pt x="5181583" y="4739335"/>
                  <a:pt x="4594647" y="4582595"/>
                </a:cubicBezTo>
                <a:cubicBezTo>
                  <a:pt x="4553401" y="4571414"/>
                  <a:pt x="4047262" y="4444111"/>
                  <a:pt x="3576692" y="4689896"/>
                </a:cubicBezTo>
                <a:cubicBezTo>
                  <a:pt x="2903508" y="5041365"/>
                  <a:pt x="3035835" y="5772616"/>
                  <a:pt x="2439534" y="6019748"/>
                </a:cubicBezTo>
                <a:cubicBezTo>
                  <a:pt x="2062607" y="6175963"/>
                  <a:pt x="1545662" y="6076257"/>
                  <a:pt x="1262869" y="5786450"/>
                </a:cubicBezTo>
                <a:cubicBezTo>
                  <a:pt x="864056" y="5377550"/>
                  <a:pt x="1125562" y="4799418"/>
                  <a:pt x="734842" y="4526254"/>
                </a:cubicBezTo>
                <a:cubicBezTo>
                  <a:pt x="506361" y="4366061"/>
                  <a:pt x="192715" y="4446641"/>
                  <a:pt x="19856" y="4511293"/>
                </a:cubicBezTo>
                <a:lnTo>
                  <a:pt x="0" y="4519330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EE1EE9-0C9D-68D6-E2EB-9B1A342E3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3074" y="2735229"/>
            <a:ext cx="5149326" cy="3108354"/>
          </a:xfrm>
        </p:spPr>
        <p:txBody>
          <a:bodyPr>
            <a:normAutofit/>
          </a:bodyPr>
          <a:lstStyle/>
          <a:p>
            <a:r>
              <a:rPr lang="cs-CZ" dirty="0"/>
              <a:t>- Shrnutí klíčových událostí v česko-německých vztazích</a:t>
            </a:r>
          </a:p>
          <a:p>
            <a:r>
              <a:rPr lang="cs-CZ" dirty="0"/>
              <a:t>- Význam porozumění historického kontextu pro současnou situaci</a:t>
            </a:r>
          </a:p>
        </p:txBody>
      </p:sp>
    </p:spTree>
    <p:extLst>
      <p:ext uri="{BB962C8B-B14F-4D97-AF65-F5344CB8AC3E}">
        <p14:creationId xmlns:p14="http://schemas.microsoft.com/office/powerpoint/2010/main" val="40590370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A2DC5C2-CCA7-49E4-B67F-6F121D48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DBA0D6-BC1E-4727-DFFE-17D8F94C82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7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 useBgFill="1">
        <p:nvSpPr>
          <p:cNvPr id="72" name="Freeform: Shape 71">
            <a:extLst>
              <a:ext uri="{FF2B5EF4-FFF2-40B4-BE49-F238E27FC236}">
                <a16:creationId xmlns:a16="http://schemas.microsoft.com/office/drawing/2014/main" id="{27966D5E-7857-415C-B50C-0DD96BCB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986" y="0"/>
            <a:ext cx="10615629" cy="6858000"/>
          </a:xfrm>
          <a:custGeom>
            <a:avLst/>
            <a:gdLst>
              <a:gd name="connsiteX0" fmla="*/ 7169276 w 10615629"/>
              <a:gd name="connsiteY0" fmla="*/ 5704266 h 6858000"/>
              <a:gd name="connsiteX1" fmla="*/ 7514897 w 10615629"/>
              <a:gd name="connsiteY1" fmla="*/ 6049887 h 6858000"/>
              <a:gd name="connsiteX2" fmla="*/ 7169276 w 10615629"/>
              <a:gd name="connsiteY2" fmla="*/ 6395508 h 6858000"/>
              <a:gd name="connsiteX3" fmla="*/ 6823655 w 10615629"/>
              <a:gd name="connsiteY3" fmla="*/ 6049887 h 6858000"/>
              <a:gd name="connsiteX4" fmla="*/ 7169276 w 10615629"/>
              <a:gd name="connsiteY4" fmla="*/ 5704266 h 6858000"/>
              <a:gd name="connsiteX5" fmla="*/ 10010446 w 10615629"/>
              <a:gd name="connsiteY5" fmla="*/ 2324705 h 6858000"/>
              <a:gd name="connsiteX6" fmla="*/ 10456760 w 10615629"/>
              <a:gd name="connsiteY6" fmla="*/ 2771019 h 6858000"/>
              <a:gd name="connsiteX7" fmla="*/ 10010446 w 10615629"/>
              <a:gd name="connsiteY7" fmla="*/ 3217333 h 6858000"/>
              <a:gd name="connsiteX8" fmla="*/ 9564132 w 10615629"/>
              <a:gd name="connsiteY8" fmla="*/ 2771019 h 6858000"/>
              <a:gd name="connsiteX9" fmla="*/ 10010446 w 10615629"/>
              <a:gd name="connsiteY9" fmla="*/ 2324705 h 6858000"/>
              <a:gd name="connsiteX10" fmla="*/ 10354145 w 10615629"/>
              <a:gd name="connsiteY10" fmla="*/ 1665213 h 6858000"/>
              <a:gd name="connsiteX11" fmla="*/ 10615629 w 10615629"/>
              <a:gd name="connsiteY11" fmla="*/ 1926697 h 6858000"/>
              <a:gd name="connsiteX12" fmla="*/ 10354145 w 10615629"/>
              <a:gd name="connsiteY12" fmla="*/ 2188181 h 6858000"/>
              <a:gd name="connsiteX13" fmla="*/ 10092661 w 10615629"/>
              <a:gd name="connsiteY13" fmla="*/ 1926697 h 6858000"/>
              <a:gd name="connsiteX14" fmla="*/ 10354145 w 10615629"/>
              <a:gd name="connsiteY14" fmla="*/ 1665213 h 6858000"/>
              <a:gd name="connsiteX15" fmla="*/ 1458901 w 10615629"/>
              <a:gd name="connsiteY15" fmla="*/ 659644 h 6858000"/>
              <a:gd name="connsiteX16" fmla="*/ 1905215 w 10615629"/>
              <a:gd name="connsiteY16" fmla="*/ 1105958 h 6858000"/>
              <a:gd name="connsiteX17" fmla="*/ 1458901 w 10615629"/>
              <a:gd name="connsiteY17" fmla="*/ 1552272 h 6858000"/>
              <a:gd name="connsiteX18" fmla="*/ 1012587 w 10615629"/>
              <a:gd name="connsiteY18" fmla="*/ 1105958 h 6858000"/>
              <a:gd name="connsiteX19" fmla="*/ 1458901 w 10615629"/>
              <a:gd name="connsiteY19" fmla="*/ 659644 h 6858000"/>
              <a:gd name="connsiteX20" fmla="*/ 6674038 w 10615629"/>
              <a:gd name="connsiteY20" fmla="*/ 0 h 6858000"/>
              <a:gd name="connsiteX21" fmla="*/ 10121228 w 10615629"/>
              <a:gd name="connsiteY21" fmla="*/ 0 h 6858000"/>
              <a:gd name="connsiteX22" fmla="*/ 10122250 w 10615629"/>
              <a:gd name="connsiteY22" fmla="*/ 1542 h 6858000"/>
              <a:gd name="connsiteX23" fmla="*/ 9914575 w 10615629"/>
              <a:gd name="connsiteY23" fmla="*/ 1714821 h 6858000"/>
              <a:gd name="connsiteX24" fmla="*/ 9361609 w 10615629"/>
              <a:gd name="connsiteY24" fmla="*/ 2396453 h 6858000"/>
              <a:gd name="connsiteX25" fmla="*/ 9334635 w 10615629"/>
              <a:gd name="connsiteY25" fmla="*/ 3107486 h 6858000"/>
              <a:gd name="connsiteX26" fmla="*/ 9815042 w 10615629"/>
              <a:gd name="connsiteY26" fmla="*/ 3891891 h 6858000"/>
              <a:gd name="connsiteX27" fmla="*/ 9376176 w 10615629"/>
              <a:gd name="connsiteY27" fmla="*/ 5202286 h 6858000"/>
              <a:gd name="connsiteX28" fmla="*/ 7869813 w 10615629"/>
              <a:gd name="connsiteY28" fmla="*/ 5436960 h 6858000"/>
              <a:gd name="connsiteX29" fmla="*/ 6545392 w 10615629"/>
              <a:gd name="connsiteY29" fmla="*/ 5630362 h 6858000"/>
              <a:gd name="connsiteX30" fmla="*/ 5772723 w 10615629"/>
              <a:gd name="connsiteY30" fmla="*/ 6502431 h 6858000"/>
              <a:gd name="connsiteX31" fmla="*/ 5542129 w 10615629"/>
              <a:gd name="connsiteY31" fmla="*/ 6791052 h 6858000"/>
              <a:gd name="connsiteX32" fmla="*/ 5487454 w 10615629"/>
              <a:gd name="connsiteY32" fmla="*/ 6858000 h 6858000"/>
              <a:gd name="connsiteX33" fmla="*/ 3860772 w 10615629"/>
              <a:gd name="connsiteY33" fmla="*/ 6858000 h 6858000"/>
              <a:gd name="connsiteX34" fmla="*/ 3806309 w 10615629"/>
              <a:gd name="connsiteY34" fmla="*/ 6753976 h 6858000"/>
              <a:gd name="connsiteX35" fmla="*/ 3692626 w 10615629"/>
              <a:gd name="connsiteY35" fmla="*/ 6315366 h 6858000"/>
              <a:gd name="connsiteX36" fmla="*/ 2561203 w 10615629"/>
              <a:gd name="connsiteY36" fmla="*/ 5694965 h 6858000"/>
              <a:gd name="connsiteX37" fmla="*/ 69617 w 10615629"/>
              <a:gd name="connsiteY37" fmla="*/ 4316865 h 6858000"/>
              <a:gd name="connsiteX38" fmla="*/ 1643 w 10615629"/>
              <a:gd name="connsiteY38" fmla="*/ 3718987 h 6858000"/>
              <a:gd name="connsiteX39" fmla="*/ 368893 w 10615629"/>
              <a:gd name="connsiteY39" fmla="*/ 2555465 h 6858000"/>
              <a:gd name="connsiteX40" fmla="*/ 1113509 w 10615629"/>
              <a:gd name="connsiteY40" fmla="*/ 2231777 h 6858000"/>
              <a:gd name="connsiteX41" fmla="*/ 2037233 w 10615629"/>
              <a:gd name="connsiteY41" fmla="*/ 2044714 h 6858000"/>
              <a:gd name="connsiteX42" fmla="*/ 2547311 w 10615629"/>
              <a:gd name="connsiteY42" fmla="*/ 1444273 h 6858000"/>
              <a:gd name="connsiteX43" fmla="*/ 3900864 w 10615629"/>
              <a:gd name="connsiteY43" fmla="*/ 617925 h 6858000"/>
              <a:gd name="connsiteX44" fmla="*/ 4571572 w 10615629"/>
              <a:gd name="connsiteY44" fmla="*/ 899937 h 6858000"/>
              <a:gd name="connsiteX45" fmla="*/ 6039226 w 10615629"/>
              <a:gd name="connsiteY45" fmla="*/ 670658 h 6858000"/>
              <a:gd name="connsiteX46" fmla="*/ 6656610 w 10615629"/>
              <a:gd name="connsiteY46" fmla="*/ 1615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615629" h="6858000">
                <a:moveTo>
                  <a:pt x="7169276" y="5704266"/>
                </a:moveTo>
                <a:cubicBezTo>
                  <a:pt x="7360157" y="5704266"/>
                  <a:pt x="7514897" y="5859006"/>
                  <a:pt x="7514897" y="6049887"/>
                </a:cubicBezTo>
                <a:cubicBezTo>
                  <a:pt x="7514897" y="6240768"/>
                  <a:pt x="7360157" y="6395508"/>
                  <a:pt x="7169276" y="6395508"/>
                </a:cubicBezTo>
                <a:cubicBezTo>
                  <a:pt x="6978395" y="6395508"/>
                  <a:pt x="6823655" y="6240768"/>
                  <a:pt x="6823655" y="6049887"/>
                </a:cubicBezTo>
                <a:cubicBezTo>
                  <a:pt x="6823655" y="5859006"/>
                  <a:pt x="6978395" y="5704266"/>
                  <a:pt x="7169276" y="5704266"/>
                </a:cubicBezTo>
                <a:close/>
                <a:moveTo>
                  <a:pt x="10010446" y="2324705"/>
                </a:moveTo>
                <a:cubicBezTo>
                  <a:pt x="10256938" y="2324705"/>
                  <a:pt x="10456760" y="2524528"/>
                  <a:pt x="10456760" y="2771019"/>
                </a:cubicBezTo>
                <a:cubicBezTo>
                  <a:pt x="10456760" y="3017511"/>
                  <a:pt x="10256938" y="3217333"/>
                  <a:pt x="10010446" y="3217333"/>
                </a:cubicBezTo>
                <a:cubicBezTo>
                  <a:pt x="9763954" y="3217333"/>
                  <a:pt x="9564132" y="3017511"/>
                  <a:pt x="9564132" y="2771019"/>
                </a:cubicBezTo>
                <a:cubicBezTo>
                  <a:pt x="9564132" y="2524528"/>
                  <a:pt x="9763954" y="2324705"/>
                  <a:pt x="10010446" y="2324705"/>
                </a:cubicBezTo>
                <a:close/>
                <a:moveTo>
                  <a:pt x="10354145" y="1665213"/>
                </a:moveTo>
                <a:cubicBezTo>
                  <a:pt x="10498559" y="1665213"/>
                  <a:pt x="10615629" y="1782283"/>
                  <a:pt x="10615629" y="1926697"/>
                </a:cubicBezTo>
                <a:cubicBezTo>
                  <a:pt x="10615629" y="2071111"/>
                  <a:pt x="10498559" y="2188181"/>
                  <a:pt x="10354145" y="2188181"/>
                </a:cubicBezTo>
                <a:cubicBezTo>
                  <a:pt x="10209731" y="2188181"/>
                  <a:pt x="10092661" y="2071111"/>
                  <a:pt x="10092661" y="1926697"/>
                </a:cubicBezTo>
                <a:cubicBezTo>
                  <a:pt x="10092661" y="1782283"/>
                  <a:pt x="10209731" y="1665213"/>
                  <a:pt x="10354145" y="1665213"/>
                </a:cubicBezTo>
                <a:close/>
                <a:moveTo>
                  <a:pt x="1458901" y="659644"/>
                </a:moveTo>
                <a:cubicBezTo>
                  <a:pt x="1705393" y="659644"/>
                  <a:pt x="1905215" y="859466"/>
                  <a:pt x="1905215" y="1105958"/>
                </a:cubicBezTo>
                <a:cubicBezTo>
                  <a:pt x="1905215" y="1352450"/>
                  <a:pt x="1705393" y="1552272"/>
                  <a:pt x="1458901" y="1552272"/>
                </a:cubicBezTo>
                <a:cubicBezTo>
                  <a:pt x="1212409" y="1552272"/>
                  <a:pt x="1012587" y="1352450"/>
                  <a:pt x="1012587" y="1105958"/>
                </a:cubicBezTo>
                <a:cubicBezTo>
                  <a:pt x="1012587" y="859466"/>
                  <a:pt x="1212409" y="659644"/>
                  <a:pt x="1458901" y="659644"/>
                </a:cubicBezTo>
                <a:close/>
                <a:moveTo>
                  <a:pt x="6674038" y="0"/>
                </a:moveTo>
                <a:lnTo>
                  <a:pt x="10121228" y="0"/>
                </a:lnTo>
                <a:lnTo>
                  <a:pt x="10122250" y="1542"/>
                </a:lnTo>
                <a:cubicBezTo>
                  <a:pt x="10407914" y="485220"/>
                  <a:pt x="10448238" y="1134713"/>
                  <a:pt x="9914575" y="1714821"/>
                </a:cubicBezTo>
                <a:cubicBezTo>
                  <a:pt x="9716856" y="1929804"/>
                  <a:pt x="9539638" y="2164208"/>
                  <a:pt x="9361609" y="2396453"/>
                </a:cubicBezTo>
                <a:cubicBezTo>
                  <a:pt x="9193292" y="2616157"/>
                  <a:pt x="9188572" y="2869712"/>
                  <a:pt x="9334635" y="3107486"/>
                </a:cubicBezTo>
                <a:cubicBezTo>
                  <a:pt x="9495670" y="3368730"/>
                  <a:pt x="9683004" y="3617025"/>
                  <a:pt x="9815042" y="3891891"/>
                </a:cubicBezTo>
                <a:cubicBezTo>
                  <a:pt x="10050525" y="4382007"/>
                  <a:pt x="9955575" y="4864841"/>
                  <a:pt x="9376176" y="5202286"/>
                </a:cubicBezTo>
                <a:cubicBezTo>
                  <a:pt x="8901029" y="5479039"/>
                  <a:pt x="8396077" y="5489829"/>
                  <a:pt x="7869813" y="5436960"/>
                </a:cubicBezTo>
                <a:cubicBezTo>
                  <a:pt x="7414764" y="5391373"/>
                  <a:pt x="6924917" y="5356038"/>
                  <a:pt x="6545392" y="5630362"/>
                </a:cubicBezTo>
                <a:cubicBezTo>
                  <a:pt x="6238294" y="5852628"/>
                  <a:pt x="6024795" y="6205178"/>
                  <a:pt x="5772723" y="6502431"/>
                </a:cubicBezTo>
                <a:cubicBezTo>
                  <a:pt x="5693285" y="6596233"/>
                  <a:pt x="5618533" y="6694485"/>
                  <a:pt x="5542129" y="6791052"/>
                </a:cubicBezTo>
                <a:lnTo>
                  <a:pt x="5487454" y="6858000"/>
                </a:lnTo>
                <a:lnTo>
                  <a:pt x="3860772" y="6858000"/>
                </a:lnTo>
                <a:lnTo>
                  <a:pt x="3806309" y="6753976"/>
                </a:lnTo>
                <a:cubicBezTo>
                  <a:pt x="3748311" y="6617180"/>
                  <a:pt x="3717510" y="6461835"/>
                  <a:pt x="3692626" y="6315366"/>
                </a:cubicBezTo>
                <a:cubicBezTo>
                  <a:pt x="3594980" y="5743923"/>
                  <a:pt x="2996563" y="5569132"/>
                  <a:pt x="2561203" y="5694965"/>
                </a:cubicBezTo>
                <a:cubicBezTo>
                  <a:pt x="1295584" y="6063834"/>
                  <a:pt x="405173" y="5417942"/>
                  <a:pt x="69617" y="4316865"/>
                </a:cubicBezTo>
                <a:cubicBezTo>
                  <a:pt x="12163" y="4128181"/>
                  <a:pt x="22818" y="3919404"/>
                  <a:pt x="1643" y="3718987"/>
                </a:cubicBezTo>
                <a:cubicBezTo>
                  <a:pt x="-11845" y="3285650"/>
                  <a:pt x="53163" y="2879692"/>
                  <a:pt x="368893" y="2555465"/>
                </a:cubicBezTo>
                <a:cubicBezTo>
                  <a:pt x="570254" y="2348709"/>
                  <a:pt x="826642" y="2266304"/>
                  <a:pt x="1113509" y="2231777"/>
                </a:cubicBezTo>
                <a:cubicBezTo>
                  <a:pt x="1425464" y="2194013"/>
                  <a:pt x="1739171" y="2139122"/>
                  <a:pt x="2037233" y="2044714"/>
                </a:cubicBezTo>
                <a:cubicBezTo>
                  <a:pt x="2313448" y="1957047"/>
                  <a:pt x="2430109" y="1689061"/>
                  <a:pt x="2547311" y="1444273"/>
                </a:cubicBezTo>
                <a:cubicBezTo>
                  <a:pt x="2839304" y="834121"/>
                  <a:pt x="3300290" y="529585"/>
                  <a:pt x="3900864" y="617925"/>
                </a:cubicBezTo>
                <a:cubicBezTo>
                  <a:pt x="4133785" y="652182"/>
                  <a:pt x="4362119" y="778959"/>
                  <a:pt x="4571572" y="899937"/>
                </a:cubicBezTo>
                <a:cubicBezTo>
                  <a:pt x="5133170" y="1224435"/>
                  <a:pt x="5641899" y="1068660"/>
                  <a:pt x="6039226" y="670658"/>
                </a:cubicBezTo>
                <a:cubicBezTo>
                  <a:pt x="6250634" y="458239"/>
                  <a:pt x="6444898" y="227157"/>
                  <a:pt x="6656610" y="161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9ED460-F8A6-A30A-249C-FB8FA826C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6721" y="730250"/>
            <a:ext cx="6458556" cy="2044700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cs-CZ" sz="4200" dirty="0"/>
              <a:t>Němci v Československu: Historické odkazy a současné perspektivy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4058A2-EFFA-C8FF-8253-B727FA020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0649" y="2943225"/>
            <a:ext cx="9410700" cy="318452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2200" dirty="0"/>
              <a:t>U3V</a:t>
            </a:r>
          </a:p>
          <a:p>
            <a:pPr algn="ctr">
              <a:lnSpc>
                <a:spcPct val="100000"/>
              </a:lnSpc>
            </a:pPr>
            <a:r>
              <a:rPr lang="cs-CZ" sz="2200" dirty="0"/>
              <a:t>8. února 2024</a:t>
            </a:r>
          </a:p>
          <a:p>
            <a:pPr algn="ctr">
              <a:lnSpc>
                <a:spcPct val="100000"/>
              </a:lnSpc>
            </a:pPr>
            <a:endParaRPr lang="cs-CZ" sz="2200" i="1" dirty="0"/>
          </a:p>
          <a:p>
            <a:pPr>
              <a:lnSpc>
                <a:spcPct val="100000"/>
              </a:lnSpc>
            </a:pPr>
            <a:r>
              <a:rPr lang="cs-CZ" sz="2200" i="1" dirty="0"/>
              <a:t>Přednáška se zaměří na dědictví německé menšiny v Československu a jejich vlivu na regionální kulturu a život v oblastech jako například Šumava a Český les. Dále prozkoumá současné postavení sudetských Němců a německé národnostní menšiny v České republice, včetně jejich současných aktivit a vlivu na česko-německé vztahy.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79431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A2DC5C2-CCA7-49E4-B67F-6F121D48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E3A5EF2-BD28-B6B1-98B6-80F1E9C49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7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 useBgFill="1">
        <p:nvSpPr>
          <p:cNvPr id="79" name="Freeform: Shape 78">
            <a:extLst>
              <a:ext uri="{FF2B5EF4-FFF2-40B4-BE49-F238E27FC236}">
                <a16:creationId xmlns:a16="http://schemas.microsoft.com/office/drawing/2014/main" id="{27966D5E-7857-415C-B50C-0DD96BCB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986" y="0"/>
            <a:ext cx="10615629" cy="6858000"/>
          </a:xfrm>
          <a:custGeom>
            <a:avLst/>
            <a:gdLst>
              <a:gd name="connsiteX0" fmla="*/ 7169276 w 10615629"/>
              <a:gd name="connsiteY0" fmla="*/ 5704266 h 6858000"/>
              <a:gd name="connsiteX1" fmla="*/ 7514897 w 10615629"/>
              <a:gd name="connsiteY1" fmla="*/ 6049887 h 6858000"/>
              <a:gd name="connsiteX2" fmla="*/ 7169276 w 10615629"/>
              <a:gd name="connsiteY2" fmla="*/ 6395508 h 6858000"/>
              <a:gd name="connsiteX3" fmla="*/ 6823655 w 10615629"/>
              <a:gd name="connsiteY3" fmla="*/ 6049887 h 6858000"/>
              <a:gd name="connsiteX4" fmla="*/ 7169276 w 10615629"/>
              <a:gd name="connsiteY4" fmla="*/ 5704266 h 6858000"/>
              <a:gd name="connsiteX5" fmla="*/ 10010446 w 10615629"/>
              <a:gd name="connsiteY5" fmla="*/ 2324705 h 6858000"/>
              <a:gd name="connsiteX6" fmla="*/ 10456760 w 10615629"/>
              <a:gd name="connsiteY6" fmla="*/ 2771019 h 6858000"/>
              <a:gd name="connsiteX7" fmla="*/ 10010446 w 10615629"/>
              <a:gd name="connsiteY7" fmla="*/ 3217333 h 6858000"/>
              <a:gd name="connsiteX8" fmla="*/ 9564132 w 10615629"/>
              <a:gd name="connsiteY8" fmla="*/ 2771019 h 6858000"/>
              <a:gd name="connsiteX9" fmla="*/ 10010446 w 10615629"/>
              <a:gd name="connsiteY9" fmla="*/ 2324705 h 6858000"/>
              <a:gd name="connsiteX10" fmla="*/ 10354145 w 10615629"/>
              <a:gd name="connsiteY10" fmla="*/ 1665213 h 6858000"/>
              <a:gd name="connsiteX11" fmla="*/ 10615629 w 10615629"/>
              <a:gd name="connsiteY11" fmla="*/ 1926697 h 6858000"/>
              <a:gd name="connsiteX12" fmla="*/ 10354145 w 10615629"/>
              <a:gd name="connsiteY12" fmla="*/ 2188181 h 6858000"/>
              <a:gd name="connsiteX13" fmla="*/ 10092661 w 10615629"/>
              <a:gd name="connsiteY13" fmla="*/ 1926697 h 6858000"/>
              <a:gd name="connsiteX14" fmla="*/ 10354145 w 10615629"/>
              <a:gd name="connsiteY14" fmla="*/ 1665213 h 6858000"/>
              <a:gd name="connsiteX15" fmla="*/ 1458901 w 10615629"/>
              <a:gd name="connsiteY15" fmla="*/ 659644 h 6858000"/>
              <a:gd name="connsiteX16" fmla="*/ 1905215 w 10615629"/>
              <a:gd name="connsiteY16" fmla="*/ 1105958 h 6858000"/>
              <a:gd name="connsiteX17" fmla="*/ 1458901 w 10615629"/>
              <a:gd name="connsiteY17" fmla="*/ 1552272 h 6858000"/>
              <a:gd name="connsiteX18" fmla="*/ 1012587 w 10615629"/>
              <a:gd name="connsiteY18" fmla="*/ 1105958 h 6858000"/>
              <a:gd name="connsiteX19" fmla="*/ 1458901 w 10615629"/>
              <a:gd name="connsiteY19" fmla="*/ 659644 h 6858000"/>
              <a:gd name="connsiteX20" fmla="*/ 6674038 w 10615629"/>
              <a:gd name="connsiteY20" fmla="*/ 0 h 6858000"/>
              <a:gd name="connsiteX21" fmla="*/ 10121228 w 10615629"/>
              <a:gd name="connsiteY21" fmla="*/ 0 h 6858000"/>
              <a:gd name="connsiteX22" fmla="*/ 10122250 w 10615629"/>
              <a:gd name="connsiteY22" fmla="*/ 1542 h 6858000"/>
              <a:gd name="connsiteX23" fmla="*/ 9914575 w 10615629"/>
              <a:gd name="connsiteY23" fmla="*/ 1714821 h 6858000"/>
              <a:gd name="connsiteX24" fmla="*/ 9361609 w 10615629"/>
              <a:gd name="connsiteY24" fmla="*/ 2396453 h 6858000"/>
              <a:gd name="connsiteX25" fmla="*/ 9334635 w 10615629"/>
              <a:gd name="connsiteY25" fmla="*/ 3107486 h 6858000"/>
              <a:gd name="connsiteX26" fmla="*/ 9815042 w 10615629"/>
              <a:gd name="connsiteY26" fmla="*/ 3891891 h 6858000"/>
              <a:gd name="connsiteX27" fmla="*/ 9376176 w 10615629"/>
              <a:gd name="connsiteY27" fmla="*/ 5202286 h 6858000"/>
              <a:gd name="connsiteX28" fmla="*/ 7869813 w 10615629"/>
              <a:gd name="connsiteY28" fmla="*/ 5436960 h 6858000"/>
              <a:gd name="connsiteX29" fmla="*/ 6545392 w 10615629"/>
              <a:gd name="connsiteY29" fmla="*/ 5630362 h 6858000"/>
              <a:gd name="connsiteX30" fmla="*/ 5772723 w 10615629"/>
              <a:gd name="connsiteY30" fmla="*/ 6502431 h 6858000"/>
              <a:gd name="connsiteX31" fmla="*/ 5542129 w 10615629"/>
              <a:gd name="connsiteY31" fmla="*/ 6791052 h 6858000"/>
              <a:gd name="connsiteX32" fmla="*/ 5487454 w 10615629"/>
              <a:gd name="connsiteY32" fmla="*/ 6858000 h 6858000"/>
              <a:gd name="connsiteX33" fmla="*/ 3860772 w 10615629"/>
              <a:gd name="connsiteY33" fmla="*/ 6858000 h 6858000"/>
              <a:gd name="connsiteX34" fmla="*/ 3806309 w 10615629"/>
              <a:gd name="connsiteY34" fmla="*/ 6753976 h 6858000"/>
              <a:gd name="connsiteX35" fmla="*/ 3692626 w 10615629"/>
              <a:gd name="connsiteY35" fmla="*/ 6315366 h 6858000"/>
              <a:gd name="connsiteX36" fmla="*/ 2561203 w 10615629"/>
              <a:gd name="connsiteY36" fmla="*/ 5694965 h 6858000"/>
              <a:gd name="connsiteX37" fmla="*/ 69617 w 10615629"/>
              <a:gd name="connsiteY37" fmla="*/ 4316865 h 6858000"/>
              <a:gd name="connsiteX38" fmla="*/ 1643 w 10615629"/>
              <a:gd name="connsiteY38" fmla="*/ 3718987 h 6858000"/>
              <a:gd name="connsiteX39" fmla="*/ 368893 w 10615629"/>
              <a:gd name="connsiteY39" fmla="*/ 2555465 h 6858000"/>
              <a:gd name="connsiteX40" fmla="*/ 1113509 w 10615629"/>
              <a:gd name="connsiteY40" fmla="*/ 2231777 h 6858000"/>
              <a:gd name="connsiteX41" fmla="*/ 2037233 w 10615629"/>
              <a:gd name="connsiteY41" fmla="*/ 2044714 h 6858000"/>
              <a:gd name="connsiteX42" fmla="*/ 2547311 w 10615629"/>
              <a:gd name="connsiteY42" fmla="*/ 1444273 h 6858000"/>
              <a:gd name="connsiteX43" fmla="*/ 3900864 w 10615629"/>
              <a:gd name="connsiteY43" fmla="*/ 617925 h 6858000"/>
              <a:gd name="connsiteX44" fmla="*/ 4571572 w 10615629"/>
              <a:gd name="connsiteY44" fmla="*/ 899937 h 6858000"/>
              <a:gd name="connsiteX45" fmla="*/ 6039226 w 10615629"/>
              <a:gd name="connsiteY45" fmla="*/ 670658 h 6858000"/>
              <a:gd name="connsiteX46" fmla="*/ 6656610 w 10615629"/>
              <a:gd name="connsiteY46" fmla="*/ 1615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615629" h="6858000">
                <a:moveTo>
                  <a:pt x="7169276" y="5704266"/>
                </a:moveTo>
                <a:cubicBezTo>
                  <a:pt x="7360157" y="5704266"/>
                  <a:pt x="7514897" y="5859006"/>
                  <a:pt x="7514897" y="6049887"/>
                </a:cubicBezTo>
                <a:cubicBezTo>
                  <a:pt x="7514897" y="6240768"/>
                  <a:pt x="7360157" y="6395508"/>
                  <a:pt x="7169276" y="6395508"/>
                </a:cubicBezTo>
                <a:cubicBezTo>
                  <a:pt x="6978395" y="6395508"/>
                  <a:pt x="6823655" y="6240768"/>
                  <a:pt x="6823655" y="6049887"/>
                </a:cubicBezTo>
                <a:cubicBezTo>
                  <a:pt x="6823655" y="5859006"/>
                  <a:pt x="6978395" y="5704266"/>
                  <a:pt x="7169276" y="5704266"/>
                </a:cubicBezTo>
                <a:close/>
                <a:moveTo>
                  <a:pt x="10010446" y="2324705"/>
                </a:moveTo>
                <a:cubicBezTo>
                  <a:pt x="10256938" y="2324705"/>
                  <a:pt x="10456760" y="2524528"/>
                  <a:pt x="10456760" y="2771019"/>
                </a:cubicBezTo>
                <a:cubicBezTo>
                  <a:pt x="10456760" y="3017511"/>
                  <a:pt x="10256938" y="3217333"/>
                  <a:pt x="10010446" y="3217333"/>
                </a:cubicBezTo>
                <a:cubicBezTo>
                  <a:pt x="9763954" y="3217333"/>
                  <a:pt x="9564132" y="3017511"/>
                  <a:pt x="9564132" y="2771019"/>
                </a:cubicBezTo>
                <a:cubicBezTo>
                  <a:pt x="9564132" y="2524528"/>
                  <a:pt x="9763954" y="2324705"/>
                  <a:pt x="10010446" y="2324705"/>
                </a:cubicBezTo>
                <a:close/>
                <a:moveTo>
                  <a:pt x="10354145" y="1665213"/>
                </a:moveTo>
                <a:cubicBezTo>
                  <a:pt x="10498559" y="1665213"/>
                  <a:pt x="10615629" y="1782283"/>
                  <a:pt x="10615629" y="1926697"/>
                </a:cubicBezTo>
                <a:cubicBezTo>
                  <a:pt x="10615629" y="2071111"/>
                  <a:pt x="10498559" y="2188181"/>
                  <a:pt x="10354145" y="2188181"/>
                </a:cubicBezTo>
                <a:cubicBezTo>
                  <a:pt x="10209731" y="2188181"/>
                  <a:pt x="10092661" y="2071111"/>
                  <a:pt x="10092661" y="1926697"/>
                </a:cubicBezTo>
                <a:cubicBezTo>
                  <a:pt x="10092661" y="1782283"/>
                  <a:pt x="10209731" y="1665213"/>
                  <a:pt x="10354145" y="1665213"/>
                </a:cubicBezTo>
                <a:close/>
                <a:moveTo>
                  <a:pt x="1458901" y="659644"/>
                </a:moveTo>
                <a:cubicBezTo>
                  <a:pt x="1705393" y="659644"/>
                  <a:pt x="1905215" y="859466"/>
                  <a:pt x="1905215" y="1105958"/>
                </a:cubicBezTo>
                <a:cubicBezTo>
                  <a:pt x="1905215" y="1352450"/>
                  <a:pt x="1705393" y="1552272"/>
                  <a:pt x="1458901" y="1552272"/>
                </a:cubicBezTo>
                <a:cubicBezTo>
                  <a:pt x="1212409" y="1552272"/>
                  <a:pt x="1012587" y="1352450"/>
                  <a:pt x="1012587" y="1105958"/>
                </a:cubicBezTo>
                <a:cubicBezTo>
                  <a:pt x="1012587" y="859466"/>
                  <a:pt x="1212409" y="659644"/>
                  <a:pt x="1458901" y="659644"/>
                </a:cubicBezTo>
                <a:close/>
                <a:moveTo>
                  <a:pt x="6674038" y="0"/>
                </a:moveTo>
                <a:lnTo>
                  <a:pt x="10121228" y="0"/>
                </a:lnTo>
                <a:lnTo>
                  <a:pt x="10122250" y="1542"/>
                </a:lnTo>
                <a:cubicBezTo>
                  <a:pt x="10407914" y="485220"/>
                  <a:pt x="10448238" y="1134713"/>
                  <a:pt x="9914575" y="1714821"/>
                </a:cubicBezTo>
                <a:cubicBezTo>
                  <a:pt x="9716856" y="1929804"/>
                  <a:pt x="9539638" y="2164208"/>
                  <a:pt x="9361609" y="2396453"/>
                </a:cubicBezTo>
                <a:cubicBezTo>
                  <a:pt x="9193292" y="2616157"/>
                  <a:pt x="9188572" y="2869712"/>
                  <a:pt x="9334635" y="3107486"/>
                </a:cubicBezTo>
                <a:cubicBezTo>
                  <a:pt x="9495670" y="3368730"/>
                  <a:pt x="9683004" y="3617025"/>
                  <a:pt x="9815042" y="3891891"/>
                </a:cubicBezTo>
                <a:cubicBezTo>
                  <a:pt x="10050525" y="4382007"/>
                  <a:pt x="9955575" y="4864841"/>
                  <a:pt x="9376176" y="5202286"/>
                </a:cubicBezTo>
                <a:cubicBezTo>
                  <a:pt x="8901029" y="5479039"/>
                  <a:pt x="8396077" y="5489829"/>
                  <a:pt x="7869813" y="5436960"/>
                </a:cubicBezTo>
                <a:cubicBezTo>
                  <a:pt x="7414764" y="5391373"/>
                  <a:pt x="6924917" y="5356038"/>
                  <a:pt x="6545392" y="5630362"/>
                </a:cubicBezTo>
                <a:cubicBezTo>
                  <a:pt x="6238294" y="5852628"/>
                  <a:pt x="6024795" y="6205178"/>
                  <a:pt x="5772723" y="6502431"/>
                </a:cubicBezTo>
                <a:cubicBezTo>
                  <a:pt x="5693285" y="6596233"/>
                  <a:pt x="5618533" y="6694485"/>
                  <a:pt x="5542129" y="6791052"/>
                </a:cubicBezTo>
                <a:lnTo>
                  <a:pt x="5487454" y="6858000"/>
                </a:lnTo>
                <a:lnTo>
                  <a:pt x="3860772" y="6858000"/>
                </a:lnTo>
                <a:lnTo>
                  <a:pt x="3806309" y="6753976"/>
                </a:lnTo>
                <a:cubicBezTo>
                  <a:pt x="3748311" y="6617180"/>
                  <a:pt x="3717510" y="6461835"/>
                  <a:pt x="3692626" y="6315366"/>
                </a:cubicBezTo>
                <a:cubicBezTo>
                  <a:pt x="3594980" y="5743923"/>
                  <a:pt x="2996563" y="5569132"/>
                  <a:pt x="2561203" y="5694965"/>
                </a:cubicBezTo>
                <a:cubicBezTo>
                  <a:pt x="1295584" y="6063834"/>
                  <a:pt x="405173" y="5417942"/>
                  <a:pt x="69617" y="4316865"/>
                </a:cubicBezTo>
                <a:cubicBezTo>
                  <a:pt x="12163" y="4128181"/>
                  <a:pt x="22818" y="3919404"/>
                  <a:pt x="1643" y="3718987"/>
                </a:cubicBezTo>
                <a:cubicBezTo>
                  <a:pt x="-11845" y="3285650"/>
                  <a:pt x="53163" y="2879692"/>
                  <a:pt x="368893" y="2555465"/>
                </a:cubicBezTo>
                <a:cubicBezTo>
                  <a:pt x="570254" y="2348709"/>
                  <a:pt x="826642" y="2266304"/>
                  <a:pt x="1113509" y="2231777"/>
                </a:cubicBezTo>
                <a:cubicBezTo>
                  <a:pt x="1425464" y="2194013"/>
                  <a:pt x="1739171" y="2139122"/>
                  <a:pt x="2037233" y="2044714"/>
                </a:cubicBezTo>
                <a:cubicBezTo>
                  <a:pt x="2313448" y="1957047"/>
                  <a:pt x="2430109" y="1689061"/>
                  <a:pt x="2547311" y="1444273"/>
                </a:cubicBezTo>
                <a:cubicBezTo>
                  <a:pt x="2839304" y="834121"/>
                  <a:pt x="3300290" y="529585"/>
                  <a:pt x="3900864" y="617925"/>
                </a:cubicBezTo>
                <a:cubicBezTo>
                  <a:pt x="4133785" y="652182"/>
                  <a:pt x="4362119" y="778959"/>
                  <a:pt x="4571572" y="899937"/>
                </a:cubicBezTo>
                <a:cubicBezTo>
                  <a:pt x="5133170" y="1224435"/>
                  <a:pt x="5641899" y="1068660"/>
                  <a:pt x="6039226" y="670658"/>
                </a:cubicBezTo>
                <a:cubicBezTo>
                  <a:pt x="6250634" y="458239"/>
                  <a:pt x="6444898" y="227157"/>
                  <a:pt x="6656610" y="161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9ED460-F8A6-A30A-249C-FB8FA826C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1743" y="1122363"/>
            <a:ext cx="6458556" cy="2387600"/>
          </a:xfrm>
        </p:spPr>
        <p:txBody>
          <a:bodyPr>
            <a:normAutofit/>
          </a:bodyPr>
          <a:lstStyle/>
          <a:p>
            <a:pPr algn="ctr"/>
            <a:r>
              <a:rPr lang="cs-CZ"/>
              <a:t>Odsunutí Němci v Německu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4058A2-EFFA-C8FF-8253-B727FA020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1743" y="3602038"/>
            <a:ext cx="6458556" cy="238760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200" dirty="0"/>
              <a:t>Obrovské množství problémů (ubytování ve sběrných táborech, v bývalých koncentračních táborech, továrních halách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200" dirty="0"/>
              <a:t>Snaha odsunuté Němce homogenizovat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200" dirty="0"/>
              <a:t>Nepřijetí německou společností</a:t>
            </a:r>
          </a:p>
        </p:txBody>
      </p:sp>
    </p:spTree>
    <p:extLst>
      <p:ext uri="{BB962C8B-B14F-4D97-AF65-F5344CB8AC3E}">
        <p14:creationId xmlns:p14="http://schemas.microsoft.com/office/powerpoint/2010/main" val="377488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A2DC5C2-CCA7-49E4-B67F-6F121D48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E3A5EF2-BD28-B6B1-98B6-80F1E9C49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7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 useBgFill="1">
        <p:nvSpPr>
          <p:cNvPr id="79" name="Freeform: Shape 78">
            <a:extLst>
              <a:ext uri="{FF2B5EF4-FFF2-40B4-BE49-F238E27FC236}">
                <a16:creationId xmlns:a16="http://schemas.microsoft.com/office/drawing/2014/main" id="{27966D5E-7857-415C-B50C-0DD96BCB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986" y="0"/>
            <a:ext cx="10615629" cy="6858000"/>
          </a:xfrm>
          <a:custGeom>
            <a:avLst/>
            <a:gdLst>
              <a:gd name="connsiteX0" fmla="*/ 7169276 w 10615629"/>
              <a:gd name="connsiteY0" fmla="*/ 5704266 h 6858000"/>
              <a:gd name="connsiteX1" fmla="*/ 7514897 w 10615629"/>
              <a:gd name="connsiteY1" fmla="*/ 6049887 h 6858000"/>
              <a:gd name="connsiteX2" fmla="*/ 7169276 w 10615629"/>
              <a:gd name="connsiteY2" fmla="*/ 6395508 h 6858000"/>
              <a:gd name="connsiteX3" fmla="*/ 6823655 w 10615629"/>
              <a:gd name="connsiteY3" fmla="*/ 6049887 h 6858000"/>
              <a:gd name="connsiteX4" fmla="*/ 7169276 w 10615629"/>
              <a:gd name="connsiteY4" fmla="*/ 5704266 h 6858000"/>
              <a:gd name="connsiteX5" fmla="*/ 10010446 w 10615629"/>
              <a:gd name="connsiteY5" fmla="*/ 2324705 h 6858000"/>
              <a:gd name="connsiteX6" fmla="*/ 10456760 w 10615629"/>
              <a:gd name="connsiteY6" fmla="*/ 2771019 h 6858000"/>
              <a:gd name="connsiteX7" fmla="*/ 10010446 w 10615629"/>
              <a:gd name="connsiteY7" fmla="*/ 3217333 h 6858000"/>
              <a:gd name="connsiteX8" fmla="*/ 9564132 w 10615629"/>
              <a:gd name="connsiteY8" fmla="*/ 2771019 h 6858000"/>
              <a:gd name="connsiteX9" fmla="*/ 10010446 w 10615629"/>
              <a:gd name="connsiteY9" fmla="*/ 2324705 h 6858000"/>
              <a:gd name="connsiteX10" fmla="*/ 10354145 w 10615629"/>
              <a:gd name="connsiteY10" fmla="*/ 1665213 h 6858000"/>
              <a:gd name="connsiteX11" fmla="*/ 10615629 w 10615629"/>
              <a:gd name="connsiteY11" fmla="*/ 1926697 h 6858000"/>
              <a:gd name="connsiteX12" fmla="*/ 10354145 w 10615629"/>
              <a:gd name="connsiteY12" fmla="*/ 2188181 h 6858000"/>
              <a:gd name="connsiteX13" fmla="*/ 10092661 w 10615629"/>
              <a:gd name="connsiteY13" fmla="*/ 1926697 h 6858000"/>
              <a:gd name="connsiteX14" fmla="*/ 10354145 w 10615629"/>
              <a:gd name="connsiteY14" fmla="*/ 1665213 h 6858000"/>
              <a:gd name="connsiteX15" fmla="*/ 1458901 w 10615629"/>
              <a:gd name="connsiteY15" fmla="*/ 659644 h 6858000"/>
              <a:gd name="connsiteX16" fmla="*/ 1905215 w 10615629"/>
              <a:gd name="connsiteY16" fmla="*/ 1105958 h 6858000"/>
              <a:gd name="connsiteX17" fmla="*/ 1458901 w 10615629"/>
              <a:gd name="connsiteY17" fmla="*/ 1552272 h 6858000"/>
              <a:gd name="connsiteX18" fmla="*/ 1012587 w 10615629"/>
              <a:gd name="connsiteY18" fmla="*/ 1105958 h 6858000"/>
              <a:gd name="connsiteX19" fmla="*/ 1458901 w 10615629"/>
              <a:gd name="connsiteY19" fmla="*/ 659644 h 6858000"/>
              <a:gd name="connsiteX20" fmla="*/ 6674038 w 10615629"/>
              <a:gd name="connsiteY20" fmla="*/ 0 h 6858000"/>
              <a:gd name="connsiteX21" fmla="*/ 10121228 w 10615629"/>
              <a:gd name="connsiteY21" fmla="*/ 0 h 6858000"/>
              <a:gd name="connsiteX22" fmla="*/ 10122250 w 10615629"/>
              <a:gd name="connsiteY22" fmla="*/ 1542 h 6858000"/>
              <a:gd name="connsiteX23" fmla="*/ 9914575 w 10615629"/>
              <a:gd name="connsiteY23" fmla="*/ 1714821 h 6858000"/>
              <a:gd name="connsiteX24" fmla="*/ 9361609 w 10615629"/>
              <a:gd name="connsiteY24" fmla="*/ 2396453 h 6858000"/>
              <a:gd name="connsiteX25" fmla="*/ 9334635 w 10615629"/>
              <a:gd name="connsiteY25" fmla="*/ 3107486 h 6858000"/>
              <a:gd name="connsiteX26" fmla="*/ 9815042 w 10615629"/>
              <a:gd name="connsiteY26" fmla="*/ 3891891 h 6858000"/>
              <a:gd name="connsiteX27" fmla="*/ 9376176 w 10615629"/>
              <a:gd name="connsiteY27" fmla="*/ 5202286 h 6858000"/>
              <a:gd name="connsiteX28" fmla="*/ 7869813 w 10615629"/>
              <a:gd name="connsiteY28" fmla="*/ 5436960 h 6858000"/>
              <a:gd name="connsiteX29" fmla="*/ 6545392 w 10615629"/>
              <a:gd name="connsiteY29" fmla="*/ 5630362 h 6858000"/>
              <a:gd name="connsiteX30" fmla="*/ 5772723 w 10615629"/>
              <a:gd name="connsiteY30" fmla="*/ 6502431 h 6858000"/>
              <a:gd name="connsiteX31" fmla="*/ 5542129 w 10615629"/>
              <a:gd name="connsiteY31" fmla="*/ 6791052 h 6858000"/>
              <a:gd name="connsiteX32" fmla="*/ 5487454 w 10615629"/>
              <a:gd name="connsiteY32" fmla="*/ 6858000 h 6858000"/>
              <a:gd name="connsiteX33" fmla="*/ 3860772 w 10615629"/>
              <a:gd name="connsiteY33" fmla="*/ 6858000 h 6858000"/>
              <a:gd name="connsiteX34" fmla="*/ 3806309 w 10615629"/>
              <a:gd name="connsiteY34" fmla="*/ 6753976 h 6858000"/>
              <a:gd name="connsiteX35" fmla="*/ 3692626 w 10615629"/>
              <a:gd name="connsiteY35" fmla="*/ 6315366 h 6858000"/>
              <a:gd name="connsiteX36" fmla="*/ 2561203 w 10615629"/>
              <a:gd name="connsiteY36" fmla="*/ 5694965 h 6858000"/>
              <a:gd name="connsiteX37" fmla="*/ 69617 w 10615629"/>
              <a:gd name="connsiteY37" fmla="*/ 4316865 h 6858000"/>
              <a:gd name="connsiteX38" fmla="*/ 1643 w 10615629"/>
              <a:gd name="connsiteY38" fmla="*/ 3718987 h 6858000"/>
              <a:gd name="connsiteX39" fmla="*/ 368893 w 10615629"/>
              <a:gd name="connsiteY39" fmla="*/ 2555465 h 6858000"/>
              <a:gd name="connsiteX40" fmla="*/ 1113509 w 10615629"/>
              <a:gd name="connsiteY40" fmla="*/ 2231777 h 6858000"/>
              <a:gd name="connsiteX41" fmla="*/ 2037233 w 10615629"/>
              <a:gd name="connsiteY41" fmla="*/ 2044714 h 6858000"/>
              <a:gd name="connsiteX42" fmla="*/ 2547311 w 10615629"/>
              <a:gd name="connsiteY42" fmla="*/ 1444273 h 6858000"/>
              <a:gd name="connsiteX43" fmla="*/ 3900864 w 10615629"/>
              <a:gd name="connsiteY43" fmla="*/ 617925 h 6858000"/>
              <a:gd name="connsiteX44" fmla="*/ 4571572 w 10615629"/>
              <a:gd name="connsiteY44" fmla="*/ 899937 h 6858000"/>
              <a:gd name="connsiteX45" fmla="*/ 6039226 w 10615629"/>
              <a:gd name="connsiteY45" fmla="*/ 670658 h 6858000"/>
              <a:gd name="connsiteX46" fmla="*/ 6656610 w 10615629"/>
              <a:gd name="connsiteY46" fmla="*/ 1615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615629" h="6858000">
                <a:moveTo>
                  <a:pt x="7169276" y="5704266"/>
                </a:moveTo>
                <a:cubicBezTo>
                  <a:pt x="7360157" y="5704266"/>
                  <a:pt x="7514897" y="5859006"/>
                  <a:pt x="7514897" y="6049887"/>
                </a:cubicBezTo>
                <a:cubicBezTo>
                  <a:pt x="7514897" y="6240768"/>
                  <a:pt x="7360157" y="6395508"/>
                  <a:pt x="7169276" y="6395508"/>
                </a:cubicBezTo>
                <a:cubicBezTo>
                  <a:pt x="6978395" y="6395508"/>
                  <a:pt x="6823655" y="6240768"/>
                  <a:pt x="6823655" y="6049887"/>
                </a:cubicBezTo>
                <a:cubicBezTo>
                  <a:pt x="6823655" y="5859006"/>
                  <a:pt x="6978395" y="5704266"/>
                  <a:pt x="7169276" y="5704266"/>
                </a:cubicBezTo>
                <a:close/>
                <a:moveTo>
                  <a:pt x="10010446" y="2324705"/>
                </a:moveTo>
                <a:cubicBezTo>
                  <a:pt x="10256938" y="2324705"/>
                  <a:pt x="10456760" y="2524528"/>
                  <a:pt x="10456760" y="2771019"/>
                </a:cubicBezTo>
                <a:cubicBezTo>
                  <a:pt x="10456760" y="3017511"/>
                  <a:pt x="10256938" y="3217333"/>
                  <a:pt x="10010446" y="3217333"/>
                </a:cubicBezTo>
                <a:cubicBezTo>
                  <a:pt x="9763954" y="3217333"/>
                  <a:pt x="9564132" y="3017511"/>
                  <a:pt x="9564132" y="2771019"/>
                </a:cubicBezTo>
                <a:cubicBezTo>
                  <a:pt x="9564132" y="2524528"/>
                  <a:pt x="9763954" y="2324705"/>
                  <a:pt x="10010446" y="2324705"/>
                </a:cubicBezTo>
                <a:close/>
                <a:moveTo>
                  <a:pt x="10354145" y="1665213"/>
                </a:moveTo>
                <a:cubicBezTo>
                  <a:pt x="10498559" y="1665213"/>
                  <a:pt x="10615629" y="1782283"/>
                  <a:pt x="10615629" y="1926697"/>
                </a:cubicBezTo>
                <a:cubicBezTo>
                  <a:pt x="10615629" y="2071111"/>
                  <a:pt x="10498559" y="2188181"/>
                  <a:pt x="10354145" y="2188181"/>
                </a:cubicBezTo>
                <a:cubicBezTo>
                  <a:pt x="10209731" y="2188181"/>
                  <a:pt x="10092661" y="2071111"/>
                  <a:pt x="10092661" y="1926697"/>
                </a:cubicBezTo>
                <a:cubicBezTo>
                  <a:pt x="10092661" y="1782283"/>
                  <a:pt x="10209731" y="1665213"/>
                  <a:pt x="10354145" y="1665213"/>
                </a:cubicBezTo>
                <a:close/>
                <a:moveTo>
                  <a:pt x="1458901" y="659644"/>
                </a:moveTo>
                <a:cubicBezTo>
                  <a:pt x="1705393" y="659644"/>
                  <a:pt x="1905215" y="859466"/>
                  <a:pt x="1905215" y="1105958"/>
                </a:cubicBezTo>
                <a:cubicBezTo>
                  <a:pt x="1905215" y="1352450"/>
                  <a:pt x="1705393" y="1552272"/>
                  <a:pt x="1458901" y="1552272"/>
                </a:cubicBezTo>
                <a:cubicBezTo>
                  <a:pt x="1212409" y="1552272"/>
                  <a:pt x="1012587" y="1352450"/>
                  <a:pt x="1012587" y="1105958"/>
                </a:cubicBezTo>
                <a:cubicBezTo>
                  <a:pt x="1012587" y="859466"/>
                  <a:pt x="1212409" y="659644"/>
                  <a:pt x="1458901" y="659644"/>
                </a:cubicBezTo>
                <a:close/>
                <a:moveTo>
                  <a:pt x="6674038" y="0"/>
                </a:moveTo>
                <a:lnTo>
                  <a:pt x="10121228" y="0"/>
                </a:lnTo>
                <a:lnTo>
                  <a:pt x="10122250" y="1542"/>
                </a:lnTo>
                <a:cubicBezTo>
                  <a:pt x="10407914" y="485220"/>
                  <a:pt x="10448238" y="1134713"/>
                  <a:pt x="9914575" y="1714821"/>
                </a:cubicBezTo>
                <a:cubicBezTo>
                  <a:pt x="9716856" y="1929804"/>
                  <a:pt x="9539638" y="2164208"/>
                  <a:pt x="9361609" y="2396453"/>
                </a:cubicBezTo>
                <a:cubicBezTo>
                  <a:pt x="9193292" y="2616157"/>
                  <a:pt x="9188572" y="2869712"/>
                  <a:pt x="9334635" y="3107486"/>
                </a:cubicBezTo>
                <a:cubicBezTo>
                  <a:pt x="9495670" y="3368730"/>
                  <a:pt x="9683004" y="3617025"/>
                  <a:pt x="9815042" y="3891891"/>
                </a:cubicBezTo>
                <a:cubicBezTo>
                  <a:pt x="10050525" y="4382007"/>
                  <a:pt x="9955575" y="4864841"/>
                  <a:pt x="9376176" y="5202286"/>
                </a:cubicBezTo>
                <a:cubicBezTo>
                  <a:pt x="8901029" y="5479039"/>
                  <a:pt x="8396077" y="5489829"/>
                  <a:pt x="7869813" y="5436960"/>
                </a:cubicBezTo>
                <a:cubicBezTo>
                  <a:pt x="7414764" y="5391373"/>
                  <a:pt x="6924917" y="5356038"/>
                  <a:pt x="6545392" y="5630362"/>
                </a:cubicBezTo>
                <a:cubicBezTo>
                  <a:pt x="6238294" y="5852628"/>
                  <a:pt x="6024795" y="6205178"/>
                  <a:pt x="5772723" y="6502431"/>
                </a:cubicBezTo>
                <a:cubicBezTo>
                  <a:pt x="5693285" y="6596233"/>
                  <a:pt x="5618533" y="6694485"/>
                  <a:pt x="5542129" y="6791052"/>
                </a:cubicBezTo>
                <a:lnTo>
                  <a:pt x="5487454" y="6858000"/>
                </a:lnTo>
                <a:lnTo>
                  <a:pt x="3860772" y="6858000"/>
                </a:lnTo>
                <a:lnTo>
                  <a:pt x="3806309" y="6753976"/>
                </a:lnTo>
                <a:cubicBezTo>
                  <a:pt x="3748311" y="6617180"/>
                  <a:pt x="3717510" y="6461835"/>
                  <a:pt x="3692626" y="6315366"/>
                </a:cubicBezTo>
                <a:cubicBezTo>
                  <a:pt x="3594980" y="5743923"/>
                  <a:pt x="2996563" y="5569132"/>
                  <a:pt x="2561203" y="5694965"/>
                </a:cubicBezTo>
                <a:cubicBezTo>
                  <a:pt x="1295584" y="6063834"/>
                  <a:pt x="405173" y="5417942"/>
                  <a:pt x="69617" y="4316865"/>
                </a:cubicBezTo>
                <a:cubicBezTo>
                  <a:pt x="12163" y="4128181"/>
                  <a:pt x="22818" y="3919404"/>
                  <a:pt x="1643" y="3718987"/>
                </a:cubicBezTo>
                <a:cubicBezTo>
                  <a:pt x="-11845" y="3285650"/>
                  <a:pt x="53163" y="2879692"/>
                  <a:pt x="368893" y="2555465"/>
                </a:cubicBezTo>
                <a:cubicBezTo>
                  <a:pt x="570254" y="2348709"/>
                  <a:pt x="826642" y="2266304"/>
                  <a:pt x="1113509" y="2231777"/>
                </a:cubicBezTo>
                <a:cubicBezTo>
                  <a:pt x="1425464" y="2194013"/>
                  <a:pt x="1739171" y="2139122"/>
                  <a:pt x="2037233" y="2044714"/>
                </a:cubicBezTo>
                <a:cubicBezTo>
                  <a:pt x="2313448" y="1957047"/>
                  <a:pt x="2430109" y="1689061"/>
                  <a:pt x="2547311" y="1444273"/>
                </a:cubicBezTo>
                <a:cubicBezTo>
                  <a:pt x="2839304" y="834121"/>
                  <a:pt x="3300290" y="529585"/>
                  <a:pt x="3900864" y="617925"/>
                </a:cubicBezTo>
                <a:cubicBezTo>
                  <a:pt x="4133785" y="652182"/>
                  <a:pt x="4362119" y="778959"/>
                  <a:pt x="4571572" y="899937"/>
                </a:cubicBezTo>
                <a:cubicBezTo>
                  <a:pt x="5133170" y="1224435"/>
                  <a:pt x="5641899" y="1068660"/>
                  <a:pt x="6039226" y="670658"/>
                </a:cubicBezTo>
                <a:cubicBezTo>
                  <a:pt x="6250634" y="458239"/>
                  <a:pt x="6444898" y="227157"/>
                  <a:pt x="6656610" y="161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9ED460-F8A6-A30A-249C-FB8FA826C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674" y="247651"/>
            <a:ext cx="11382375" cy="620712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Místa, kde došlo k vysoké koncentraci odsunutých Němců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4058A2-EFFA-C8FF-8253-B727FA020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1116004"/>
            <a:ext cx="11049000" cy="5132395"/>
          </a:xfrm>
        </p:spPr>
        <p:txBody>
          <a:bodyPr>
            <a:noAutofit/>
          </a:bodyPr>
          <a:lstStyle/>
          <a:p>
            <a:r>
              <a:rPr lang="cs-CZ" sz="2200" b="1" dirty="0"/>
              <a:t>Wolfsburg</a:t>
            </a:r>
            <a:r>
              <a:rPr lang="cs-CZ" sz="2200" dirty="0"/>
              <a:t>, Dolní Sasko: Město, kde Volkswagen postavil své hlavní výrobní závody, přilákalo po válce velký počet odsunutých Němců hledajících práci.</a:t>
            </a:r>
          </a:p>
          <a:p>
            <a:r>
              <a:rPr lang="cs-CZ" sz="2200" b="1" dirty="0" err="1"/>
              <a:t>Espelkamp</a:t>
            </a:r>
            <a:r>
              <a:rPr lang="cs-CZ" sz="2200" dirty="0"/>
              <a:t>, Severní Porýní-Vestfálsko: Původně vojenský komplex během nacistického Německa, byl po válce přeměněn na místo pro usazení vysídlených Němců, zejména z východní Evropy.</a:t>
            </a:r>
          </a:p>
          <a:p>
            <a:r>
              <a:rPr lang="cs-CZ" sz="2200" b="1" dirty="0" err="1"/>
              <a:t>Neugablonz</a:t>
            </a:r>
            <a:r>
              <a:rPr lang="cs-CZ" sz="2200" dirty="0"/>
              <a:t>, Bavorsko: Čtvrť města </a:t>
            </a:r>
            <a:r>
              <a:rPr lang="cs-CZ" sz="2200" dirty="0" err="1"/>
              <a:t>Kaufbeuren</a:t>
            </a:r>
            <a:r>
              <a:rPr lang="cs-CZ" sz="2200" dirty="0"/>
              <a:t>, založená v roce 1947 pro odsunuté Němce, především z oblasti Sudet. Je známá svým šperkařským průmyslem.</a:t>
            </a:r>
          </a:p>
          <a:p>
            <a:r>
              <a:rPr lang="cs-CZ" sz="2200" b="1" dirty="0" err="1"/>
              <a:t>Germersheim</a:t>
            </a:r>
            <a:r>
              <a:rPr lang="cs-CZ" sz="2200" dirty="0"/>
              <a:t>, Porýní-Falc: Tento region se stal domovem pro mnoho vysídlených osob z východní Evropy a část města byla vybudována tak, aby uspokojila potřeby těchto nových obyvatel.</a:t>
            </a:r>
          </a:p>
          <a:p>
            <a:r>
              <a:rPr lang="cs-CZ" sz="2200" b="1" dirty="0" err="1"/>
              <a:t>Friedland</a:t>
            </a:r>
            <a:r>
              <a:rPr lang="cs-CZ" sz="2200" dirty="0"/>
              <a:t>, Dolní Sasko: Tábor </a:t>
            </a:r>
            <a:r>
              <a:rPr lang="cs-CZ" sz="2200" dirty="0" err="1"/>
              <a:t>Friedland</a:t>
            </a:r>
            <a:r>
              <a:rPr lang="cs-CZ" sz="2200" dirty="0"/>
              <a:t> byl jedním z hlavních přijímacích center pro uprchlíky, vysídlené osoby a odsunuté Němce po druhé světové válce.</a:t>
            </a:r>
          </a:p>
        </p:txBody>
      </p:sp>
    </p:spTree>
    <p:extLst>
      <p:ext uri="{BB962C8B-B14F-4D97-AF65-F5344CB8AC3E}">
        <p14:creationId xmlns:p14="http://schemas.microsoft.com/office/powerpoint/2010/main" val="412997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A2DC5C2-CCA7-49E4-B67F-6F121D48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E3A5EF2-BD28-B6B1-98B6-80F1E9C49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7"/>
          <a:stretch/>
        </p:blipFill>
        <p:spPr>
          <a:xfrm>
            <a:off x="77376" y="1009649"/>
            <a:ext cx="5334008" cy="3000375"/>
          </a:xfrm>
          <a:prstGeom prst="rect">
            <a:avLst/>
          </a:prstGeom>
        </p:spPr>
      </p:pic>
      <p:sp useBgFill="1">
        <p:nvSpPr>
          <p:cNvPr id="79" name="Freeform: Shape 78">
            <a:extLst>
              <a:ext uri="{FF2B5EF4-FFF2-40B4-BE49-F238E27FC236}">
                <a16:creationId xmlns:a16="http://schemas.microsoft.com/office/drawing/2014/main" id="{27966D5E-7857-415C-B50C-0DD96BCB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986" y="0"/>
            <a:ext cx="10615629" cy="6858000"/>
          </a:xfrm>
          <a:custGeom>
            <a:avLst/>
            <a:gdLst>
              <a:gd name="connsiteX0" fmla="*/ 7169276 w 10615629"/>
              <a:gd name="connsiteY0" fmla="*/ 5704266 h 6858000"/>
              <a:gd name="connsiteX1" fmla="*/ 7514897 w 10615629"/>
              <a:gd name="connsiteY1" fmla="*/ 6049887 h 6858000"/>
              <a:gd name="connsiteX2" fmla="*/ 7169276 w 10615629"/>
              <a:gd name="connsiteY2" fmla="*/ 6395508 h 6858000"/>
              <a:gd name="connsiteX3" fmla="*/ 6823655 w 10615629"/>
              <a:gd name="connsiteY3" fmla="*/ 6049887 h 6858000"/>
              <a:gd name="connsiteX4" fmla="*/ 7169276 w 10615629"/>
              <a:gd name="connsiteY4" fmla="*/ 5704266 h 6858000"/>
              <a:gd name="connsiteX5" fmla="*/ 10010446 w 10615629"/>
              <a:gd name="connsiteY5" fmla="*/ 2324705 h 6858000"/>
              <a:gd name="connsiteX6" fmla="*/ 10456760 w 10615629"/>
              <a:gd name="connsiteY6" fmla="*/ 2771019 h 6858000"/>
              <a:gd name="connsiteX7" fmla="*/ 10010446 w 10615629"/>
              <a:gd name="connsiteY7" fmla="*/ 3217333 h 6858000"/>
              <a:gd name="connsiteX8" fmla="*/ 9564132 w 10615629"/>
              <a:gd name="connsiteY8" fmla="*/ 2771019 h 6858000"/>
              <a:gd name="connsiteX9" fmla="*/ 10010446 w 10615629"/>
              <a:gd name="connsiteY9" fmla="*/ 2324705 h 6858000"/>
              <a:gd name="connsiteX10" fmla="*/ 10354145 w 10615629"/>
              <a:gd name="connsiteY10" fmla="*/ 1665213 h 6858000"/>
              <a:gd name="connsiteX11" fmla="*/ 10615629 w 10615629"/>
              <a:gd name="connsiteY11" fmla="*/ 1926697 h 6858000"/>
              <a:gd name="connsiteX12" fmla="*/ 10354145 w 10615629"/>
              <a:gd name="connsiteY12" fmla="*/ 2188181 h 6858000"/>
              <a:gd name="connsiteX13" fmla="*/ 10092661 w 10615629"/>
              <a:gd name="connsiteY13" fmla="*/ 1926697 h 6858000"/>
              <a:gd name="connsiteX14" fmla="*/ 10354145 w 10615629"/>
              <a:gd name="connsiteY14" fmla="*/ 1665213 h 6858000"/>
              <a:gd name="connsiteX15" fmla="*/ 1458901 w 10615629"/>
              <a:gd name="connsiteY15" fmla="*/ 659644 h 6858000"/>
              <a:gd name="connsiteX16" fmla="*/ 1905215 w 10615629"/>
              <a:gd name="connsiteY16" fmla="*/ 1105958 h 6858000"/>
              <a:gd name="connsiteX17" fmla="*/ 1458901 w 10615629"/>
              <a:gd name="connsiteY17" fmla="*/ 1552272 h 6858000"/>
              <a:gd name="connsiteX18" fmla="*/ 1012587 w 10615629"/>
              <a:gd name="connsiteY18" fmla="*/ 1105958 h 6858000"/>
              <a:gd name="connsiteX19" fmla="*/ 1458901 w 10615629"/>
              <a:gd name="connsiteY19" fmla="*/ 659644 h 6858000"/>
              <a:gd name="connsiteX20" fmla="*/ 6674038 w 10615629"/>
              <a:gd name="connsiteY20" fmla="*/ 0 h 6858000"/>
              <a:gd name="connsiteX21" fmla="*/ 10121228 w 10615629"/>
              <a:gd name="connsiteY21" fmla="*/ 0 h 6858000"/>
              <a:gd name="connsiteX22" fmla="*/ 10122250 w 10615629"/>
              <a:gd name="connsiteY22" fmla="*/ 1542 h 6858000"/>
              <a:gd name="connsiteX23" fmla="*/ 9914575 w 10615629"/>
              <a:gd name="connsiteY23" fmla="*/ 1714821 h 6858000"/>
              <a:gd name="connsiteX24" fmla="*/ 9361609 w 10615629"/>
              <a:gd name="connsiteY24" fmla="*/ 2396453 h 6858000"/>
              <a:gd name="connsiteX25" fmla="*/ 9334635 w 10615629"/>
              <a:gd name="connsiteY25" fmla="*/ 3107486 h 6858000"/>
              <a:gd name="connsiteX26" fmla="*/ 9815042 w 10615629"/>
              <a:gd name="connsiteY26" fmla="*/ 3891891 h 6858000"/>
              <a:gd name="connsiteX27" fmla="*/ 9376176 w 10615629"/>
              <a:gd name="connsiteY27" fmla="*/ 5202286 h 6858000"/>
              <a:gd name="connsiteX28" fmla="*/ 7869813 w 10615629"/>
              <a:gd name="connsiteY28" fmla="*/ 5436960 h 6858000"/>
              <a:gd name="connsiteX29" fmla="*/ 6545392 w 10615629"/>
              <a:gd name="connsiteY29" fmla="*/ 5630362 h 6858000"/>
              <a:gd name="connsiteX30" fmla="*/ 5772723 w 10615629"/>
              <a:gd name="connsiteY30" fmla="*/ 6502431 h 6858000"/>
              <a:gd name="connsiteX31" fmla="*/ 5542129 w 10615629"/>
              <a:gd name="connsiteY31" fmla="*/ 6791052 h 6858000"/>
              <a:gd name="connsiteX32" fmla="*/ 5487454 w 10615629"/>
              <a:gd name="connsiteY32" fmla="*/ 6858000 h 6858000"/>
              <a:gd name="connsiteX33" fmla="*/ 3860772 w 10615629"/>
              <a:gd name="connsiteY33" fmla="*/ 6858000 h 6858000"/>
              <a:gd name="connsiteX34" fmla="*/ 3806309 w 10615629"/>
              <a:gd name="connsiteY34" fmla="*/ 6753976 h 6858000"/>
              <a:gd name="connsiteX35" fmla="*/ 3692626 w 10615629"/>
              <a:gd name="connsiteY35" fmla="*/ 6315366 h 6858000"/>
              <a:gd name="connsiteX36" fmla="*/ 2561203 w 10615629"/>
              <a:gd name="connsiteY36" fmla="*/ 5694965 h 6858000"/>
              <a:gd name="connsiteX37" fmla="*/ 69617 w 10615629"/>
              <a:gd name="connsiteY37" fmla="*/ 4316865 h 6858000"/>
              <a:gd name="connsiteX38" fmla="*/ 1643 w 10615629"/>
              <a:gd name="connsiteY38" fmla="*/ 3718987 h 6858000"/>
              <a:gd name="connsiteX39" fmla="*/ 368893 w 10615629"/>
              <a:gd name="connsiteY39" fmla="*/ 2555465 h 6858000"/>
              <a:gd name="connsiteX40" fmla="*/ 1113509 w 10615629"/>
              <a:gd name="connsiteY40" fmla="*/ 2231777 h 6858000"/>
              <a:gd name="connsiteX41" fmla="*/ 2037233 w 10615629"/>
              <a:gd name="connsiteY41" fmla="*/ 2044714 h 6858000"/>
              <a:gd name="connsiteX42" fmla="*/ 2547311 w 10615629"/>
              <a:gd name="connsiteY42" fmla="*/ 1444273 h 6858000"/>
              <a:gd name="connsiteX43" fmla="*/ 3900864 w 10615629"/>
              <a:gd name="connsiteY43" fmla="*/ 617925 h 6858000"/>
              <a:gd name="connsiteX44" fmla="*/ 4571572 w 10615629"/>
              <a:gd name="connsiteY44" fmla="*/ 899937 h 6858000"/>
              <a:gd name="connsiteX45" fmla="*/ 6039226 w 10615629"/>
              <a:gd name="connsiteY45" fmla="*/ 670658 h 6858000"/>
              <a:gd name="connsiteX46" fmla="*/ 6656610 w 10615629"/>
              <a:gd name="connsiteY46" fmla="*/ 1615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615629" h="6858000">
                <a:moveTo>
                  <a:pt x="7169276" y="5704266"/>
                </a:moveTo>
                <a:cubicBezTo>
                  <a:pt x="7360157" y="5704266"/>
                  <a:pt x="7514897" y="5859006"/>
                  <a:pt x="7514897" y="6049887"/>
                </a:cubicBezTo>
                <a:cubicBezTo>
                  <a:pt x="7514897" y="6240768"/>
                  <a:pt x="7360157" y="6395508"/>
                  <a:pt x="7169276" y="6395508"/>
                </a:cubicBezTo>
                <a:cubicBezTo>
                  <a:pt x="6978395" y="6395508"/>
                  <a:pt x="6823655" y="6240768"/>
                  <a:pt x="6823655" y="6049887"/>
                </a:cubicBezTo>
                <a:cubicBezTo>
                  <a:pt x="6823655" y="5859006"/>
                  <a:pt x="6978395" y="5704266"/>
                  <a:pt x="7169276" y="5704266"/>
                </a:cubicBezTo>
                <a:close/>
                <a:moveTo>
                  <a:pt x="10010446" y="2324705"/>
                </a:moveTo>
                <a:cubicBezTo>
                  <a:pt x="10256938" y="2324705"/>
                  <a:pt x="10456760" y="2524528"/>
                  <a:pt x="10456760" y="2771019"/>
                </a:cubicBezTo>
                <a:cubicBezTo>
                  <a:pt x="10456760" y="3017511"/>
                  <a:pt x="10256938" y="3217333"/>
                  <a:pt x="10010446" y="3217333"/>
                </a:cubicBezTo>
                <a:cubicBezTo>
                  <a:pt x="9763954" y="3217333"/>
                  <a:pt x="9564132" y="3017511"/>
                  <a:pt x="9564132" y="2771019"/>
                </a:cubicBezTo>
                <a:cubicBezTo>
                  <a:pt x="9564132" y="2524528"/>
                  <a:pt x="9763954" y="2324705"/>
                  <a:pt x="10010446" y="2324705"/>
                </a:cubicBezTo>
                <a:close/>
                <a:moveTo>
                  <a:pt x="10354145" y="1665213"/>
                </a:moveTo>
                <a:cubicBezTo>
                  <a:pt x="10498559" y="1665213"/>
                  <a:pt x="10615629" y="1782283"/>
                  <a:pt x="10615629" y="1926697"/>
                </a:cubicBezTo>
                <a:cubicBezTo>
                  <a:pt x="10615629" y="2071111"/>
                  <a:pt x="10498559" y="2188181"/>
                  <a:pt x="10354145" y="2188181"/>
                </a:cubicBezTo>
                <a:cubicBezTo>
                  <a:pt x="10209731" y="2188181"/>
                  <a:pt x="10092661" y="2071111"/>
                  <a:pt x="10092661" y="1926697"/>
                </a:cubicBezTo>
                <a:cubicBezTo>
                  <a:pt x="10092661" y="1782283"/>
                  <a:pt x="10209731" y="1665213"/>
                  <a:pt x="10354145" y="1665213"/>
                </a:cubicBezTo>
                <a:close/>
                <a:moveTo>
                  <a:pt x="1458901" y="659644"/>
                </a:moveTo>
                <a:cubicBezTo>
                  <a:pt x="1705393" y="659644"/>
                  <a:pt x="1905215" y="859466"/>
                  <a:pt x="1905215" y="1105958"/>
                </a:cubicBezTo>
                <a:cubicBezTo>
                  <a:pt x="1905215" y="1352450"/>
                  <a:pt x="1705393" y="1552272"/>
                  <a:pt x="1458901" y="1552272"/>
                </a:cubicBezTo>
                <a:cubicBezTo>
                  <a:pt x="1212409" y="1552272"/>
                  <a:pt x="1012587" y="1352450"/>
                  <a:pt x="1012587" y="1105958"/>
                </a:cubicBezTo>
                <a:cubicBezTo>
                  <a:pt x="1012587" y="859466"/>
                  <a:pt x="1212409" y="659644"/>
                  <a:pt x="1458901" y="659644"/>
                </a:cubicBezTo>
                <a:close/>
                <a:moveTo>
                  <a:pt x="6674038" y="0"/>
                </a:moveTo>
                <a:lnTo>
                  <a:pt x="10121228" y="0"/>
                </a:lnTo>
                <a:lnTo>
                  <a:pt x="10122250" y="1542"/>
                </a:lnTo>
                <a:cubicBezTo>
                  <a:pt x="10407914" y="485220"/>
                  <a:pt x="10448238" y="1134713"/>
                  <a:pt x="9914575" y="1714821"/>
                </a:cubicBezTo>
                <a:cubicBezTo>
                  <a:pt x="9716856" y="1929804"/>
                  <a:pt x="9539638" y="2164208"/>
                  <a:pt x="9361609" y="2396453"/>
                </a:cubicBezTo>
                <a:cubicBezTo>
                  <a:pt x="9193292" y="2616157"/>
                  <a:pt x="9188572" y="2869712"/>
                  <a:pt x="9334635" y="3107486"/>
                </a:cubicBezTo>
                <a:cubicBezTo>
                  <a:pt x="9495670" y="3368730"/>
                  <a:pt x="9683004" y="3617025"/>
                  <a:pt x="9815042" y="3891891"/>
                </a:cubicBezTo>
                <a:cubicBezTo>
                  <a:pt x="10050525" y="4382007"/>
                  <a:pt x="9955575" y="4864841"/>
                  <a:pt x="9376176" y="5202286"/>
                </a:cubicBezTo>
                <a:cubicBezTo>
                  <a:pt x="8901029" y="5479039"/>
                  <a:pt x="8396077" y="5489829"/>
                  <a:pt x="7869813" y="5436960"/>
                </a:cubicBezTo>
                <a:cubicBezTo>
                  <a:pt x="7414764" y="5391373"/>
                  <a:pt x="6924917" y="5356038"/>
                  <a:pt x="6545392" y="5630362"/>
                </a:cubicBezTo>
                <a:cubicBezTo>
                  <a:pt x="6238294" y="5852628"/>
                  <a:pt x="6024795" y="6205178"/>
                  <a:pt x="5772723" y="6502431"/>
                </a:cubicBezTo>
                <a:cubicBezTo>
                  <a:pt x="5693285" y="6596233"/>
                  <a:pt x="5618533" y="6694485"/>
                  <a:pt x="5542129" y="6791052"/>
                </a:cubicBezTo>
                <a:lnTo>
                  <a:pt x="5487454" y="6858000"/>
                </a:lnTo>
                <a:lnTo>
                  <a:pt x="3860772" y="6858000"/>
                </a:lnTo>
                <a:lnTo>
                  <a:pt x="3806309" y="6753976"/>
                </a:lnTo>
                <a:cubicBezTo>
                  <a:pt x="3748311" y="6617180"/>
                  <a:pt x="3717510" y="6461835"/>
                  <a:pt x="3692626" y="6315366"/>
                </a:cubicBezTo>
                <a:cubicBezTo>
                  <a:pt x="3594980" y="5743923"/>
                  <a:pt x="2996563" y="5569132"/>
                  <a:pt x="2561203" y="5694965"/>
                </a:cubicBezTo>
                <a:cubicBezTo>
                  <a:pt x="1295584" y="6063834"/>
                  <a:pt x="405173" y="5417942"/>
                  <a:pt x="69617" y="4316865"/>
                </a:cubicBezTo>
                <a:cubicBezTo>
                  <a:pt x="12163" y="4128181"/>
                  <a:pt x="22818" y="3919404"/>
                  <a:pt x="1643" y="3718987"/>
                </a:cubicBezTo>
                <a:cubicBezTo>
                  <a:pt x="-11845" y="3285650"/>
                  <a:pt x="53163" y="2879692"/>
                  <a:pt x="368893" y="2555465"/>
                </a:cubicBezTo>
                <a:cubicBezTo>
                  <a:pt x="570254" y="2348709"/>
                  <a:pt x="826642" y="2266304"/>
                  <a:pt x="1113509" y="2231777"/>
                </a:cubicBezTo>
                <a:cubicBezTo>
                  <a:pt x="1425464" y="2194013"/>
                  <a:pt x="1739171" y="2139122"/>
                  <a:pt x="2037233" y="2044714"/>
                </a:cubicBezTo>
                <a:cubicBezTo>
                  <a:pt x="2313448" y="1957047"/>
                  <a:pt x="2430109" y="1689061"/>
                  <a:pt x="2547311" y="1444273"/>
                </a:cubicBezTo>
                <a:cubicBezTo>
                  <a:pt x="2839304" y="834121"/>
                  <a:pt x="3300290" y="529585"/>
                  <a:pt x="3900864" y="617925"/>
                </a:cubicBezTo>
                <a:cubicBezTo>
                  <a:pt x="4133785" y="652182"/>
                  <a:pt x="4362119" y="778959"/>
                  <a:pt x="4571572" y="899937"/>
                </a:cubicBezTo>
                <a:cubicBezTo>
                  <a:pt x="5133170" y="1224435"/>
                  <a:pt x="5641899" y="1068660"/>
                  <a:pt x="6039226" y="670658"/>
                </a:cubicBezTo>
                <a:cubicBezTo>
                  <a:pt x="6250634" y="458239"/>
                  <a:pt x="6444898" y="227157"/>
                  <a:pt x="6656610" y="161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9ED460-F8A6-A30A-249C-FB8FA826C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674" y="247651"/>
            <a:ext cx="11382375" cy="620712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Václav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4058A2-EFFA-C8FF-8253-B727FA020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0334" y="1762966"/>
            <a:ext cx="3637965" cy="1156443"/>
          </a:xfrm>
        </p:spPr>
        <p:txBody>
          <a:bodyPr>
            <a:noAutofit/>
          </a:bodyPr>
          <a:lstStyle/>
          <a:p>
            <a:endParaRPr lang="cs-CZ" sz="22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DED298E-0DA3-91DE-9856-C0BF2185A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1" y="1009645"/>
            <a:ext cx="5314560" cy="300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151DDAE-8E96-189B-8813-12C380F1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983" y="1009645"/>
            <a:ext cx="5494256" cy="300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E8931BB-67D3-B920-ED9D-3B5A19E85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4" y="4151306"/>
            <a:ext cx="1905000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38A86CE-2709-5FD6-CE67-50F0D18CE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736" y="4160830"/>
            <a:ext cx="1905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186043B-7BD7-F987-D9C6-76040C009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112" y="4170355"/>
            <a:ext cx="1905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5E3352E-E00A-B2CE-EF33-304E158F0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66" y="4178590"/>
            <a:ext cx="4513873" cy="253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25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250B20-4B3C-4D08-BF3F-709FA0FD6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B15CA65-788D-DB30-2D5B-C004F2B68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12" y="152401"/>
            <a:ext cx="5480813" cy="895685"/>
          </a:xfrm>
        </p:spPr>
        <p:txBody>
          <a:bodyPr anchor="b">
            <a:normAutofit/>
          </a:bodyPr>
          <a:lstStyle/>
          <a:p>
            <a:r>
              <a:rPr lang="cs-CZ" b="0" i="0">
                <a:effectLst/>
              </a:rPr>
              <a:t>Němci a Německo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F2A283-DD87-9AE7-3715-C1EEDCA3C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8074" y="152401"/>
            <a:ext cx="4730877" cy="452437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b="1" dirty="0">
                <a:latin typeface="Söhne"/>
              </a:rPr>
              <a:t>18. století</a:t>
            </a:r>
          </a:p>
          <a:p>
            <a:pPr>
              <a:lnSpc>
                <a:spcPct val="100000"/>
              </a:lnSpc>
            </a:pPr>
            <a:r>
              <a:rPr lang="cs-CZ" dirty="0">
                <a:latin typeface="Söhne"/>
              </a:rPr>
              <a:t>Prusko se stává významnou evropskou velmocí.</a:t>
            </a:r>
          </a:p>
          <a:p>
            <a:pPr>
              <a:lnSpc>
                <a:spcPct val="100000"/>
              </a:lnSpc>
            </a:pPr>
            <a:r>
              <a:rPr lang="cs-CZ" dirty="0">
                <a:latin typeface="Söhne"/>
              </a:rPr>
              <a:t>Na (části) území dnešních států: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Söhne"/>
              </a:rPr>
              <a:t>Německo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Söhne"/>
              </a:rPr>
              <a:t>Polsko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Söhne"/>
              </a:rPr>
              <a:t>Rusko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Söhne"/>
              </a:rPr>
              <a:t>Belgie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Söhne"/>
              </a:rPr>
              <a:t>Dánsko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Söhne"/>
              </a:rPr>
              <a:t>ČR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Söhne"/>
              </a:rPr>
              <a:t>Litva</a:t>
            </a:r>
            <a:endParaRPr lang="cs-CZ" dirty="0">
              <a:latin typeface="Söhne"/>
            </a:endParaRPr>
          </a:p>
          <a:p>
            <a:pPr>
              <a:lnSpc>
                <a:spcPct val="100000"/>
              </a:lnSpc>
            </a:pPr>
            <a:endParaRPr lang="cs-CZ" sz="1800" dirty="0">
              <a:latin typeface="Söhne"/>
            </a:endParaRPr>
          </a:p>
        </p:txBody>
      </p:sp>
      <p:pic>
        <p:nvPicPr>
          <p:cNvPr id="4" name="Picture 3" descr="Obsah obrázku Barevnost, umění&#10;&#10;Popis byl vytvořen automaticky">
            <a:extLst>
              <a:ext uri="{FF2B5EF4-FFF2-40B4-BE49-F238E27FC236}">
                <a16:creationId xmlns:a16="http://schemas.microsoft.com/office/drawing/2014/main" id="{288B80A2-EF9E-2BAB-2BA7-1197AECD8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6"/>
          <a:stretch/>
        </p:blipFill>
        <p:spPr>
          <a:xfrm>
            <a:off x="8181975" y="4609336"/>
            <a:ext cx="4006978" cy="2248663"/>
          </a:xfrm>
          <a:custGeom>
            <a:avLst/>
            <a:gdLst/>
            <a:ahLst/>
            <a:cxnLst/>
            <a:rect l="l" t="t" r="r" b="b"/>
            <a:pathLst>
              <a:path w="4850830" h="2722222">
                <a:moveTo>
                  <a:pt x="1056187" y="193875"/>
                </a:moveTo>
                <a:cubicBezTo>
                  <a:pt x="1242761" y="193875"/>
                  <a:pt x="1394009" y="345123"/>
                  <a:pt x="1394009" y="531697"/>
                </a:cubicBezTo>
                <a:cubicBezTo>
                  <a:pt x="1394009" y="718271"/>
                  <a:pt x="1242761" y="869519"/>
                  <a:pt x="1056187" y="869519"/>
                </a:cubicBezTo>
                <a:cubicBezTo>
                  <a:pt x="869614" y="869519"/>
                  <a:pt x="718366" y="718271"/>
                  <a:pt x="718366" y="531697"/>
                </a:cubicBezTo>
                <a:cubicBezTo>
                  <a:pt x="718366" y="345123"/>
                  <a:pt x="869614" y="193875"/>
                  <a:pt x="1056187" y="193875"/>
                </a:cubicBezTo>
                <a:close/>
                <a:moveTo>
                  <a:pt x="4605308" y="20115"/>
                </a:moveTo>
                <a:cubicBezTo>
                  <a:pt x="4633496" y="20842"/>
                  <a:pt x="4662364" y="24209"/>
                  <a:pt x="4692032" y="30588"/>
                </a:cubicBezTo>
                <a:cubicBezTo>
                  <a:pt x="4728644" y="38475"/>
                  <a:pt x="4764337" y="50580"/>
                  <a:pt x="4798864" y="66300"/>
                </a:cubicBezTo>
                <a:lnTo>
                  <a:pt x="4850830" y="96175"/>
                </a:lnTo>
                <a:lnTo>
                  <a:pt x="4850830" y="2722222"/>
                </a:lnTo>
                <a:lnTo>
                  <a:pt x="526454" y="2722222"/>
                </a:lnTo>
                <a:lnTo>
                  <a:pt x="523632" y="2713577"/>
                </a:lnTo>
                <a:cubicBezTo>
                  <a:pt x="403183" y="2425404"/>
                  <a:pt x="-12552" y="2219342"/>
                  <a:pt x="292" y="1807517"/>
                </a:cubicBezTo>
                <a:cubicBezTo>
                  <a:pt x="9155" y="1532425"/>
                  <a:pt x="205901" y="1247889"/>
                  <a:pt x="446118" y="1141158"/>
                </a:cubicBezTo>
                <a:cubicBezTo>
                  <a:pt x="814587" y="977743"/>
                  <a:pt x="1091883" y="1317256"/>
                  <a:pt x="1399058" y="1144546"/>
                </a:cubicBezTo>
                <a:cubicBezTo>
                  <a:pt x="1653956" y="1001226"/>
                  <a:pt x="1614460" y="616746"/>
                  <a:pt x="1919143" y="334305"/>
                </a:cubicBezTo>
                <a:cubicBezTo>
                  <a:pt x="2146890" y="123117"/>
                  <a:pt x="2398212" y="140179"/>
                  <a:pt x="2680066" y="173053"/>
                </a:cubicBezTo>
                <a:cubicBezTo>
                  <a:pt x="3060904" y="217628"/>
                  <a:pt x="3070600" y="462675"/>
                  <a:pt x="3394107" y="512336"/>
                </a:cubicBezTo>
                <a:cubicBezTo>
                  <a:pt x="3912761" y="592039"/>
                  <a:pt x="4182490" y="9193"/>
                  <a:pt x="4605308" y="20115"/>
                </a:cubicBezTo>
                <a:close/>
                <a:moveTo>
                  <a:pt x="3494767" y="0"/>
                </a:moveTo>
                <a:cubicBezTo>
                  <a:pt x="3601841" y="0"/>
                  <a:pt x="3688642" y="86801"/>
                  <a:pt x="3688642" y="193875"/>
                </a:cubicBezTo>
                <a:cubicBezTo>
                  <a:pt x="3688642" y="300950"/>
                  <a:pt x="3601841" y="387751"/>
                  <a:pt x="3494767" y="387751"/>
                </a:cubicBezTo>
                <a:cubicBezTo>
                  <a:pt x="3387693" y="387751"/>
                  <a:pt x="3300892" y="300950"/>
                  <a:pt x="3300892" y="193875"/>
                </a:cubicBezTo>
                <a:cubicBezTo>
                  <a:pt x="3300892" y="86801"/>
                  <a:pt x="3387693" y="0"/>
                  <a:pt x="3494767" y="0"/>
                </a:cubicBezTo>
                <a:close/>
              </a:path>
            </a:pathLst>
          </a:custGeom>
        </p:spPr>
      </p:pic>
      <p:pic>
        <p:nvPicPr>
          <p:cNvPr id="1026" name="Picture 2" descr="Mapa">
            <a:extLst>
              <a:ext uri="{FF2B5EF4-FFF2-40B4-BE49-F238E27FC236}">
                <a16:creationId xmlns:a16="http://schemas.microsoft.com/office/drawing/2014/main" id="{148C6F07-F014-E261-2336-99E31F076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3455"/>
            <a:ext cx="6451600" cy="547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38C53E3-F482-AE47-2037-91AA926A4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375" y="5333999"/>
            <a:ext cx="256222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746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A2DC5C2-CCA7-49E4-B67F-6F121D48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E3A5EF2-BD28-B6B1-98B6-80F1E9C49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7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 useBgFill="1">
        <p:nvSpPr>
          <p:cNvPr id="79" name="Freeform: Shape 78">
            <a:extLst>
              <a:ext uri="{FF2B5EF4-FFF2-40B4-BE49-F238E27FC236}">
                <a16:creationId xmlns:a16="http://schemas.microsoft.com/office/drawing/2014/main" id="{27966D5E-7857-415C-B50C-0DD96BCB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986" y="0"/>
            <a:ext cx="10615629" cy="6858000"/>
          </a:xfrm>
          <a:custGeom>
            <a:avLst/>
            <a:gdLst>
              <a:gd name="connsiteX0" fmla="*/ 7169276 w 10615629"/>
              <a:gd name="connsiteY0" fmla="*/ 5704266 h 6858000"/>
              <a:gd name="connsiteX1" fmla="*/ 7514897 w 10615629"/>
              <a:gd name="connsiteY1" fmla="*/ 6049887 h 6858000"/>
              <a:gd name="connsiteX2" fmla="*/ 7169276 w 10615629"/>
              <a:gd name="connsiteY2" fmla="*/ 6395508 h 6858000"/>
              <a:gd name="connsiteX3" fmla="*/ 6823655 w 10615629"/>
              <a:gd name="connsiteY3" fmla="*/ 6049887 h 6858000"/>
              <a:gd name="connsiteX4" fmla="*/ 7169276 w 10615629"/>
              <a:gd name="connsiteY4" fmla="*/ 5704266 h 6858000"/>
              <a:gd name="connsiteX5" fmla="*/ 10010446 w 10615629"/>
              <a:gd name="connsiteY5" fmla="*/ 2324705 h 6858000"/>
              <a:gd name="connsiteX6" fmla="*/ 10456760 w 10615629"/>
              <a:gd name="connsiteY6" fmla="*/ 2771019 h 6858000"/>
              <a:gd name="connsiteX7" fmla="*/ 10010446 w 10615629"/>
              <a:gd name="connsiteY7" fmla="*/ 3217333 h 6858000"/>
              <a:gd name="connsiteX8" fmla="*/ 9564132 w 10615629"/>
              <a:gd name="connsiteY8" fmla="*/ 2771019 h 6858000"/>
              <a:gd name="connsiteX9" fmla="*/ 10010446 w 10615629"/>
              <a:gd name="connsiteY9" fmla="*/ 2324705 h 6858000"/>
              <a:gd name="connsiteX10" fmla="*/ 10354145 w 10615629"/>
              <a:gd name="connsiteY10" fmla="*/ 1665213 h 6858000"/>
              <a:gd name="connsiteX11" fmla="*/ 10615629 w 10615629"/>
              <a:gd name="connsiteY11" fmla="*/ 1926697 h 6858000"/>
              <a:gd name="connsiteX12" fmla="*/ 10354145 w 10615629"/>
              <a:gd name="connsiteY12" fmla="*/ 2188181 h 6858000"/>
              <a:gd name="connsiteX13" fmla="*/ 10092661 w 10615629"/>
              <a:gd name="connsiteY13" fmla="*/ 1926697 h 6858000"/>
              <a:gd name="connsiteX14" fmla="*/ 10354145 w 10615629"/>
              <a:gd name="connsiteY14" fmla="*/ 1665213 h 6858000"/>
              <a:gd name="connsiteX15" fmla="*/ 1458901 w 10615629"/>
              <a:gd name="connsiteY15" fmla="*/ 659644 h 6858000"/>
              <a:gd name="connsiteX16" fmla="*/ 1905215 w 10615629"/>
              <a:gd name="connsiteY16" fmla="*/ 1105958 h 6858000"/>
              <a:gd name="connsiteX17" fmla="*/ 1458901 w 10615629"/>
              <a:gd name="connsiteY17" fmla="*/ 1552272 h 6858000"/>
              <a:gd name="connsiteX18" fmla="*/ 1012587 w 10615629"/>
              <a:gd name="connsiteY18" fmla="*/ 1105958 h 6858000"/>
              <a:gd name="connsiteX19" fmla="*/ 1458901 w 10615629"/>
              <a:gd name="connsiteY19" fmla="*/ 659644 h 6858000"/>
              <a:gd name="connsiteX20" fmla="*/ 6674038 w 10615629"/>
              <a:gd name="connsiteY20" fmla="*/ 0 h 6858000"/>
              <a:gd name="connsiteX21" fmla="*/ 10121228 w 10615629"/>
              <a:gd name="connsiteY21" fmla="*/ 0 h 6858000"/>
              <a:gd name="connsiteX22" fmla="*/ 10122250 w 10615629"/>
              <a:gd name="connsiteY22" fmla="*/ 1542 h 6858000"/>
              <a:gd name="connsiteX23" fmla="*/ 9914575 w 10615629"/>
              <a:gd name="connsiteY23" fmla="*/ 1714821 h 6858000"/>
              <a:gd name="connsiteX24" fmla="*/ 9361609 w 10615629"/>
              <a:gd name="connsiteY24" fmla="*/ 2396453 h 6858000"/>
              <a:gd name="connsiteX25" fmla="*/ 9334635 w 10615629"/>
              <a:gd name="connsiteY25" fmla="*/ 3107486 h 6858000"/>
              <a:gd name="connsiteX26" fmla="*/ 9815042 w 10615629"/>
              <a:gd name="connsiteY26" fmla="*/ 3891891 h 6858000"/>
              <a:gd name="connsiteX27" fmla="*/ 9376176 w 10615629"/>
              <a:gd name="connsiteY27" fmla="*/ 5202286 h 6858000"/>
              <a:gd name="connsiteX28" fmla="*/ 7869813 w 10615629"/>
              <a:gd name="connsiteY28" fmla="*/ 5436960 h 6858000"/>
              <a:gd name="connsiteX29" fmla="*/ 6545392 w 10615629"/>
              <a:gd name="connsiteY29" fmla="*/ 5630362 h 6858000"/>
              <a:gd name="connsiteX30" fmla="*/ 5772723 w 10615629"/>
              <a:gd name="connsiteY30" fmla="*/ 6502431 h 6858000"/>
              <a:gd name="connsiteX31" fmla="*/ 5542129 w 10615629"/>
              <a:gd name="connsiteY31" fmla="*/ 6791052 h 6858000"/>
              <a:gd name="connsiteX32" fmla="*/ 5487454 w 10615629"/>
              <a:gd name="connsiteY32" fmla="*/ 6858000 h 6858000"/>
              <a:gd name="connsiteX33" fmla="*/ 3860772 w 10615629"/>
              <a:gd name="connsiteY33" fmla="*/ 6858000 h 6858000"/>
              <a:gd name="connsiteX34" fmla="*/ 3806309 w 10615629"/>
              <a:gd name="connsiteY34" fmla="*/ 6753976 h 6858000"/>
              <a:gd name="connsiteX35" fmla="*/ 3692626 w 10615629"/>
              <a:gd name="connsiteY35" fmla="*/ 6315366 h 6858000"/>
              <a:gd name="connsiteX36" fmla="*/ 2561203 w 10615629"/>
              <a:gd name="connsiteY36" fmla="*/ 5694965 h 6858000"/>
              <a:gd name="connsiteX37" fmla="*/ 69617 w 10615629"/>
              <a:gd name="connsiteY37" fmla="*/ 4316865 h 6858000"/>
              <a:gd name="connsiteX38" fmla="*/ 1643 w 10615629"/>
              <a:gd name="connsiteY38" fmla="*/ 3718987 h 6858000"/>
              <a:gd name="connsiteX39" fmla="*/ 368893 w 10615629"/>
              <a:gd name="connsiteY39" fmla="*/ 2555465 h 6858000"/>
              <a:gd name="connsiteX40" fmla="*/ 1113509 w 10615629"/>
              <a:gd name="connsiteY40" fmla="*/ 2231777 h 6858000"/>
              <a:gd name="connsiteX41" fmla="*/ 2037233 w 10615629"/>
              <a:gd name="connsiteY41" fmla="*/ 2044714 h 6858000"/>
              <a:gd name="connsiteX42" fmla="*/ 2547311 w 10615629"/>
              <a:gd name="connsiteY42" fmla="*/ 1444273 h 6858000"/>
              <a:gd name="connsiteX43" fmla="*/ 3900864 w 10615629"/>
              <a:gd name="connsiteY43" fmla="*/ 617925 h 6858000"/>
              <a:gd name="connsiteX44" fmla="*/ 4571572 w 10615629"/>
              <a:gd name="connsiteY44" fmla="*/ 899937 h 6858000"/>
              <a:gd name="connsiteX45" fmla="*/ 6039226 w 10615629"/>
              <a:gd name="connsiteY45" fmla="*/ 670658 h 6858000"/>
              <a:gd name="connsiteX46" fmla="*/ 6656610 w 10615629"/>
              <a:gd name="connsiteY46" fmla="*/ 1615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615629" h="6858000">
                <a:moveTo>
                  <a:pt x="7169276" y="5704266"/>
                </a:moveTo>
                <a:cubicBezTo>
                  <a:pt x="7360157" y="5704266"/>
                  <a:pt x="7514897" y="5859006"/>
                  <a:pt x="7514897" y="6049887"/>
                </a:cubicBezTo>
                <a:cubicBezTo>
                  <a:pt x="7514897" y="6240768"/>
                  <a:pt x="7360157" y="6395508"/>
                  <a:pt x="7169276" y="6395508"/>
                </a:cubicBezTo>
                <a:cubicBezTo>
                  <a:pt x="6978395" y="6395508"/>
                  <a:pt x="6823655" y="6240768"/>
                  <a:pt x="6823655" y="6049887"/>
                </a:cubicBezTo>
                <a:cubicBezTo>
                  <a:pt x="6823655" y="5859006"/>
                  <a:pt x="6978395" y="5704266"/>
                  <a:pt x="7169276" y="5704266"/>
                </a:cubicBezTo>
                <a:close/>
                <a:moveTo>
                  <a:pt x="10010446" y="2324705"/>
                </a:moveTo>
                <a:cubicBezTo>
                  <a:pt x="10256938" y="2324705"/>
                  <a:pt x="10456760" y="2524528"/>
                  <a:pt x="10456760" y="2771019"/>
                </a:cubicBezTo>
                <a:cubicBezTo>
                  <a:pt x="10456760" y="3017511"/>
                  <a:pt x="10256938" y="3217333"/>
                  <a:pt x="10010446" y="3217333"/>
                </a:cubicBezTo>
                <a:cubicBezTo>
                  <a:pt x="9763954" y="3217333"/>
                  <a:pt x="9564132" y="3017511"/>
                  <a:pt x="9564132" y="2771019"/>
                </a:cubicBezTo>
                <a:cubicBezTo>
                  <a:pt x="9564132" y="2524528"/>
                  <a:pt x="9763954" y="2324705"/>
                  <a:pt x="10010446" y="2324705"/>
                </a:cubicBezTo>
                <a:close/>
                <a:moveTo>
                  <a:pt x="10354145" y="1665213"/>
                </a:moveTo>
                <a:cubicBezTo>
                  <a:pt x="10498559" y="1665213"/>
                  <a:pt x="10615629" y="1782283"/>
                  <a:pt x="10615629" y="1926697"/>
                </a:cubicBezTo>
                <a:cubicBezTo>
                  <a:pt x="10615629" y="2071111"/>
                  <a:pt x="10498559" y="2188181"/>
                  <a:pt x="10354145" y="2188181"/>
                </a:cubicBezTo>
                <a:cubicBezTo>
                  <a:pt x="10209731" y="2188181"/>
                  <a:pt x="10092661" y="2071111"/>
                  <a:pt x="10092661" y="1926697"/>
                </a:cubicBezTo>
                <a:cubicBezTo>
                  <a:pt x="10092661" y="1782283"/>
                  <a:pt x="10209731" y="1665213"/>
                  <a:pt x="10354145" y="1665213"/>
                </a:cubicBezTo>
                <a:close/>
                <a:moveTo>
                  <a:pt x="1458901" y="659644"/>
                </a:moveTo>
                <a:cubicBezTo>
                  <a:pt x="1705393" y="659644"/>
                  <a:pt x="1905215" y="859466"/>
                  <a:pt x="1905215" y="1105958"/>
                </a:cubicBezTo>
                <a:cubicBezTo>
                  <a:pt x="1905215" y="1352450"/>
                  <a:pt x="1705393" y="1552272"/>
                  <a:pt x="1458901" y="1552272"/>
                </a:cubicBezTo>
                <a:cubicBezTo>
                  <a:pt x="1212409" y="1552272"/>
                  <a:pt x="1012587" y="1352450"/>
                  <a:pt x="1012587" y="1105958"/>
                </a:cubicBezTo>
                <a:cubicBezTo>
                  <a:pt x="1012587" y="859466"/>
                  <a:pt x="1212409" y="659644"/>
                  <a:pt x="1458901" y="659644"/>
                </a:cubicBezTo>
                <a:close/>
                <a:moveTo>
                  <a:pt x="6674038" y="0"/>
                </a:moveTo>
                <a:lnTo>
                  <a:pt x="10121228" y="0"/>
                </a:lnTo>
                <a:lnTo>
                  <a:pt x="10122250" y="1542"/>
                </a:lnTo>
                <a:cubicBezTo>
                  <a:pt x="10407914" y="485220"/>
                  <a:pt x="10448238" y="1134713"/>
                  <a:pt x="9914575" y="1714821"/>
                </a:cubicBezTo>
                <a:cubicBezTo>
                  <a:pt x="9716856" y="1929804"/>
                  <a:pt x="9539638" y="2164208"/>
                  <a:pt x="9361609" y="2396453"/>
                </a:cubicBezTo>
                <a:cubicBezTo>
                  <a:pt x="9193292" y="2616157"/>
                  <a:pt x="9188572" y="2869712"/>
                  <a:pt x="9334635" y="3107486"/>
                </a:cubicBezTo>
                <a:cubicBezTo>
                  <a:pt x="9495670" y="3368730"/>
                  <a:pt x="9683004" y="3617025"/>
                  <a:pt x="9815042" y="3891891"/>
                </a:cubicBezTo>
                <a:cubicBezTo>
                  <a:pt x="10050525" y="4382007"/>
                  <a:pt x="9955575" y="4864841"/>
                  <a:pt x="9376176" y="5202286"/>
                </a:cubicBezTo>
                <a:cubicBezTo>
                  <a:pt x="8901029" y="5479039"/>
                  <a:pt x="8396077" y="5489829"/>
                  <a:pt x="7869813" y="5436960"/>
                </a:cubicBezTo>
                <a:cubicBezTo>
                  <a:pt x="7414764" y="5391373"/>
                  <a:pt x="6924917" y="5356038"/>
                  <a:pt x="6545392" y="5630362"/>
                </a:cubicBezTo>
                <a:cubicBezTo>
                  <a:pt x="6238294" y="5852628"/>
                  <a:pt x="6024795" y="6205178"/>
                  <a:pt x="5772723" y="6502431"/>
                </a:cubicBezTo>
                <a:cubicBezTo>
                  <a:pt x="5693285" y="6596233"/>
                  <a:pt x="5618533" y="6694485"/>
                  <a:pt x="5542129" y="6791052"/>
                </a:cubicBezTo>
                <a:lnTo>
                  <a:pt x="5487454" y="6858000"/>
                </a:lnTo>
                <a:lnTo>
                  <a:pt x="3860772" y="6858000"/>
                </a:lnTo>
                <a:lnTo>
                  <a:pt x="3806309" y="6753976"/>
                </a:lnTo>
                <a:cubicBezTo>
                  <a:pt x="3748311" y="6617180"/>
                  <a:pt x="3717510" y="6461835"/>
                  <a:pt x="3692626" y="6315366"/>
                </a:cubicBezTo>
                <a:cubicBezTo>
                  <a:pt x="3594980" y="5743923"/>
                  <a:pt x="2996563" y="5569132"/>
                  <a:pt x="2561203" y="5694965"/>
                </a:cubicBezTo>
                <a:cubicBezTo>
                  <a:pt x="1295584" y="6063834"/>
                  <a:pt x="405173" y="5417942"/>
                  <a:pt x="69617" y="4316865"/>
                </a:cubicBezTo>
                <a:cubicBezTo>
                  <a:pt x="12163" y="4128181"/>
                  <a:pt x="22818" y="3919404"/>
                  <a:pt x="1643" y="3718987"/>
                </a:cubicBezTo>
                <a:cubicBezTo>
                  <a:pt x="-11845" y="3285650"/>
                  <a:pt x="53163" y="2879692"/>
                  <a:pt x="368893" y="2555465"/>
                </a:cubicBezTo>
                <a:cubicBezTo>
                  <a:pt x="570254" y="2348709"/>
                  <a:pt x="826642" y="2266304"/>
                  <a:pt x="1113509" y="2231777"/>
                </a:cubicBezTo>
                <a:cubicBezTo>
                  <a:pt x="1425464" y="2194013"/>
                  <a:pt x="1739171" y="2139122"/>
                  <a:pt x="2037233" y="2044714"/>
                </a:cubicBezTo>
                <a:cubicBezTo>
                  <a:pt x="2313448" y="1957047"/>
                  <a:pt x="2430109" y="1689061"/>
                  <a:pt x="2547311" y="1444273"/>
                </a:cubicBezTo>
                <a:cubicBezTo>
                  <a:pt x="2839304" y="834121"/>
                  <a:pt x="3300290" y="529585"/>
                  <a:pt x="3900864" y="617925"/>
                </a:cubicBezTo>
                <a:cubicBezTo>
                  <a:pt x="4133785" y="652182"/>
                  <a:pt x="4362119" y="778959"/>
                  <a:pt x="4571572" y="899937"/>
                </a:cubicBezTo>
                <a:cubicBezTo>
                  <a:pt x="5133170" y="1224435"/>
                  <a:pt x="5641899" y="1068660"/>
                  <a:pt x="6039226" y="670658"/>
                </a:cubicBezTo>
                <a:cubicBezTo>
                  <a:pt x="6250634" y="458239"/>
                  <a:pt x="6444898" y="227157"/>
                  <a:pt x="6656610" y="161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9ED460-F8A6-A30A-249C-FB8FA826C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674" y="247651"/>
            <a:ext cx="11382375" cy="620712"/>
          </a:xfrm>
        </p:spPr>
        <p:txBody>
          <a:bodyPr>
            <a:normAutofit/>
          </a:bodyPr>
          <a:lstStyle/>
          <a:p>
            <a:pPr algn="ctr"/>
            <a:r>
              <a:rPr lang="cs-CZ" sz="3200" dirty="0" err="1"/>
              <a:t>Bügelohe</a:t>
            </a:r>
            <a:endParaRPr lang="cs-CZ" sz="32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4058A2-EFFA-C8FF-8253-B727FA020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5767" y="4105721"/>
            <a:ext cx="5616233" cy="1528313"/>
          </a:xfrm>
        </p:spPr>
        <p:txBody>
          <a:bodyPr>
            <a:noAutofit/>
          </a:bodyPr>
          <a:lstStyle/>
          <a:p>
            <a:endParaRPr lang="cs-CZ" sz="2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18A63D-ED73-D302-4FAF-9B3871795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85" y="1116004"/>
            <a:ext cx="5788206" cy="357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0393F74-3485-B2F3-BA4E-CC37FD3F4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14" y="2638817"/>
            <a:ext cx="5295375" cy="397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03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A2DC5C2-CCA7-49E4-B67F-6F121D48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E3A5EF2-BD28-B6B1-98B6-80F1E9C49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7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 useBgFill="1">
        <p:nvSpPr>
          <p:cNvPr id="79" name="Freeform: Shape 78">
            <a:extLst>
              <a:ext uri="{FF2B5EF4-FFF2-40B4-BE49-F238E27FC236}">
                <a16:creationId xmlns:a16="http://schemas.microsoft.com/office/drawing/2014/main" id="{27966D5E-7857-415C-B50C-0DD96BCB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986" y="0"/>
            <a:ext cx="10615629" cy="6858000"/>
          </a:xfrm>
          <a:custGeom>
            <a:avLst/>
            <a:gdLst>
              <a:gd name="connsiteX0" fmla="*/ 7169276 w 10615629"/>
              <a:gd name="connsiteY0" fmla="*/ 5704266 h 6858000"/>
              <a:gd name="connsiteX1" fmla="*/ 7514897 w 10615629"/>
              <a:gd name="connsiteY1" fmla="*/ 6049887 h 6858000"/>
              <a:gd name="connsiteX2" fmla="*/ 7169276 w 10615629"/>
              <a:gd name="connsiteY2" fmla="*/ 6395508 h 6858000"/>
              <a:gd name="connsiteX3" fmla="*/ 6823655 w 10615629"/>
              <a:gd name="connsiteY3" fmla="*/ 6049887 h 6858000"/>
              <a:gd name="connsiteX4" fmla="*/ 7169276 w 10615629"/>
              <a:gd name="connsiteY4" fmla="*/ 5704266 h 6858000"/>
              <a:gd name="connsiteX5" fmla="*/ 10010446 w 10615629"/>
              <a:gd name="connsiteY5" fmla="*/ 2324705 h 6858000"/>
              <a:gd name="connsiteX6" fmla="*/ 10456760 w 10615629"/>
              <a:gd name="connsiteY6" fmla="*/ 2771019 h 6858000"/>
              <a:gd name="connsiteX7" fmla="*/ 10010446 w 10615629"/>
              <a:gd name="connsiteY7" fmla="*/ 3217333 h 6858000"/>
              <a:gd name="connsiteX8" fmla="*/ 9564132 w 10615629"/>
              <a:gd name="connsiteY8" fmla="*/ 2771019 h 6858000"/>
              <a:gd name="connsiteX9" fmla="*/ 10010446 w 10615629"/>
              <a:gd name="connsiteY9" fmla="*/ 2324705 h 6858000"/>
              <a:gd name="connsiteX10" fmla="*/ 10354145 w 10615629"/>
              <a:gd name="connsiteY10" fmla="*/ 1665213 h 6858000"/>
              <a:gd name="connsiteX11" fmla="*/ 10615629 w 10615629"/>
              <a:gd name="connsiteY11" fmla="*/ 1926697 h 6858000"/>
              <a:gd name="connsiteX12" fmla="*/ 10354145 w 10615629"/>
              <a:gd name="connsiteY12" fmla="*/ 2188181 h 6858000"/>
              <a:gd name="connsiteX13" fmla="*/ 10092661 w 10615629"/>
              <a:gd name="connsiteY13" fmla="*/ 1926697 h 6858000"/>
              <a:gd name="connsiteX14" fmla="*/ 10354145 w 10615629"/>
              <a:gd name="connsiteY14" fmla="*/ 1665213 h 6858000"/>
              <a:gd name="connsiteX15" fmla="*/ 1458901 w 10615629"/>
              <a:gd name="connsiteY15" fmla="*/ 659644 h 6858000"/>
              <a:gd name="connsiteX16" fmla="*/ 1905215 w 10615629"/>
              <a:gd name="connsiteY16" fmla="*/ 1105958 h 6858000"/>
              <a:gd name="connsiteX17" fmla="*/ 1458901 w 10615629"/>
              <a:gd name="connsiteY17" fmla="*/ 1552272 h 6858000"/>
              <a:gd name="connsiteX18" fmla="*/ 1012587 w 10615629"/>
              <a:gd name="connsiteY18" fmla="*/ 1105958 h 6858000"/>
              <a:gd name="connsiteX19" fmla="*/ 1458901 w 10615629"/>
              <a:gd name="connsiteY19" fmla="*/ 659644 h 6858000"/>
              <a:gd name="connsiteX20" fmla="*/ 6674038 w 10615629"/>
              <a:gd name="connsiteY20" fmla="*/ 0 h 6858000"/>
              <a:gd name="connsiteX21" fmla="*/ 10121228 w 10615629"/>
              <a:gd name="connsiteY21" fmla="*/ 0 h 6858000"/>
              <a:gd name="connsiteX22" fmla="*/ 10122250 w 10615629"/>
              <a:gd name="connsiteY22" fmla="*/ 1542 h 6858000"/>
              <a:gd name="connsiteX23" fmla="*/ 9914575 w 10615629"/>
              <a:gd name="connsiteY23" fmla="*/ 1714821 h 6858000"/>
              <a:gd name="connsiteX24" fmla="*/ 9361609 w 10615629"/>
              <a:gd name="connsiteY24" fmla="*/ 2396453 h 6858000"/>
              <a:gd name="connsiteX25" fmla="*/ 9334635 w 10615629"/>
              <a:gd name="connsiteY25" fmla="*/ 3107486 h 6858000"/>
              <a:gd name="connsiteX26" fmla="*/ 9815042 w 10615629"/>
              <a:gd name="connsiteY26" fmla="*/ 3891891 h 6858000"/>
              <a:gd name="connsiteX27" fmla="*/ 9376176 w 10615629"/>
              <a:gd name="connsiteY27" fmla="*/ 5202286 h 6858000"/>
              <a:gd name="connsiteX28" fmla="*/ 7869813 w 10615629"/>
              <a:gd name="connsiteY28" fmla="*/ 5436960 h 6858000"/>
              <a:gd name="connsiteX29" fmla="*/ 6545392 w 10615629"/>
              <a:gd name="connsiteY29" fmla="*/ 5630362 h 6858000"/>
              <a:gd name="connsiteX30" fmla="*/ 5772723 w 10615629"/>
              <a:gd name="connsiteY30" fmla="*/ 6502431 h 6858000"/>
              <a:gd name="connsiteX31" fmla="*/ 5542129 w 10615629"/>
              <a:gd name="connsiteY31" fmla="*/ 6791052 h 6858000"/>
              <a:gd name="connsiteX32" fmla="*/ 5487454 w 10615629"/>
              <a:gd name="connsiteY32" fmla="*/ 6858000 h 6858000"/>
              <a:gd name="connsiteX33" fmla="*/ 3860772 w 10615629"/>
              <a:gd name="connsiteY33" fmla="*/ 6858000 h 6858000"/>
              <a:gd name="connsiteX34" fmla="*/ 3806309 w 10615629"/>
              <a:gd name="connsiteY34" fmla="*/ 6753976 h 6858000"/>
              <a:gd name="connsiteX35" fmla="*/ 3692626 w 10615629"/>
              <a:gd name="connsiteY35" fmla="*/ 6315366 h 6858000"/>
              <a:gd name="connsiteX36" fmla="*/ 2561203 w 10615629"/>
              <a:gd name="connsiteY36" fmla="*/ 5694965 h 6858000"/>
              <a:gd name="connsiteX37" fmla="*/ 69617 w 10615629"/>
              <a:gd name="connsiteY37" fmla="*/ 4316865 h 6858000"/>
              <a:gd name="connsiteX38" fmla="*/ 1643 w 10615629"/>
              <a:gd name="connsiteY38" fmla="*/ 3718987 h 6858000"/>
              <a:gd name="connsiteX39" fmla="*/ 368893 w 10615629"/>
              <a:gd name="connsiteY39" fmla="*/ 2555465 h 6858000"/>
              <a:gd name="connsiteX40" fmla="*/ 1113509 w 10615629"/>
              <a:gd name="connsiteY40" fmla="*/ 2231777 h 6858000"/>
              <a:gd name="connsiteX41" fmla="*/ 2037233 w 10615629"/>
              <a:gd name="connsiteY41" fmla="*/ 2044714 h 6858000"/>
              <a:gd name="connsiteX42" fmla="*/ 2547311 w 10615629"/>
              <a:gd name="connsiteY42" fmla="*/ 1444273 h 6858000"/>
              <a:gd name="connsiteX43" fmla="*/ 3900864 w 10615629"/>
              <a:gd name="connsiteY43" fmla="*/ 617925 h 6858000"/>
              <a:gd name="connsiteX44" fmla="*/ 4571572 w 10615629"/>
              <a:gd name="connsiteY44" fmla="*/ 899937 h 6858000"/>
              <a:gd name="connsiteX45" fmla="*/ 6039226 w 10615629"/>
              <a:gd name="connsiteY45" fmla="*/ 670658 h 6858000"/>
              <a:gd name="connsiteX46" fmla="*/ 6656610 w 10615629"/>
              <a:gd name="connsiteY46" fmla="*/ 1615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615629" h="6858000">
                <a:moveTo>
                  <a:pt x="7169276" y="5704266"/>
                </a:moveTo>
                <a:cubicBezTo>
                  <a:pt x="7360157" y="5704266"/>
                  <a:pt x="7514897" y="5859006"/>
                  <a:pt x="7514897" y="6049887"/>
                </a:cubicBezTo>
                <a:cubicBezTo>
                  <a:pt x="7514897" y="6240768"/>
                  <a:pt x="7360157" y="6395508"/>
                  <a:pt x="7169276" y="6395508"/>
                </a:cubicBezTo>
                <a:cubicBezTo>
                  <a:pt x="6978395" y="6395508"/>
                  <a:pt x="6823655" y="6240768"/>
                  <a:pt x="6823655" y="6049887"/>
                </a:cubicBezTo>
                <a:cubicBezTo>
                  <a:pt x="6823655" y="5859006"/>
                  <a:pt x="6978395" y="5704266"/>
                  <a:pt x="7169276" y="5704266"/>
                </a:cubicBezTo>
                <a:close/>
                <a:moveTo>
                  <a:pt x="10010446" y="2324705"/>
                </a:moveTo>
                <a:cubicBezTo>
                  <a:pt x="10256938" y="2324705"/>
                  <a:pt x="10456760" y="2524528"/>
                  <a:pt x="10456760" y="2771019"/>
                </a:cubicBezTo>
                <a:cubicBezTo>
                  <a:pt x="10456760" y="3017511"/>
                  <a:pt x="10256938" y="3217333"/>
                  <a:pt x="10010446" y="3217333"/>
                </a:cubicBezTo>
                <a:cubicBezTo>
                  <a:pt x="9763954" y="3217333"/>
                  <a:pt x="9564132" y="3017511"/>
                  <a:pt x="9564132" y="2771019"/>
                </a:cubicBezTo>
                <a:cubicBezTo>
                  <a:pt x="9564132" y="2524528"/>
                  <a:pt x="9763954" y="2324705"/>
                  <a:pt x="10010446" y="2324705"/>
                </a:cubicBezTo>
                <a:close/>
                <a:moveTo>
                  <a:pt x="10354145" y="1665213"/>
                </a:moveTo>
                <a:cubicBezTo>
                  <a:pt x="10498559" y="1665213"/>
                  <a:pt x="10615629" y="1782283"/>
                  <a:pt x="10615629" y="1926697"/>
                </a:cubicBezTo>
                <a:cubicBezTo>
                  <a:pt x="10615629" y="2071111"/>
                  <a:pt x="10498559" y="2188181"/>
                  <a:pt x="10354145" y="2188181"/>
                </a:cubicBezTo>
                <a:cubicBezTo>
                  <a:pt x="10209731" y="2188181"/>
                  <a:pt x="10092661" y="2071111"/>
                  <a:pt x="10092661" y="1926697"/>
                </a:cubicBezTo>
                <a:cubicBezTo>
                  <a:pt x="10092661" y="1782283"/>
                  <a:pt x="10209731" y="1665213"/>
                  <a:pt x="10354145" y="1665213"/>
                </a:cubicBezTo>
                <a:close/>
                <a:moveTo>
                  <a:pt x="1458901" y="659644"/>
                </a:moveTo>
                <a:cubicBezTo>
                  <a:pt x="1705393" y="659644"/>
                  <a:pt x="1905215" y="859466"/>
                  <a:pt x="1905215" y="1105958"/>
                </a:cubicBezTo>
                <a:cubicBezTo>
                  <a:pt x="1905215" y="1352450"/>
                  <a:pt x="1705393" y="1552272"/>
                  <a:pt x="1458901" y="1552272"/>
                </a:cubicBezTo>
                <a:cubicBezTo>
                  <a:pt x="1212409" y="1552272"/>
                  <a:pt x="1012587" y="1352450"/>
                  <a:pt x="1012587" y="1105958"/>
                </a:cubicBezTo>
                <a:cubicBezTo>
                  <a:pt x="1012587" y="859466"/>
                  <a:pt x="1212409" y="659644"/>
                  <a:pt x="1458901" y="659644"/>
                </a:cubicBezTo>
                <a:close/>
                <a:moveTo>
                  <a:pt x="6674038" y="0"/>
                </a:moveTo>
                <a:lnTo>
                  <a:pt x="10121228" y="0"/>
                </a:lnTo>
                <a:lnTo>
                  <a:pt x="10122250" y="1542"/>
                </a:lnTo>
                <a:cubicBezTo>
                  <a:pt x="10407914" y="485220"/>
                  <a:pt x="10448238" y="1134713"/>
                  <a:pt x="9914575" y="1714821"/>
                </a:cubicBezTo>
                <a:cubicBezTo>
                  <a:pt x="9716856" y="1929804"/>
                  <a:pt x="9539638" y="2164208"/>
                  <a:pt x="9361609" y="2396453"/>
                </a:cubicBezTo>
                <a:cubicBezTo>
                  <a:pt x="9193292" y="2616157"/>
                  <a:pt x="9188572" y="2869712"/>
                  <a:pt x="9334635" y="3107486"/>
                </a:cubicBezTo>
                <a:cubicBezTo>
                  <a:pt x="9495670" y="3368730"/>
                  <a:pt x="9683004" y="3617025"/>
                  <a:pt x="9815042" y="3891891"/>
                </a:cubicBezTo>
                <a:cubicBezTo>
                  <a:pt x="10050525" y="4382007"/>
                  <a:pt x="9955575" y="4864841"/>
                  <a:pt x="9376176" y="5202286"/>
                </a:cubicBezTo>
                <a:cubicBezTo>
                  <a:pt x="8901029" y="5479039"/>
                  <a:pt x="8396077" y="5489829"/>
                  <a:pt x="7869813" y="5436960"/>
                </a:cubicBezTo>
                <a:cubicBezTo>
                  <a:pt x="7414764" y="5391373"/>
                  <a:pt x="6924917" y="5356038"/>
                  <a:pt x="6545392" y="5630362"/>
                </a:cubicBezTo>
                <a:cubicBezTo>
                  <a:pt x="6238294" y="5852628"/>
                  <a:pt x="6024795" y="6205178"/>
                  <a:pt x="5772723" y="6502431"/>
                </a:cubicBezTo>
                <a:cubicBezTo>
                  <a:pt x="5693285" y="6596233"/>
                  <a:pt x="5618533" y="6694485"/>
                  <a:pt x="5542129" y="6791052"/>
                </a:cubicBezTo>
                <a:lnTo>
                  <a:pt x="5487454" y="6858000"/>
                </a:lnTo>
                <a:lnTo>
                  <a:pt x="3860772" y="6858000"/>
                </a:lnTo>
                <a:lnTo>
                  <a:pt x="3806309" y="6753976"/>
                </a:lnTo>
                <a:cubicBezTo>
                  <a:pt x="3748311" y="6617180"/>
                  <a:pt x="3717510" y="6461835"/>
                  <a:pt x="3692626" y="6315366"/>
                </a:cubicBezTo>
                <a:cubicBezTo>
                  <a:pt x="3594980" y="5743923"/>
                  <a:pt x="2996563" y="5569132"/>
                  <a:pt x="2561203" y="5694965"/>
                </a:cubicBezTo>
                <a:cubicBezTo>
                  <a:pt x="1295584" y="6063834"/>
                  <a:pt x="405173" y="5417942"/>
                  <a:pt x="69617" y="4316865"/>
                </a:cubicBezTo>
                <a:cubicBezTo>
                  <a:pt x="12163" y="4128181"/>
                  <a:pt x="22818" y="3919404"/>
                  <a:pt x="1643" y="3718987"/>
                </a:cubicBezTo>
                <a:cubicBezTo>
                  <a:pt x="-11845" y="3285650"/>
                  <a:pt x="53163" y="2879692"/>
                  <a:pt x="368893" y="2555465"/>
                </a:cubicBezTo>
                <a:cubicBezTo>
                  <a:pt x="570254" y="2348709"/>
                  <a:pt x="826642" y="2266304"/>
                  <a:pt x="1113509" y="2231777"/>
                </a:cubicBezTo>
                <a:cubicBezTo>
                  <a:pt x="1425464" y="2194013"/>
                  <a:pt x="1739171" y="2139122"/>
                  <a:pt x="2037233" y="2044714"/>
                </a:cubicBezTo>
                <a:cubicBezTo>
                  <a:pt x="2313448" y="1957047"/>
                  <a:pt x="2430109" y="1689061"/>
                  <a:pt x="2547311" y="1444273"/>
                </a:cubicBezTo>
                <a:cubicBezTo>
                  <a:pt x="2839304" y="834121"/>
                  <a:pt x="3300290" y="529585"/>
                  <a:pt x="3900864" y="617925"/>
                </a:cubicBezTo>
                <a:cubicBezTo>
                  <a:pt x="4133785" y="652182"/>
                  <a:pt x="4362119" y="778959"/>
                  <a:pt x="4571572" y="899937"/>
                </a:cubicBezTo>
                <a:cubicBezTo>
                  <a:pt x="5133170" y="1224435"/>
                  <a:pt x="5641899" y="1068660"/>
                  <a:pt x="6039226" y="670658"/>
                </a:cubicBezTo>
                <a:cubicBezTo>
                  <a:pt x="6250634" y="458239"/>
                  <a:pt x="6444898" y="227157"/>
                  <a:pt x="6656610" y="161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9ED460-F8A6-A30A-249C-FB8FA826C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674" y="247651"/>
            <a:ext cx="11382375" cy="620712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Lučina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0491937-0497-99FC-8308-9A03D4D98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38" y="3752849"/>
            <a:ext cx="4005011" cy="300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974E490-4F45-47D4-1A69-AB5CC7380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0" y="868363"/>
            <a:ext cx="6459279" cy="2857500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34E0FB4-2468-F7B1-E18B-F327BD64C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1" y="1428750"/>
            <a:ext cx="542925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91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A2DC5C2-CCA7-49E4-B67F-6F121D48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E3A5EF2-BD28-B6B1-98B6-80F1E9C49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7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 useBgFill="1">
        <p:nvSpPr>
          <p:cNvPr id="79" name="Freeform: Shape 78">
            <a:extLst>
              <a:ext uri="{FF2B5EF4-FFF2-40B4-BE49-F238E27FC236}">
                <a16:creationId xmlns:a16="http://schemas.microsoft.com/office/drawing/2014/main" id="{27966D5E-7857-415C-B50C-0DD96BCB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986" y="0"/>
            <a:ext cx="10615629" cy="6858000"/>
          </a:xfrm>
          <a:custGeom>
            <a:avLst/>
            <a:gdLst>
              <a:gd name="connsiteX0" fmla="*/ 7169276 w 10615629"/>
              <a:gd name="connsiteY0" fmla="*/ 5704266 h 6858000"/>
              <a:gd name="connsiteX1" fmla="*/ 7514897 w 10615629"/>
              <a:gd name="connsiteY1" fmla="*/ 6049887 h 6858000"/>
              <a:gd name="connsiteX2" fmla="*/ 7169276 w 10615629"/>
              <a:gd name="connsiteY2" fmla="*/ 6395508 h 6858000"/>
              <a:gd name="connsiteX3" fmla="*/ 6823655 w 10615629"/>
              <a:gd name="connsiteY3" fmla="*/ 6049887 h 6858000"/>
              <a:gd name="connsiteX4" fmla="*/ 7169276 w 10615629"/>
              <a:gd name="connsiteY4" fmla="*/ 5704266 h 6858000"/>
              <a:gd name="connsiteX5" fmla="*/ 10010446 w 10615629"/>
              <a:gd name="connsiteY5" fmla="*/ 2324705 h 6858000"/>
              <a:gd name="connsiteX6" fmla="*/ 10456760 w 10615629"/>
              <a:gd name="connsiteY6" fmla="*/ 2771019 h 6858000"/>
              <a:gd name="connsiteX7" fmla="*/ 10010446 w 10615629"/>
              <a:gd name="connsiteY7" fmla="*/ 3217333 h 6858000"/>
              <a:gd name="connsiteX8" fmla="*/ 9564132 w 10615629"/>
              <a:gd name="connsiteY8" fmla="*/ 2771019 h 6858000"/>
              <a:gd name="connsiteX9" fmla="*/ 10010446 w 10615629"/>
              <a:gd name="connsiteY9" fmla="*/ 2324705 h 6858000"/>
              <a:gd name="connsiteX10" fmla="*/ 10354145 w 10615629"/>
              <a:gd name="connsiteY10" fmla="*/ 1665213 h 6858000"/>
              <a:gd name="connsiteX11" fmla="*/ 10615629 w 10615629"/>
              <a:gd name="connsiteY11" fmla="*/ 1926697 h 6858000"/>
              <a:gd name="connsiteX12" fmla="*/ 10354145 w 10615629"/>
              <a:gd name="connsiteY12" fmla="*/ 2188181 h 6858000"/>
              <a:gd name="connsiteX13" fmla="*/ 10092661 w 10615629"/>
              <a:gd name="connsiteY13" fmla="*/ 1926697 h 6858000"/>
              <a:gd name="connsiteX14" fmla="*/ 10354145 w 10615629"/>
              <a:gd name="connsiteY14" fmla="*/ 1665213 h 6858000"/>
              <a:gd name="connsiteX15" fmla="*/ 1458901 w 10615629"/>
              <a:gd name="connsiteY15" fmla="*/ 659644 h 6858000"/>
              <a:gd name="connsiteX16" fmla="*/ 1905215 w 10615629"/>
              <a:gd name="connsiteY16" fmla="*/ 1105958 h 6858000"/>
              <a:gd name="connsiteX17" fmla="*/ 1458901 w 10615629"/>
              <a:gd name="connsiteY17" fmla="*/ 1552272 h 6858000"/>
              <a:gd name="connsiteX18" fmla="*/ 1012587 w 10615629"/>
              <a:gd name="connsiteY18" fmla="*/ 1105958 h 6858000"/>
              <a:gd name="connsiteX19" fmla="*/ 1458901 w 10615629"/>
              <a:gd name="connsiteY19" fmla="*/ 659644 h 6858000"/>
              <a:gd name="connsiteX20" fmla="*/ 6674038 w 10615629"/>
              <a:gd name="connsiteY20" fmla="*/ 0 h 6858000"/>
              <a:gd name="connsiteX21" fmla="*/ 10121228 w 10615629"/>
              <a:gd name="connsiteY21" fmla="*/ 0 h 6858000"/>
              <a:gd name="connsiteX22" fmla="*/ 10122250 w 10615629"/>
              <a:gd name="connsiteY22" fmla="*/ 1542 h 6858000"/>
              <a:gd name="connsiteX23" fmla="*/ 9914575 w 10615629"/>
              <a:gd name="connsiteY23" fmla="*/ 1714821 h 6858000"/>
              <a:gd name="connsiteX24" fmla="*/ 9361609 w 10615629"/>
              <a:gd name="connsiteY24" fmla="*/ 2396453 h 6858000"/>
              <a:gd name="connsiteX25" fmla="*/ 9334635 w 10615629"/>
              <a:gd name="connsiteY25" fmla="*/ 3107486 h 6858000"/>
              <a:gd name="connsiteX26" fmla="*/ 9815042 w 10615629"/>
              <a:gd name="connsiteY26" fmla="*/ 3891891 h 6858000"/>
              <a:gd name="connsiteX27" fmla="*/ 9376176 w 10615629"/>
              <a:gd name="connsiteY27" fmla="*/ 5202286 h 6858000"/>
              <a:gd name="connsiteX28" fmla="*/ 7869813 w 10615629"/>
              <a:gd name="connsiteY28" fmla="*/ 5436960 h 6858000"/>
              <a:gd name="connsiteX29" fmla="*/ 6545392 w 10615629"/>
              <a:gd name="connsiteY29" fmla="*/ 5630362 h 6858000"/>
              <a:gd name="connsiteX30" fmla="*/ 5772723 w 10615629"/>
              <a:gd name="connsiteY30" fmla="*/ 6502431 h 6858000"/>
              <a:gd name="connsiteX31" fmla="*/ 5542129 w 10615629"/>
              <a:gd name="connsiteY31" fmla="*/ 6791052 h 6858000"/>
              <a:gd name="connsiteX32" fmla="*/ 5487454 w 10615629"/>
              <a:gd name="connsiteY32" fmla="*/ 6858000 h 6858000"/>
              <a:gd name="connsiteX33" fmla="*/ 3860772 w 10615629"/>
              <a:gd name="connsiteY33" fmla="*/ 6858000 h 6858000"/>
              <a:gd name="connsiteX34" fmla="*/ 3806309 w 10615629"/>
              <a:gd name="connsiteY34" fmla="*/ 6753976 h 6858000"/>
              <a:gd name="connsiteX35" fmla="*/ 3692626 w 10615629"/>
              <a:gd name="connsiteY35" fmla="*/ 6315366 h 6858000"/>
              <a:gd name="connsiteX36" fmla="*/ 2561203 w 10615629"/>
              <a:gd name="connsiteY36" fmla="*/ 5694965 h 6858000"/>
              <a:gd name="connsiteX37" fmla="*/ 69617 w 10615629"/>
              <a:gd name="connsiteY37" fmla="*/ 4316865 h 6858000"/>
              <a:gd name="connsiteX38" fmla="*/ 1643 w 10615629"/>
              <a:gd name="connsiteY38" fmla="*/ 3718987 h 6858000"/>
              <a:gd name="connsiteX39" fmla="*/ 368893 w 10615629"/>
              <a:gd name="connsiteY39" fmla="*/ 2555465 h 6858000"/>
              <a:gd name="connsiteX40" fmla="*/ 1113509 w 10615629"/>
              <a:gd name="connsiteY40" fmla="*/ 2231777 h 6858000"/>
              <a:gd name="connsiteX41" fmla="*/ 2037233 w 10615629"/>
              <a:gd name="connsiteY41" fmla="*/ 2044714 h 6858000"/>
              <a:gd name="connsiteX42" fmla="*/ 2547311 w 10615629"/>
              <a:gd name="connsiteY42" fmla="*/ 1444273 h 6858000"/>
              <a:gd name="connsiteX43" fmla="*/ 3900864 w 10615629"/>
              <a:gd name="connsiteY43" fmla="*/ 617925 h 6858000"/>
              <a:gd name="connsiteX44" fmla="*/ 4571572 w 10615629"/>
              <a:gd name="connsiteY44" fmla="*/ 899937 h 6858000"/>
              <a:gd name="connsiteX45" fmla="*/ 6039226 w 10615629"/>
              <a:gd name="connsiteY45" fmla="*/ 670658 h 6858000"/>
              <a:gd name="connsiteX46" fmla="*/ 6656610 w 10615629"/>
              <a:gd name="connsiteY46" fmla="*/ 1615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615629" h="6858000">
                <a:moveTo>
                  <a:pt x="7169276" y="5704266"/>
                </a:moveTo>
                <a:cubicBezTo>
                  <a:pt x="7360157" y="5704266"/>
                  <a:pt x="7514897" y="5859006"/>
                  <a:pt x="7514897" y="6049887"/>
                </a:cubicBezTo>
                <a:cubicBezTo>
                  <a:pt x="7514897" y="6240768"/>
                  <a:pt x="7360157" y="6395508"/>
                  <a:pt x="7169276" y="6395508"/>
                </a:cubicBezTo>
                <a:cubicBezTo>
                  <a:pt x="6978395" y="6395508"/>
                  <a:pt x="6823655" y="6240768"/>
                  <a:pt x="6823655" y="6049887"/>
                </a:cubicBezTo>
                <a:cubicBezTo>
                  <a:pt x="6823655" y="5859006"/>
                  <a:pt x="6978395" y="5704266"/>
                  <a:pt x="7169276" y="5704266"/>
                </a:cubicBezTo>
                <a:close/>
                <a:moveTo>
                  <a:pt x="10010446" y="2324705"/>
                </a:moveTo>
                <a:cubicBezTo>
                  <a:pt x="10256938" y="2324705"/>
                  <a:pt x="10456760" y="2524528"/>
                  <a:pt x="10456760" y="2771019"/>
                </a:cubicBezTo>
                <a:cubicBezTo>
                  <a:pt x="10456760" y="3017511"/>
                  <a:pt x="10256938" y="3217333"/>
                  <a:pt x="10010446" y="3217333"/>
                </a:cubicBezTo>
                <a:cubicBezTo>
                  <a:pt x="9763954" y="3217333"/>
                  <a:pt x="9564132" y="3017511"/>
                  <a:pt x="9564132" y="2771019"/>
                </a:cubicBezTo>
                <a:cubicBezTo>
                  <a:pt x="9564132" y="2524528"/>
                  <a:pt x="9763954" y="2324705"/>
                  <a:pt x="10010446" y="2324705"/>
                </a:cubicBezTo>
                <a:close/>
                <a:moveTo>
                  <a:pt x="10354145" y="1665213"/>
                </a:moveTo>
                <a:cubicBezTo>
                  <a:pt x="10498559" y="1665213"/>
                  <a:pt x="10615629" y="1782283"/>
                  <a:pt x="10615629" y="1926697"/>
                </a:cubicBezTo>
                <a:cubicBezTo>
                  <a:pt x="10615629" y="2071111"/>
                  <a:pt x="10498559" y="2188181"/>
                  <a:pt x="10354145" y="2188181"/>
                </a:cubicBezTo>
                <a:cubicBezTo>
                  <a:pt x="10209731" y="2188181"/>
                  <a:pt x="10092661" y="2071111"/>
                  <a:pt x="10092661" y="1926697"/>
                </a:cubicBezTo>
                <a:cubicBezTo>
                  <a:pt x="10092661" y="1782283"/>
                  <a:pt x="10209731" y="1665213"/>
                  <a:pt x="10354145" y="1665213"/>
                </a:cubicBezTo>
                <a:close/>
                <a:moveTo>
                  <a:pt x="1458901" y="659644"/>
                </a:moveTo>
                <a:cubicBezTo>
                  <a:pt x="1705393" y="659644"/>
                  <a:pt x="1905215" y="859466"/>
                  <a:pt x="1905215" y="1105958"/>
                </a:cubicBezTo>
                <a:cubicBezTo>
                  <a:pt x="1905215" y="1352450"/>
                  <a:pt x="1705393" y="1552272"/>
                  <a:pt x="1458901" y="1552272"/>
                </a:cubicBezTo>
                <a:cubicBezTo>
                  <a:pt x="1212409" y="1552272"/>
                  <a:pt x="1012587" y="1352450"/>
                  <a:pt x="1012587" y="1105958"/>
                </a:cubicBezTo>
                <a:cubicBezTo>
                  <a:pt x="1012587" y="859466"/>
                  <a:pt x="1212409" y="659644"/>
                  <a:pt x="1458901" y="659644"/>
                </a:cubicBezTo>
                <a:close/>
                <a:moveTo>
                  <a:pt x="6674038" y="0"/>
                </a:moveTo>
                <a:lnTo>
                  <a:pt x="10121228" y="0"/>
                </a:lnTo>
                <a:lnTo>
                  <a:pt x="10122250" y="1542"/>
                </a:lnTo>
                <a:cubicBezTo>
                  <a:pt x="10407914" y="485220"/>
                  <a:pt x="10448238" y="1134713"/>
                  <a:pt x="9914575" y="1714821"/>
                </a:cubicBezTo>
                <a:cubicBezTo>
                  <a:pt x="9716856" y="1929804"/>
                  <a:pt x="9539638" y="2164208"/>
                  <a:pt x="9361609" y="2396453"/>
                </a:cubicBezTo>
                <a:cubicBezTo>
                  <a:pt x="9193292" y="2616157"/>
                  <a:pt x="9188572" y="2869712"/>
                  <a:pt x="9334635" y="3107486"/>
                </a:cubicBezTo>
                <a:cubicBezTo>
                  <a:pt x="9495670" y="3368730"/>
                  <a:pt x="9683004" y="3617025"/>
                  <a:pt x="9815042" y="3891891"/>
                </a:cubicBezTo>
                <a:cubicBezTo>
                  <a:pt x="10050525" y="4382007"/>
                  <a:pt x="9955575" y="4864841"/>
                  <a:pt x="9376176" y="5202286"/>
                </a:cubicBezTo>
                <a:cubicBezTo>
                  <a:pt x="8901029" y="5479039"/>
                  <a:pt x="8396077" y="5489829"/>
                  <a:pt x="7869813" y="5436960"/>
                </a:cubicBezTo>
                <a:cubicBezTo>
                  <a:pt x="7414764" y="5391373"/>
                  <a:pt x="6924917" y="5356038"/>
                  <a:pt x="6545392" y="5630362"/>
                </a:cubicBezTo>
                <a:cubicBezTo>
                  <a:pt x="6238294" y="5852628"/>
                  <a:pt x="6024795" y="6205178"/>
                  <a:pt x="5772723" y="6502431"/>
                </a:cubicBezTo>
                <a:cubicBezTo>
                  <a:pt x="5693285" y="6596233"/>
                  <a:pt x="5618533" y="6694485"/>
                  <a:pt x="5542129" y="6791052"/>
                </a:cubicBezTo>
                <a:lnTo>
                  <a:pt x="5487454" y="6858000"/>
                </a:lnTo>
                <a:lnTo>
                  <a:pt x="3860772" y="6858000"/>
                </a:lnTo>
                <a:lnTo>
                  <a:pt x="3806309" y="6753976"/>
                </a:lnTo>
                <a:cubicBezTo>
                  <a:pt x="3748311" y="6617180"/>
                  <a:pt x="3717510" y="6461835"/>
                  <a:pt x="3692626" y="6315366"/>
                </a:cubicBezTo>
                <a:cubicBezTo>
                  <a:pt x="3594980" y="5743923"/>
                  <a:pt x="2996563" y="5569132"/>
                  <a:pt x="2561203" y="5694965"/>
                </a:cubicBezTo>
                <a:cubicBezTo>
                  <a:pt x="1295584" y="6063834"/>
                  <a:pt x="405173" y="5417942"/>
                  <a:pt x="69617" y="4316865"/>
                </a:cubicBezTo>
                <a:cubicBezTo>
                  <a:pt x="12163" y="4128181"/>
                  <a:pt x="22818" y="3919404"/>
                  <a:pt x="1643" y="3718987"/>
                </a:cubicBezTo>
                <a:cubicBezTo>
                  <a:pt x="-11845" y="3285650"/>
                  <a:pt x="53163" y="2879692"/>
                  <a:pt x="368893" y="2555465"/>
                </a:cubicBezTo>
                <a:cubicBezTo>
                  <a:pt x="570254" y="2348709"/>
                  <a:pt x="826642" y="2266304"/>
                  <a:pt x="1113509" y="2231777"/>
                </a:cubicBezTo>
                <a:cubicBezTo>
                  <a:pt x="1425464" y="2194013"/>
                  <a:pt x="1739171" y="2139122"/>
                  <a:pt x="2037233" y="2044714"/>
                </a:cubicBezTo>
                <a:cubicBezTo>
                  <a:pt x="2313448" y="1957047"/>
                  <a:pt x="2430109" y="1689061"/>
                  <a:pt x="2547311" y="1444273"/>
                </a:cubicBezTo>
                <a:cubicBezTo>
                  <a:pt x="2839304" y="834121"/>
                  <a:pt x="3300290" y="529585"/>
                  <a:pt x="3900864" y="617925"/>
                </a:cubicBezTo>
                <a:cubicBezTo>
                  <a:pt x="4133785" y="652182"/>
                  <a:pt x="4362119" y="778959"/>
                  <a:pt x="4571572" y="899937"/>
                </a:cubicBezTo>
                <a:cubicBezTo>
                  <a:pt x="5133170" y="1224435"/>
                  <a:pt x="5641899" y="1068660"/>
                  <a:pt x="6039226" y="670658"/>
                </a:cubicBezTo>
                <a:cubicBezTo>
                  <a:pt x="6250634" y="458239"/>
                  <a:pt x="6444898" y="227157"/>
                  <a:pt x="6656610" y="161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9ED460-F8A6-A30A-249C-FB8FA826C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674" y="247651"/>
            <a:ext cx="11382375" cy="62071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Sudetendeutsche</a:t>
            </a:r>
            <a:r>
              <a:rPr lang="cs-CZ" dirty="0"/>
              <a:t> </a:t>
            </a:r>
            <a:r>
              <a:rPr lang="cs-CZ" dirty="0" err="1"/>
              <a:t>Landsmannschaft</a:t>
            </a:r>
            <a:endParaRPr lang="cs-CZ" sz="32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15F4BBC-5795-D9CC-ABD9-49B7DB298CBB}"/>
              </a:ext>
            </a:extLst>
          </p:cNvPr>
          <p:cNvSpPr txBox="1"/>
          <p:nvPr/>
        </p:nvSpPr>
        <p:spPr>
          <a:xfrm>
            <a:off x="4294897" y="1116004"/>
            <a:ext cx="36879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800" b="0" i="0" dirty="0">
                <a:effectLst/>
                <a:latin typeface="Söhne"/>
              </a:rPr>
              <a:t>Během "železné opony"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B4241BA-BF4C-36A5-3C50-BC2DD1511151}"/>
              </a:ext>
            </a:extLst>
          </p:cNvPr>
          <p:cNvSpPr txBox="1"/>
          <p:nvPr/>
        </p:nvSpPr>
        <p:spPr>
          <a:xfrm>
            <a:off x="2381805" y="2336552"/>
            <a:ext cx="7428389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600" b="1" i="0" dirty="0">
                <a:solidFill>
                  <a:srgbClr val="374151"/>
                </a:solidFill>
                <a:effectLst/>
                <a:latin typeface="Söhne"/>
              </a:rPr>
              <a:t>Založení v roce 1950</a:t>
            </a:r>
            <a:r>
              <a:rPr lang="cs-CZ" sz="2600" b="0" i="0" dirty="0">
                <a:solidFill>
                  <a:srgbClr val="374151"/>
                </a:solidFill>
                <a:effectLst/>
                <a:latin typeface="Söhne"/>
              </a:rPr>
              <a:t> v Německu.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600" b="1" i="0" dirty="0">
                <a:solidFill>
                  <a:srgbClr val="374151"/>
                </a:solidFill>
                <a:effectLst/>
                <a:latin typeface="Söhne"/>
              </a:rPr>
              <a:t>Podpora integrace</a:t>
            </a:r>
            <a:r>
              <a:rPr lang="cs-CZ" sz="2600" b="0" i="0" dirty="0">
                <a:solidFill>
                  <a:srgbClr val="374151"/>
                </a:solidFill>
                <a:effectLst/>
                <a:latin typeface="Söhne"/>
              </a:rPr>
              <a:t> sudetských Němců do poválečné německé společnosti.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600" b="1" i="0" dirty="0">
                <a:solidFill>
                  <a:srgbClr val="374151"/>
                </a:solidFill>
                <a:effectLst/>
                <a:latin typeface="Söhne"/>
              </a:rPr>
              <a:t>Politický a právní lobbing</a:t>
            </a:r>
            <a:r>
              <a:rPr lang="cs-CZ" sz="2600" b="0" i="0" dirty="0">
                <a:solidFill>
                  <a:srgbClr val="374151"/>
                </a:solidFill>
                <a:effectLst/>
                <a:latin typeface="Söhne"/>
              </a:rPr>
              <a:t> za práva a kompenzace pro vysídlené sudetské Němce.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600" b="1" i="0" dirty="0">
                <a:solidFill>
                  <a:srgbClr val="374151"/>
                </a:solidFill>
                <a:effectLst/>
                <a:latin typeface="Söhne"/>
              </a:rPr>
              <a:t>Zachování kultury a identity</a:t>
            </a:r>
            <a:r>
              <a:rPr lang="cs-CZ" sz="2600" b="0" i="0" dirty="0">
                <a:solidFill>
                  <a:srgbClr val="374151"/>
                </a:solidFill>
                <a:effectLst/>
                <a:latin typeface="Söhne"/>
              </a:rPr>
              <a:t> mezi vysídlenou komunitou.</a:t>
            </a:r>
          </a:p>
        </p:txBody>
      </p:sp>
    </p:spTree>
    <p:extLst>
      <p:ext uri="{BB962C8B-B14F-4D97-AF65-F5344CB8AC3E}">
        <p14:creationId xmlns:p14="http://schemas.microsoft.com/office/powerpoint/2010/main" val="141774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A2DC5C2-CCA7-49E4-B67F-6F121D48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E3A5EF2-BD28-B6B1-98B6-80F1E9C49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7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 useBgFill="1">
        <p:nvSpPr>
          <p:cNvPr id="79" name="Freeform: Shape 78">
            <a:extLst>
              <a:ext uri="{FF2B5EF4-FFF2-40B4-BE49-F238E27FC236}">
                <a16:creationId xmlns:a16="http://schemas.microsoft.com/office/drawing/2014/main" id="{27966D5E-7857-415C-B50C-0DD96BCB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986" y="0"/>
            <a:ext cx="10615629" cy="6858000"/>
          </a:xfrm>
          <a:custGeom>
            <a:avLst/>
            <a:gdLst>
              <a:gd name="connsiteX0" fmla="*/ 7169276 w 10615629"/>
              <a:gd name="connsiteY0" fmla="*/ 5704266 h 6858000"/>
              <a:gd name="connsiteX1" fmla="*/ 7514897 w 10615629"/>
              <a:gd name="connsiteY1" fmla="*/ 6049887 h 6858000"/>
              <a:gd name="connsiteX2" fmla="*/ 7169276 w 10615629"/>
              <a:gd name="connsiteY2" fmla="*/ 6395508 h 6858000"/>
              <a:gd name="connsiteX3" fmla="*/ 6823655 w 10615629"/>
              <a:gd name="connsiteY3" fmla="*/ 6049887 h 6858000"/>
              <a:gd name="connsiteX4" fmla="*/ 7169276 w 10615629"/>
              <a:gd name="connsiteY4" fmla="*/ 5704266 h 6858000"/>
              <a:gd name="connsiteX5" fmla="*/ 10010446 w 10615629"/>
              <a:gd name="connsiteY5" fmla="*/ 2324705 h 6858000"/>
              <a:gd name="connsiteX6" fmla="*/ 10456760 w 10615629"/>
              <a:gd name="connsiteY6" fmla="*/ 2771019 h 6858000"/>
              <a:gd name="connsiteX7" fmla="*/ 10010446 w 10615629"/>
              <a:gd name="connsiteY7" fmla="*/ 3217333 h 6858000"/>
              <a:gd name="connsiteX8" fmla="*/ 9564132 w 10615629"/>
              <a:gd name="connsiteY8" fmla="*/ 2771019 h 6858000"/>
              <a:gd name="connsiteX9" fmla="*/ 10010446 w 10615629"/>
              <a:gd name="connsiteY9" fmla="*/ 2324705 h 6858000"/>
              <a:gd name="connsiteX10" fmla="*/ 10354145 w 10615629"/>
              <a:gd name="connsiteY10" fmla="*/ 1665213 h 6858000"/>
              <a:gd name="connsiteX11" fmla="*/ 10615629 w 10615629"/>
              <a:gd name="connsiteY11" fmla="*/ 1926697 h 6858000"/>
              <a:gd name="connsiteX12" fmla="*/ 10354145 w 10615629"/>
              <a:gd name="connsiteY12" fmla="*/ 2188181 h 6858000"/>
              <a:gd name="connsiteX13" fmla="*/ 10092661 w 10615629"/>
              <a:gd name="connsiteY13" fmla="*/ 1926697 h 6858000"/>
              <a:gd name="connsiteX14" fmla="*/ 10354145 w 10615629"/>
              <a:gd name="connsiteY14" fmla="*/ 1665213 h 6858000"/>
              <a:gd name="connsiteX15" fmla="*/ 1458901 w 10615629"/>
              <a:gd name="connsiteY15" fmla="*/ 659644 h 6858000"/>
              <a:gd name="connsiteX16" fmla="*/ 1905215 w 10615629"/>
              <a:gd name="connsiteY16" fmla="*/ 1105958 h 6858000"/>
              <a:gd name="connsiteX17" fmla="*/ 1458901 w 10615629"/>
              <a:gd name="connsiteY17" fmla="*/ 1552272 h 6858000"/>
              <a:gd name="connsiteX18" fmla="*/ 1012587 w 10615629"/>
              <a:gd name="connsiteY18" fmla="*/ 1105958 h 6858000"/>
              <a:gd name="connsiteX19" fmla="*/ 1458901 w 10615629"/>
              <a:gd name="connsiteY19" fmla="*/ 659644 h 6858000"/>
              <a:gd name="connsiteX20" fmla="*/ 6674038 w 10615629"/>
              <a:gd name="connsiteY20" fmla="*/ 0 h 6858000"/>
              <a:gd name="connsiteX21" fmla="*/ 10121228 w 10615629"/>
              <a:gd name="connsiteY21" fmla="*/ 0 h 6858000"/>
              <a:gd name="connsiteX22" fmla="*/ 10122250 w 10615629"/>
              <a:gd name="connsiteY22" fmla="*/ 1542 h 6858000"/>
              <a:gd name="connsiteX23" fmla="*/ 9914575 w 10615629"/>
              <a:gd name="connsiteY23" fmla="*/ 1714821 h 6858000"/>
              <a:gd name="connsiteX24" fmla="*/ 9361609 w 10615629"/>
              <a:gd name="connsiteY24" fmla="*/ 2396453 h 6858000"/>
              <a:gd name="connsiteX25" fmla="*/ 9334635 w 10615629"/>
              <a:gd name="connsiteY25" fmla="*/ 3107486 h 6858000"/>
              <a:gd name="connsiteX26" fmla="*/ 9815042 w 10615629"/>
              <a:gd name="connsiteY26" fmla="*/ 3891891 h 6858000"/>
              <a:gd name="connsiteX27" fmla="*/ 9376176 w 10615629"/>
              <a:gd name="connsiteY27" fmla="*/ 5202286 h 6858000"/>
              <a:gd name="connsiteX28" fmla="*/ 7869813 w 10615629"/>
              <a:gd name="connsiteY28" fmla="*/ 5436960 h 6858000"/>
              <a:gd name="connsiteX29" fmla="*/ 6545392 w 10615629"/>
              <a:gd name="connsiteY29" fmla="*/ 5630362 h 6858000"/>
              <a:gd name="connsiteX30" fmla="*/ 5772723 w 10615629"/>
              <a:gd name="connsiteY30" fmla="*/ 6502431 h 6858000"/>
              <a:gd name="connsiteX31" fmla="*/ 5542129 w 10615629"/>
              <a:gd name="connsiteY31" fmla="*/ 6791052 h 6858000"/>
              <a:gd name="connsiteX32" fmla="*/ 5487454 w 10615629"/>
              <a:gd name="connsiteY32" fmla="*/ 6858000 h 6858000"/>
              <a:gd name="connsiteX33" fmla="*/ 3860772 w 10615629"/>
              <a:gd name="connsiteY33" fmla="*/ 6858000 h 6858000"/>
              <a:gd name="connsiteX34" fmla="*/ 3806309 w 10615629"/>
              <a:gd name="connsiteY34" fmla="*/ 6753976 h 6858000"/>
              <a:gd name="connsiteX35" fmla="*/ 3692626 w 10615629"/>
              <a:gd name="connsiteY35" fmla="*/ 6315366 h 6858000"/>
              <a:gd name="connsiteX36" fmla="*/ 2561203 w 10615629"/>
              <a:gd name="connsiteY36" fmla="*/ 5694965 h 6858000"/>
              <a:gd name="connsiteX37" fmla="*/ 69617 w 10615629"/>
              <a:gd name="connsiteY37" fmla="*/ 4316865 h 6858000"/>
              <a:gd name="connsiteX38" fmla="*/ 1643 w 10615629"/>
              <a:gd name="connsiteY38" fmla="*/ 3718987 h 6858000"/>
              <a:gd name="connsiteX39" fmla="*/ 368893 w 10615629"/>
              <a:gd name="connsiteY39" fmla="*/ 2555465 h 6858000"/>
              <a:gd name="connsiteX40" fmla="*/ 1113509 w 10615629"/>
              <a:gd name="connsiteY40" fmla="*/ 2231777 h 6858000"/>
              <a:gd name="connsiteX41" fmla="*/ 2037233 w 10615629"/>
              <a:gd name="connsiteY41" fmla="*/ 2044714 h 6858000"/>
              <a:gd name="connsiteX42" fmla="*/ 2547311 w 10615629"/>
              <a:gd name="connsiteY42" fmla="*/ 1444273 h 6858000"/>
              <a:gd name="connsiteX43" fmla="*/ 3900864 w 10615629"/>
              <a:gd name="connsiteY43" fmla="*/ 617925 h 6858000"/>
              <a:gd name="connsiteX44" fmla="*/ 4571572 w 10615629"/>
              <a:gd name="connsiteY44" fmla="*/ 899937 h 6858000"/>
              <a:gd name="connsiteX45" fmla="*/ 6039226 w 10615629"/>
              <a:gd name="connsiteY45" fmla="*/ 670658 h 6858000"/>
              <a:gd name="connsiteX46" fmla="*/ 6656610 w 10615629"/>
              <a:gd name="connsiteY46" fmla="*/ 1615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615629" h="6858000">
                <a:moveTo>
                  <a:pt x="7169276" y="5704266"/>
                </a:moveTo>
                <a:cubicBezTo>
                  <a:pt x="7360157" y="5704266"/>
                  <a:pt x="7514897" y="5859006"/>
                  <a:pt x="7514897" y="6049887"/>
                </a:cubicBezTo>
                <a:cubicBezTo>
                  <a:pt x="7514897" y="6240768"/>
                  <a:pt x="7360157" y="6395508"/>
                  <a:pt x="7169276" y="6395508"/>
                </a:cubicBezTo>
                <a:cubicBezTo>
                  <a:pt x="6978395" y="6395508"/>
                  <a:pt x="6823655" y="6240768"/>
                  <a:pt x="6823655" y="6049887"/>
                </a:cubicBezTo>
                <a:cubicBezTo>
                  <a:pt x="6823655" y="5859006"/>
                  <a:pt x="6978395" y="5704266"/>
                  <a:pt x="7169276" y="5704266"/>
                </a:cubicBezTo>
                <a:close/>
                <a:moveTo>
                  <a:pt x="10010446" y="2324705"/>
                </a:moveTo>
                <a:cubicBezTo>
                  <a:pt x="10256938" y="2324705"/>
                  <a:pt x="10456760" y="2524528"/>
                  <a:pt x="10456760" y="2771019"/>
                </a:cubicBezTo>
                <a:cubicBezTo>
                  <a:pt x="10456760" y="3017511"/>
                  <a:pt x="10256938" y="3217333"/>
                  <a:pt x="10010446" y="3217333"/>
                </a:cubicBezTo>
                <a:cubicBezTo>
                  <a:pt x="9763954" y="3217333"/>
                  <a:pt x="9564132" y="3017511"/>
                  <a:pt x="9564132" y="2771019"/>
                </a:cubicBezTo>
                <a:cubicBezTo>
                  <a:pt x="9564132" y="2524528"/>
                  <a:pt x="9763954" y="2324705"/>
                  <a:pt x="10010446" y="2324705"/>
                </a:cubicBezTo>
                <a:close/>
                <a:moveTo>
                  <a:pt x="10354145" y="1665213"/>
                </a:moveTo>
                <a:cubicBezTo>
                  <a:pt x="10498559" y="1665213"/>
                  <a:pt x="10615629" y="1782283"/>
                  <a:pt x="10615629" y="1926697"/>
                </a:cubicBezTo>
                <a:cubicBezTo>
                  <a:pt x="10615629" y="2071111"/>
                  <a:pt x="10498559" y="2188181"/>
                  <a:pt x="10354145" y="2188181"/>
                </a:cubicBezTo>
                <a:cubicBezTo>
                  <a:pt x="10209731" y="2188181"/>
                  <a:pt x="10092661" y="2071111"/>
                  <a:pt x="10092661" y="1926697"/>
                </a:cubicBezTo>
                <a:cubicBezTo>
                  <a:pt x="10092661" y="1782283"/>
                  <a:pt x="10209731" y="1665213"/>
                  <a:pt x="10354145" y="1665213"/>
                </a:cubicBezTo>
                <a:close/>
                <a:moveTo>
                  <a:pt x="1458901" y="659644"/>
                </a:moveTo>
                <a:cubicBezTo>
                  <a:pt x="1705393" y="659644"/>
                  <a:pt x="1905215" y="859466"/>
                  <a:pt x="1905215" y="1105958"/>
                </a:cubicBezTo>
                <a:cubicBezTo>
                  <a:pt x="1905215" y="1352450"/>
                  <a:pt x="1705393" y="1552272"/>
                  <a:pt x="1458901" y="1552272"/>
                </a:cubicBezTo>
                <a:cubicBezTo>
                  <a:pt x="1212409" y="1552272"/>
                  <a:pt x="1012587" y="1352450"/>
                  <a:pt x="1012587" y="1105958"/>
                </a:cubicBezTo>
                <a:cubicBezTo>
                  <a:pt x="1012587" y="859466"/>
                  <a:pt x="1212409" y="659644"/>
                  <a:pt x="1458901" y="659644"/>
                </a:cubicBezTo>
                <a:close/>
                <a:moveTo>
                  <a:pt x="6674038" y="0"/>
                </a:moveTo>
                <a:lnTo>
                  <a:pt x="10121228" y="0"/>
                </a:lnTo>
                <a:lnTo>
                  <a:pt x="10122250" y="1542"/>
                </a:lnTo>
                <a:cubicBezTo>
                  <a:pt x="10407914" y="485220"/>
                  <a:pt x="10448238" y="1134713"/>
                  <a:pt x="9914575" y="1714821"/>
                </a:cubicBezTo>
                <a:cubicBezTo>
                  <a:pt x="9716856" y="1929804"/>
                  <a:pt x="9539638" y="2164208"/>
                  <a:pt x="9361609" y="2396453"/>
                </a:cubicBezTo>
                <a:cubicBezTo>
                  <a:pt x="9193292" y="2616157"/>
                  <a:pt x="9188572" y="2869712"/>
                  <a:pt x="9334635" y="3107486"/>
                </a:cubicBezTo>
                <a:cubicBezTo>
                  <a:pt x="9495670" y="3368730"/>
                  <a:pt x="9683004" y="3617025"/>
                  <a:pt x="9815042" y="3891891"/>
                </a:cubicBezTo>
                <a:cubicBezTo>
                  <a:pt x="10050525" y="4382007"/>
                  <a:pt x="9955575" y="4864841"/>
                  <a:pt x="9376176" y="5202286"/>
                </a:cubicBezTo>
                <a:cubicBezTo>
                  <a:pt x="8901029" y="5479039"/>
                  <a:pt x="8396077" y="5489829"/>
                  <a:pt x="7869813" y="5436960"/>
                </a:cubicBezTo>
                <a:cubicBezTo>
                  <a:pt x="7414764" y="5391373"/>
                  <a:pt x="6924917" y="5356038"/>
                  <a:pt x="6545392" y="5630362"/>
                </a:cubicBezTo>
                <a:cubicBezTo>
                  <a:pt x="6238294" y="5852628"/>
                  <a:pt x="6024795" y="6205178"/>
                  <a:pt x="5772723" y="6502431"/>
                </a:cubicBezTo>
                <a:cubicBezTo>
                  <a:pt x="5693285" y="6596233"/>
                  <a:pt x="5618533" y="6694485"/>
                  <a:pt x="5542129" y="6791052"/>
                </a:cubicBezTo>
                <a:lnTo>
                  <a:pt x="5487454" y="6858000"/>
                </a:lnTo>
                <a:lnTo>
                  <a:pt x="3860772" y="6858000"/>
                </a:lnTo>
                <a:lnTo>
                  <a:pt x="3806309" y="6753976"/>
                </a:lnTo>
                <a:cubicBezTo>
                  <a:pt x="3748311" y="6617180"/>
                  <a:pt x="3717510" y="6461835"/>
                  <a:pt x="3692626" y="6315366"/>
                </a:cubicBezTo>
                <a:cubicBezTo>
                  <a:pt x="3594980" y="5743923"/>
                  <a:pt x="2996563" y="5569132"/>
                  <a:pt x="2561203" y="5694965"/>
                </a:cubicBezTo>
                <a:cubicBezTo>
                  <a:pt x="1295584" y="6063834"/>
                  <a:pt x="405173" y="5417942"/>
                  <a:pt x="69617" y="4316865"/>
                </a:cubicBezTo>
                <a:cubicBezTo>
                  <a:pt x="12163" y="4128181"/>
                  <a:pt x="22818" y="3919404"/>
                  <a:pt x="1643" y="3718987"/>
                </a:cubicBezTo>
                <a:cubicBezTo>
                  <a:pt x="-11845" y="3285650"/>
                  <a:pt x="53163" y="2879692"/>
                  <a:pt x="368893" y="2555465"/>
                </a:cubicBezTo>
                <a:cubicBezTo>
                  <a:pt x="570254" y="2348709"/>
                  <a:pt x="826642" y="2266304"/>
                  <a:pt x="1113509" y="2231777"/>
                </a:cubicBezTo>
                <a:cubicBezTo>
                  <a:pt x="1425464" y="2194013"/>
                  <a:pt x="1739171" y="2139122"/>
                  <a:pt x="2037233" y="2044714"/>
                </a:cubicBezTo>
                <a:cubicBezTo>
                  <a:pt x="2313448" y="1957047"/>
                  <a:pt x="2430109" y="1689061"/>
                  <a:pt x="2547311" y="1444273"/>
                </a:cubicBezTo>
                <a:cubicBezTo>
                  <a:pt x="2839304" y="834121"/>
                  <a:pt x="3300290" y="529585"/>
                  <a:pt x="3900864" y="617925"/>
                </a:cubicBezTo>
                <a:cubicBezTo>
                  <a:pt x="4133785" y="652182"/>
                  <a:pt x="4362119" y="778959"/>
                  <a:pt x="4571572" y="899937"/>
                </a:cubicBezTo>
                <a:cubicBezTo>
                  <a:pt x="5133170" y="1224435"/>
                  <a:pt x="5641899" y="1068660"/>
                  <a:pt x="6039226" y="670658"/>
                </a:cubicBezTo>
                <a:cubicBezTo>
                  <a:pt x="6250634" y="458239"/>
                  <a:pt x="6444898" y="227157"/>
                  <a:pt x="6656610" y="161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9ED460-F8A6-A30A-249C-FB8FA826C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674" y="247651"/>
            <a:ext cx="11382375" cy="62071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Sudetendeutsche</a:t>
            </a:r>
            <a:r>
              <a:rPr lang="cs-CZ" dirty="0"/>
              <a:t> </a:t>
            </a:r>
            <a:r>
              <a:rPr lang="cs-CZ" dirty="0" err="1"/>
              <a:t>Landsmannschaft</a:t>
            </a:r>
            <a:endParaRPr lang="cs-CZ" sz="32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15F4BBC-5795-D9CC-ABD9-49B7DB298CBB}"/>
              </a:ext>
            </a:extLst>
          </p:cNvPr>
          <p:cNvSpPr txBox="1"/>
          <p:nvPr/>
        </p:nvSpPr>
        <p:spPr>
          <a:xfrm>
            <a:off x="4222837" y="1079237"/>
            <a:ext cx="38459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800" b="0" i="0" dirty="0">
                <a:effectLst/>
                <a:latin typeface="Söhne"/>
              </a:rPr>
              <a:t>Po pádu "železné opony"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B4241BA-BF4C-36A5-3C50-BC2DD1511151}"/>
              </a:ext>
            </a:extLst>
          </p:cNvPr>
          <p:cNvSpPr txBox="1"/>
          <p:nvPr/>
        </p:nvSpPr>
        <p:spPr>
          <a:xfrm>
            <a:off x="1873189" y="2150121"/>
            <a:ext cx="82296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600" b="1" i="0" dirty="0">
                <a:solidFill>
                  <a:srgbClr val="374151"/>
                </a:solidFill>
                <a:effectLst/>
                <a:latin typeface="Söhne"/>
              </a:rPr>
              <a:t>Změna směřování k dialogu a usmíření</a:t>
            </a:r>
            <a:r>
              <a:rPr lang="cs-CZ" sz="2600" b="0" i="0" dirty="0">
                <a:solidFill>
                  <a:srgbClr val="374151"/>
                </a:solidFill>
                <a:effectLst/>
                <a:latin typeface="Söhne"/>
              </a:rPr>
              <a:t> mezi Německem a Českou republikou.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600" b="1" i="0" dirty="0">
                <a:solidFill>
                  <a:srgbClr val="374151"/>
                </a:solidFill>
                <a:effectLst/>
                <a:latin typeface="Söhne"/>
              </a:rPr>
              <a:t>Podpora kulturních výměn a spolupráce</a:t>
            </a:r>
            <a:r>
              <a:rPr lang="cs-CZ" sz="2600" b="0" i="0" dirty="0">
                <a:solidFill>
                  <a:srgbClr val="374151"/>
                </a:solidFill>
                <a:effectLst/>
                <a:latin typeface="Söhne"/>
              </a:rPr>
              <a:t> s českými organizacemi a institucemi.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600" b="1" i="0" dirty="0">
                <a:solidFill>
                  <a:srgbClr val="374151"/>
                </a:solidFill>
                <a:effectLst/>
                <a:latin typeface="Söhne"/>
              </a:rPr>
              <a:t>Zaměření na evropskou integraci</a:t>
            </a:r>
            <a:r>
              <a:rPr lang="cs-CZ" sz="2600" b="0" i="0" dirty="0">
                <a:solidFill>
                  <a:srgbClr val="374151"/>
                </a:solidFill>
                <a:effectLst/>
                <a:latin typeface="Söhne"/>
              </a:rPr>
              <a:t> a využití možností, které nabízí členství v EU, pro podporu regionálního rozvoje a spolupráce.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600" b="1" i="0" dirty="0">
                <a:solidFill>
                  <a:srgbClr val="374151"/>
                </a:solidFill>
                <a:effectLst/>
                <a:latin typeface="Söhne"/>
              </a:rPr>
              <a:t>Udržování sudetoněmecké kultury a historické paměti</a:t>
            </a:r>
            <a:r>
              <a:rPr lang="cs-CZ" sz="2600" b="0" i="0" dirty="0">
                <a:solidFill>
                  <a:srgbClr val="374151"/>
                </a:solidFill>
                <a:effectLst/>
                <a:latin typeface="Söhne"/>
              </a:rPr>
              <a:t> i v kontextu usmíření a budování mostů mezi národy.</a:t>
            </a:r>
          </a:p>
        </p:txBody>
      </p:sp>
    </p:spTree>
    <p:extLst>
      <p:ext uri="{BB962C8B-B14F-4D97-AF65-F5344CB8AC3E}">
        <p14:creationId xmlns:p14="http://schemas.microsoft.com/office/powerpoint/2010/main" val="365883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A2DC5C2-CCA7-49E4-B67F-6F121D48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E3A5EF2-BD28-B6B1-98B6-80F1E9C49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7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 useBgFill="1">
        <p:nvSpPr>
          <p:cNvPr id="79" name="Freeform: Shape 78">
            <a:extLst>
              <a:ext uri="{FF2B5EF4-FFF2-40B4-BE49-F238E27FC236}">
                <a16:creationId xmlns:a16="http://schemas.microsoft.com/office/drawing/2014/main" id="{27966D5E-7857-415C-B50C-0DD96BCB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986" y="0"/>
            <a:ext cx="10615629" cy="6858000"/>
          </a:xfrm>
          <a:custGeom>
            <a:avLst/>
            <a:gdLst>
              <a:gd name="connsiteX0" fmla="*/ 7169276 w 10615629"/>
              <a:gd name="connsiteY0" fmla="*/ 5704266 h 6858000"/>
              <a:gd name="connsiteX1" fmla="*/ 7514897 w 10615629"/>
              <a:gd name="connsiteY1" fmla="*/ 6049887 h 6858000"/>
              <a:gd name="connsiteX2" fmla="*/ 7169276 w 10615629"/>
              <a:gd name="connsiteY2" fmla="*/ 6395508 h 6858000"/>
              <a:gd name="connsiteX3" fmla="*/ 6823655 w 10615629"/>
              <a:gd name="connsiteY3" fmla="*/ 6049887 h 6858000"/>
              <a:gd name="connsiteX4" fmla="*/ 7169276 w 10615629"/>
              <a:gd name="connsiteY4" fmla="*/ 5704266 h 6858000"/>
              <a:gd name="connsiteX5" fmla="*/ 10010446 w 10615629"/>
              <a:gd name="connsiteY5" fmla="*/ 2324705 h 6858000"/>
              <a:gd name="connsiteX6" fmla="*/ 10456760 w 10615629"/>
              <a:gd name="connsiteY6" fmla="*/ 2771019 h 6858000"/>
              <a:gd name="connsiteX7" fmla="*/ 10010446 w 10615629"/>
              <a:gd name="connsiteY7" fmla="*/ 3217333 h 6858000"/>
              <a:gd name="connsiteX8" fmla="*/ 9564132 w 10615629"/>
              <a:gd name="connsiteY8" fmla="*/ 2771019 h 6858000"/>
              <a:gd name="connsiteX9" fmla="*/ 10010446 w 10615629"/>
              <a:gd name="connsiteY9" fmla="*/ 2324705 h 6858000"/>
              <a:gd name="connsiteX10" fmla="*/ 10354145 w 10615629"/>
              <a:gd name="connsiteY10" fmla="*/ 1665213 h 6858000"/>
              <a:gd name="connsiteX11" fmla="*/ 10615629 w 10615629"/>
              <a:gd name="connsiteY11" fmla="*/ 1926697 h 6858000"/>
              <a:gd name="connsiteX12" fmla="*/ 10354145 w 10615629"/>
              <a:gd name="connsiteY12" fmla="*/ 2188181 h 6858000"/>
              <a:gd name="connsiteX13" fmla="*/ 10092661 w 10615629"/>
              <a:gd name="connsiteY13" fmla="*/ 1926697 h 6858000"/>
              <a:gd name="connsiteX14" fmla="*/ 10354145 w 10615629"/>
              <a:gd name="connsiteY14" fmla="*/ 1665213 h 6858000"/>
              <a:gd name="connsiteX15" fmla="*/ 1458901 w 10615629"/>
              <a:gd name="connsiteY15" fmla="*/ 659644 h 6858000"/>
              <a:gd name="connsiteX16" fmla="*/ 1905215 w 10615629"/>
              <a:gd name="connsiteY16" fmla="*/ 1105958 h 6858000"/>
              <a:gd name="connsiteX17" fmla="*/ 1458901 w 10615629"/>
              <a:gd name="connsiteY17" fmla="*/ 1552272 h 6858000"/>
              <a:gd name="connsiteX18" fmla="*/ 1012587 w 10615629"/>
              <a:gd name="connsiteY18" fmla="*/ 1105958 h 6858000"/>
              <a:gd name="connsiteX19" fmla="*/ 1458901 w 10615629"/>
              <a:gd name="connsiteY19" fmla="*/ 659644 h 6858000"/>
              <a:gd name="connsiteX20" fmla="*/ 6674038 w 10615629"/>
              <a:gd name="connsiteY20" fmla="*/ 0 h 6858000"/>
              <a:gd name="connsiteX21" fmla="*/ 10121228 w 10615629"/>
              <a:gd name="connsiteY21" fmla="*/ 0 h 6858000"/>
              <a:gd name="connsiteX22" fmla="*/ 10122250 w 10615629"/>
              <a:gd name="connsiteY22" fmla="*/ 1542 h 6858000"/>
              <a:gd name="connsiteX23" fmla="*/ 9914575 w 10615629"/>
              <a:gd name="connsiteY23" fmla="*/ 1714821 h 6858000"/>
              <a:gd name="connsiteX24" fmla="*/ 9361609 w 10615629"/>
              <a:gd name="connsiteY24" fmla="*/ 2396453 h 6858000"/>
              <a:gd name="connsiteX25" fmla="*/ 9334635 w 10615629"/>
              <a:gd name="connsiteY25" fmla="*/ 3107486 h 6858000"/>
              <a:gd name="connsiteX26" fmla="*/ 9815042 w 10615629"/>
              <a:gd name="connsiteY26" fmla="*/ 3891891 h 6858000"/>
              <a:gd name="connsiteX27" fmla="*/ 9376176 w 10615629"/>
              <a:gd name="connsiteY27" fmla="*/ 5202286 h 6858000"/>
              <a:gd name="connsiteX28" fmla="*/ 7869813 w 10615629"/>
              <a:gd name="connsiteY28" fmla="*/ 5436960 h 6858000"/>
              <a:gd name="connsiteX29" fmla="*/ 6545392 w 10615629"/>
              <a:gd name="connsiteY29" fmla="*/ 5630362 h 6858000"/>
              <a:gd name="connsiteX30" fmla="*/ 5772723 w 10615629"/>
              <a:gd name="connsiteY30" fmla="*/ 6502431 h 6858000"/>
              <a:gd name="connsiteX31" fmla="*/ 5542129 w 10615629"/>
              <a:gd name="connsiteY31" fmla="*/ 6791052 h 6858000"/>
              <a:gd name="connsiteX32" fmla="*/ 5487454 w 10615629"/>
              <a:gd name="connsiteY32" fmla="*/ 6858000 h 6858000"/>
              <a:gd name="connsiteX33" fmla="*/ 3860772 w 10615629"/>
              <a:gd name="connsiteY33" fmla="*/ 6858000 h 6858000"/>
              <a:gd name="connsiteX34" fmla="*/ 3806309 w 10615629"/>
              <a:gd name="connsiteY34" fmla="*/ 6753976 h 6858000"/>
              <a:gd name="connsiteX35" fmla="*/ 3692626 w 10615629"/>
              <a:gd name="connsiteY35" fmla="*/ 6315366 h 6858000"/>
              <a:gd name="connsiteX36" fmla="*/ 2561203 w 10615629"/>
              <a:gd name="connsiteY36" fmla="*/ 5694965 h 6858000"/>
              <a:gd name="connsiteX37" fmla="*/ 69617 w 10615629"/>
              <a:gd name="connsiteY37" fmla="*/ 4316865 h 6858000"/>
              <a:gd name="connsiteX38" fmla="*/ 1643 w 10615629"/>
              <a:gd name="connsiteY38" fmla="*/ 3718987 h 6858000"/>
              <a:gd name="connsiteX39" fmla="*/ 368893 w 10615629"/>
              <a:gd name="connsiteY39" fmla="*/ 2555465 h 6858000"/>
              <a:gd name="connsiteX40" fmla="*/ 1113509 w 10615629"/>
              <a:gd name="connsiteY40" fmla="*/ 2231777 h 6858000"/>
              <a:gd name="connsiteX41" fmla="*/ 2037233 w 10615629"/>
              <a:gd name="connsiteY41" fmla="*/ 2044714 h 6858000"/>
              <a:gd name="connsiteX42" fmla="*/ 2547311 w 10615629"/>
              <a:gd name="connsiteY42" fmla="*/ 1444273 h 6858000"/>
              <a:gd name="connsiteX43" fmla="*/ 3900864 w 10615629"/>
              <a:gd name="connsiteY43" fmla="*/ 617925 h 6858000"/>
              <a:gd name="connsiteX44" fmla="*/ 4571572 w 10615629"/>
              <a:gd name="connsiteY44" fmla="*/ 899937 h 6858000"/>
              <a:gd name="connsiteX45" fmla="*/ 6039226 w 10615629"/>
              <a:gd name="connsiteY45" fmla="*/ 670658 h 6858000"/>
              <a:gd name="connsiteX46" fmla="*/ 6656610 w 10615629"/>
              <a:gd name="connsiteY46" fmla="*/ 1615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615629" h="6858000">
                <a:moveTo>
                  <a:pt x="7169276" y="5704266"/>
                </a:moveTo>
                <a:cubicBezTo>
                  <a:pt x="7360157" y="5704266"/>
                  <a:pt x="7514897" y="5859006"/>
                  <a:pt x="7514897" y="6049887"/>
                </a:cubicBezTo>
                <a:cubicBezTo>
                  <a:pt x="7514897" y="6240768"/>
                  <a:pt x="7360157" y="6395508"/>
                  <a:pt x="7169276" y="6395508"/>
                </a:cubicBezTo>
                <a:cubicBezTo>
                  <a:pt x="6978395" y="6395508"/>
                  <a:pt x="6823655" y="6240768"/>
                  <a:pt x="6823655" y="6049887"/>
                </a:cubicBezTo>
                <a:cubicBezTo>
                  <a:pt x="6823655" y="5859006"/>
                  <a:pt x="6978395" y="5704266"/>
                  <a:pt x="7169276" y="5704266"/>
                </a:cubicBezTo>
                <a:close/>
                <a:moveTo>
                  <a:pt x="10010446" y="2324705"/>
                </a:moveTo>
                <a:cubicBezTo>
                  <a:pt x="10256938" y="2324705"/>
                  <a:pt x="10456760" y="2524528"/>
                  <a:pt x="10456760" y="2771019"/>
                </a:cubicBezTo>
                <a:cubicBezTo>
                  <a:pt x="10456760" y="3017511"/>
                  <a:pt x="10256938" y="3217333"/>
                  <a:pt x="10010446" y="3217333"/>
                </a:cubicBezTo>
                <a:cubicBezTo>
                  <a:pt x="9763954" y="3217333"/>
                  <a:pt x="9564132" y="3017511"/>
                  <a:pt x="9564132" y="2771019"/>
                </a:cubicBezTo>
                <a:cubicBezTo>
                  <a:pt x="9564132" y="2524528"/>
                  <a:pt x="9763954" y="2324705"/>
                  <a:pt x="10010446" y="2324705"/>
                </a:cubicBezTo>
                <a:close/>
                <a:moveTo>
                  <a:pt x="10354145" y="1665213"/>
                </a:moveTo>
                <a:cubicBezTo>
                  <a:pt x="10498559" y="1665213"/>
                  <a:pt x="10615629" y="1782283"/>
                  <a:pt x="10615629" y="1926697"/>
                </a:cubicBezTo>
                <a:cubicBezTo>
                  <a:pt x="10615629" y="2071111"/>
                  <a:pt x="10498559" y="2188181"/>
                  <a:pt x="10354145" y="2188181"/>
                </a:cubicBezTo>
                <a:cubicBezTo>
                  <a:pt x="10209731" y="2188181"/>
                  <a:pt x="10092661" y="2071111"/>
                  <a:pt x="10092661" y="1926697"/>
                </a:cubicBezTo>
                <a:cubicBezTo>
                  <a:pt x="10092661" y="1782283"/>
                  <a:pt x="10209731" y="1665213"/>
                  <a:pt x="10354145" y="1665213"/>
                </a:cubicBezTo>
                <a:close/>
                <a:moveTo>
                  <a:pt x="1458901" y="659644"/>
                </a:moveTo>
                <a:cubicBezTo>
                  <a:pt x="1705393" y="659644"/>
                  <a:pt x="1905215" y="859466"/>
                  <a:pt x="1905215" y="1105958"/>
                </a:cubicBezTo>
                <a:cubicBezTo>
                  <a:pt x="1905215" y="1352450"/>
                  <a:pt x="1705393" y="1552272"/>
                  <a:pt x="1458901" y="1552272"/>
                </a:cubicBezTo>
                <a:cubicBezTo>
                  <a:pt x="1212409" y="1552272"/>
                  <a:pt x="1012587" y="1352450"/>
                  <a:pt x="1012587" y="1105958"/>
                </a:cubicBezTo>
                <a:cubicBezTo>
                  <a:pt x="1012587" y="859466"/>
                  <a:pt x="1212409" y="659644"/>
                  <a:pt x="1458901" y="659644"/>
                </a:cubicBezTo>
                <a:close/>
                <a:moveTo>
                  <a:pt x="6674038" y="0"/>
                </a:moveTo>
                <a:lnTo>
                  <a:pt x="10121228" y="0"/>
                </a:lnTo>
                <a:lnTo>
                  <a:pt x="10122250" y="1542"/>
                </a:lnTo>
                <a:cubicBezTo>
                  <a:pt x="10407914" y="485220"/>
                  <a:pt x="10448238" y="1134713"/>
                  <a:pt x="9914575" y="1714821"/>
                </a:cubicBezTo>
                <a:cubicBezTo>
                  <a:pt x="9716856" y="1929804"/>
                  <a:pt x="9539638" y="2164208"/>
                  <a:pt x="9361609" y="2396453"/>
                </a:cubicBezTo>
                <a:cubicBezTo>
                  <a:pt x="9193292" y="2616157"/>
                  <a:pt x="9188572" y="2869712"/>
                  <a:pt x="9334635" y="3107486"/>
                </a:cubicBezTo>
                <a:cubicBezTo>
                  <a:pt x="9495670" y="3368730"/>
                  <a:pt x="9683004" y="3617025"/>
                  <a:pt x="9815042" y="3891891"/>
                </a:cubicBezTo>
                <a:cubicBezTo>
                  <a:pt x="10050525" y="4382007"/>
                  <a:pt x="9955575" y="4864841"/>
                  <a:pt x="9376176" y="5202286"/>
                </a:cubicBezTo>
                <a:cubicBezTo>
                  <a:pt x="8901029" y="5479039"/>
                  <a:pt x="8396077" y="5489829"/>
                  <a:pt x="7869813" y="5436960"/>
                </a:cubicBezTo>
                <a:cubicBezTo>
                  <a:pt x="7414764" y="5391373"/>
                  <a:pt x="6924917" y="5356038"/>
                  <a:pt x="6545392" y="5630362"/>
                </a:cubicBezTo>
                <a:cubicBezTo>
                  <a:pt x="6238294" y="5852628"/>
                  <a:pt x="6024795" y="6205178"/>
                  <a:pt x="5772723" y="6502431"/>
                </a:cubicBezTo>
                <a:cubicBezTo>
                  <a:pt x="5693285" y="6596233"/>
                  <a:pt x="5618533" y="6694485"/>
                  <a:pt x="5542129" y="6791052"/>
                </a:cubicBezTo>
                <a:lnTo>
                  <a:pt x="5487454" y="6858000"/>
                </a:lnTo>
                <a:lnTo>
                  <a:pt x="3860772" y="6858000"/>
                </a:lnTo>
                <a:lnTo>
                  <a:pt x="3806309" y="6753976"/>
                </a:lnTo>
                <a:cubicBezTo>
                  <a:pt x="3748311" y="6617180"/>
                  <a:pt x="3717510" y="6461835"/>
                  <a:pt x="3692626" y="6315366"/>
                </a:cubicBezTo>
                <a:cubicBezTo>
                  <a:pt x="3594980" y="5743923"/>
                  <a:pt x="2996563" y="5569132"/>
                  <a:pt x="2561203" y="5694965"/>
                </a:cubicBezTo>
                <a:cubicBezTo>
                  <a:pt x="1295584" y="6063834"/>
                  <a:pt x="405173" y="5417942"/>
                  <a:pt x="69617" y="4316865"/>
                </a:cubicBezTo>
                <a:cubicBezTo>
                  <a:pt x="12163" y="4128181"/>
                  <a:pt x="22818" y="3919404"/>
                  <a:pt x="1643" y="3718987"/>
                </a:cubicBezTo>
                <a:cubicBezTo>
                  <a:pt x="-11845" y="3285650"/>
                  <a:pt x="53163" y="2879692"/>
                  <a:pt x="368893" y="2555465"/>
                </a:cubicBezTo>
                <a:cubicBezTo>
                  <a:pt x="570254" y="2348709"/>
                  <a:pt x="826642" y="2266304"/>
                  <a:pt x="1113509" y="2231777"/>
                </a:cubicBezTo>
                <a:cubicBezTo>
                  <a:pt x="1425464" y="2194013"/>
                  <a:pt x="1739171" y="2139122"/>
                  <a:pt x="2037233" y="2044714"/>
                </a:cubicBezTo>
                <a:cubicBezTo>
                  <a:pt x="2313448" y="1957047"/>
                  <a:pt x="2430109" y="1689061"/>
                  <a:pt x="2547311" y="1444273"/>
                </a:cubicBezTo>
                <a:cubicBezTo>
                  <a:pt x="2839304" y="834121"/>
                  <a:pt x="3300290" y="529585"/>
                  <a:pt x="3900864" y="617925"/>
                </a:cubicBezTo>
                <a:cubicBezTo>
                  <a:pt x="4133785" y="652182"/>
                  <a:pt x="4362119" y="778959"/>
                  <a:pt x="4571572" y="899937"/>
                </a:cubicBezTo>
                <a:cubicBezTo>
                  <a:pt x="5133170" y="1224435"/>
                  <a:pt x="5641899" y="1068660"/>
                  <a:pt x="6039226" y="670658"/>
                </a:cubicBezTo>
                <a:cubicBezTo>
                  <a:pt x="6250634" y="458239"/>
                  <a:pt x="6444898" y="227157"/>
                  <a:pt x="6656610" y="161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9ED460-F8A6-A30A-249C-FB8FA826C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612" y="609761"/>
            <a:ext cx="11382375" cy="62071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Některé významné osobnosti</a:t>
            </a:r>
            <a:endParaRPr lang="cs-CZ" sz="32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B4241BA-BF4C-36A5-3C50-BC2DD1511151}"/>
              </a:ext>
            </a:extLst>
          </p:cNvPr>
          <p:cNvSpPr txBox="1"/>
          <p:nvPr/>
        </p:nvSpPr>
        <p:spPr>
          <a:xfrm>
            <a:off x="1981199" y="2132366"/>
            <a:ext cx="82296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800" b="1" i="0" dirty="0">
                <a:effectLst/>
                <a:latin typeface="Söhne"/>
              </a:rPr>
              <a:t> </a:t>
            </a:r>
            <a:r>
              <a:rPr lang="cs-CZ" sz="2800" b="1" i="0" dirty="0" err="1">
                <a:effectLst/>
                <a:latin typeface="Söhne"/>
              </a:rPr>
              <a:t>Ottfried</a:t>
            </a:r>
            <a:r>
              <a:rPr lang="cs-CZ" sz="2800" b="1" i="0" dirty="0">
                <a:effectLst/>
                <a:latin typeface="Söhne"/>
              </a:rPr>
              <a:t> </a:t>
            </a:r>
            <a:r>
              <a:rPr lang="cs-CZ" sz="2800" b="1" i="0" dirty="0" err="1">
                <a:effectLst/>
                <a:latin typeface="Söhne"/>
              </a:rPr>
              <a:t>Preußler</a:t>
            </a:r>
            <a:r>
              <a:rPr lang="cs-CZ" sz="2800" b="0" i="0" dirty="0">
                <a:solidFill>
                  <a:srgbClr val="374151"/>
                </a:solidFill>
                <a:effectLst/>
                <a:latin typeface="Söhne"/>
              </a:rPr>
              <a:t> (1923–2013) - autor více než 35 knih, které byly přeloženy do více než 55 jazyků</a:t>
            </a:r>
            <a:r>
              <a:rPr lang="cs-CZ" sz="2600" dirty="0">
                <a:solidFill>
                  <a:srgbClr val="374151"/>
                </a:solidFill>
                <a:latin typeface="Söhne"/>
              </a:rPr>
              <a:t> (Malá čarodějnice, </a:t>
            </a:r>
            <a:r>
              <a:rPr lang="cs-CZ" sz="2600" dirty="0" err="1">
                <a:solidFill>
                  <a:srgbClr val="374151"/>
                </a:solidFill>
                <a:latin typeface="Söhne"/>
              </a:rPr>
              <a:t>Krabat</a:t>
            </a:r>
            <a:r>
              <a:rPr lang="cs-CZ" sz="2600" dirty="0">
                <a:solidFill>
                  <a:srgbClr val="374151"/>
                </a:solidFill>
                <a:latin typeface="Söhne"/>
              </a:rPr>
              <a:t>)</a:t>
            </a:r>
            <a:endParaRPr lang="cs-CZ" sz="2600" b="0" i="0" dirty="0">
              <a:solidFill>
                <a:srgbClr val="374151"/>
              </a:solidFill>
              <a:effectLst/>
              <a:latin typeface="Söhne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i="0" dirty="0">
                <a:effectLst/>
                <a:latin typeface="Söhne"/>
              </a:rPr>
              <a:t> Kardinál Christoph </a:t>
            </a:r>
            <a:r>
              <a:rPr lang="cs-CZ" sz="2800" b="1" i="0" dirty="0" err="1">
                <a:effectLst/>
                <a:latin typeface="Söhne"/>
              </a:rPr>
              <a:t>Schönborn</a:t>
            </a:r>
            <a:r>
              <a:rPr lang="cs-CZ" sz="2800" dirty="0">
                <a:solidFill>
                  <a:srgbClr val="374151"/>
                </a:solidFill>
                <a:latin typeface="Söhne"/>
              </a:rPr>
              <a:t>, vídeňský arcibiskup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0" i="0" dirty="0">
                <a:solidFill>
                  <a:srgbClr val="383840"/>
                </a:solidFill>
                <a:effectLst/>
                <a:latin typeface="rozhlas_regular"/>
              </a:rPr>
              <a:t> </a:t>
            </a:r>
            <a:r>
              <a:rPr lang="cs-CZ" sz="2800" b="1" dirty="0">
                <a:latin typeface="Söhne"/>
              </a:rPr>
              <a:t>Ferdinand </a:t>
            </a:r>
            <a:r>
              <a:rPr lang="cs-CZ" sz="2800" b="1" dirty="0" err="1">
                <a:latin typeface="Söhne"/>
              </a:rPr>
              <a:t>Thun-Hohenstein</a:t>
            </a:r>
            <a:r>
              <a:rPr lang="cs-CZ" sz="2800" b="1" dirty="0">
                <a:latin typeface="Söhne"/>
              </a:rPr>
              <a:t> </a:t>
            </a:r>
            <a:r>
              <a:rPr lang="cs-CZ" sz="2800" dirty="0">
                <a:solidFill>
                  <a:srgbClr val="374151"/>
                </a:solidFill>
                <a:latin typeface="Söhne"/>
              </a:rPr>
              <a:t>narozený v Děčíně, se stal velvyslancem NDR a jedním z čelních představitelů Národně-demokratické strany. 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sz="26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198739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A2DC5C2-CCA7-49E4-B67F-6F121D48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E3A5EF2-BD28-B6B1-98B6-80F1E9C49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7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 useBgFill="1">
        <p:nvSpPr>
          <p:cNvPr id="79" name="Freeform: Shape 78">
            <a:extLst>
              <a:ext uri="{FF2B5EF4-FFF2-40B4-BE49-F238E27FC236}">
                <a16:creationId xmlns:a16="http://schemas.microsoft.com/office/drawing/2014/main" id="{27966D5E-7857-415C-B50C-0DD96BCB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986" y="0"/>
            <a:ext cx="10615629" cy="6858000"/>
          </a:xfrm>
          <a:custGeom>
            <a:avLst/>
            <a:gdLst>
              <a:gd name="connsiteX0" fmla="*/ 7169276 w 10615629"/>
              <a:gd name="connsiteY0" fmla="*/ 5704266 h 6858000"/>
              <a:gd name="connsiteX1" fmla="*/ 7514897 w 10615629"/>
              <a:gd name="connsiteY1" fmla="*/ 6049887 h 6858000"/>
              <a:gd name="connsiteX2" fmla="*/ 7169276 w 10615629"/>
              <a:gd name="connsiteY2" fmla="*/ 6395508 h 6858000"/>
              <a:gd name="connsiteX3" fmla="*/ 6823655 w 10615629"/>
              <a:gd name="connsiteY3" fmla="*/ 6049887 h 6858000"/>
              <a:gd name="connsiteX4" fmla="*/ 7169276 w 10615629"/>
              <a:gd name="connsiteY4" fmla="*/ 5704266 h 6858000"/>
              <a:gd name="connsiteX5" fmla="*/ 10010446 w 10615629"/>
              <a:gd name="connsiteY5" fmla="*/ 2324705 h 6858000"/>
              <a:gd name="connsiteX6" fmla="*/ 10456760 w 10615629"/>
              <a:gd name="connsiteY6" fmla="*/ 2771019 h 6858000"/>
              <a:gd name="connsiteX7" fmla="*/ 10010446 w 10615629"/>
              <a:gd name="connsiteY7" fmla="*/ 3217333 h 6858000"/>
              <a:gd name="connsiteX8" fmla="*/ 9564132 w 10615629"/>
              <a:gd name="connsiteY8" fmla="*/ 2771019 h 6858000"/>
              <a:gd name="connsiteX9" fmla="*/ 10010446 w 10615629"/>
              <a:gd name="connsiteY9" fmla="*/ 2324705 h 6858000"/>
              <a:gd name="connsiteX10" fmla="*/ 10354145 w 10615629"/>
              <a:gd name="connsiteY10" fmla="*/ 1665213 h 6858000"/>
              <a:gd name="connsiteX11" fmla="*/ 10615629 w 10615629"/>
              <a:gd name="connsiteY11" fmla="*/ 1926697 h 6858000"/>
              <a:gd name="connsiteX12" fmla="*/ 10354145 w 10615629"/>
              <a:gd name="connsiteY12" fmla="*/ 2188181 h 6858000"/>
              <a:gd name="connsiteX13" fmla="*/ 10092661 w 10615629"/>
              <a:gd name="connsiteY13" fmla="*/ 1926697 h 6858000"/>
              <a:gd name="connsiteX14" fmla="*/ 10354145 w 10615629"/>
              <a:gd name="connsiteY14" fmla="*/ 1665213 h 6858000"/>
              <a:gd name="connsiteX15" fmla="*/ 1458901 w 10615629"/>
              <a:gd name="connsiteY15" fmla="*/ 659644 h 6858000"/>
              <a:gd name="connsiteX16" fmla="*/ 1905215 w 10615629"/>
              <a:gd name="connsiteY16" fmla="*/ 1105958 h 6858000"/>
              <a:gd name="connsiteX17" fmla="*/ 1458901 w 10615629"/>
              <a:gd name="connsiteY17" fmla="*/ 1552272 h 6858000"/>
              <a:gd name="connsiteX18" fmla="*/ 1012587 w 10615629"/>
              <a:gd name="connsiteY18" fmla="*/ 1105958 h 6858000"/>
              <a:gd name="connsiteX19" fmla="*/ 1458901 w 10615629"/>
              <a:gd name="connsiteY19" fmla="*/ 659644 h 6858000"/>
              <a:gd name="connsiteX20" fmla="*/ 6674038 w 10615629"/>
              <a:gd name="connsiteY20" fmla="*/ 0 h 6858000"/>
              <a:gd name="connsiteX21" fmla="*/ 10121228 w 10615629"/>
              <a:gd name="connsiteY21" fmla="*/ 0 h 6858000"/>
              <a:gd name="connsiteX22" fmla="*/ 10122250 w 10615629"/>
              <a:gd name="connsiteY22" fmla="*/ 1542 h 6858000"/>
              <a:gd name="connsiteX23" fmla="*/ 9914575 w 10615629"/>
              <a:gd name="connsiteY23" fmla="*/ 1714821 h 6858000"/>
              <a:gd name="connsiteX24" fmla="*/ 9361609 w 10615629"/>
              <a:gd name="connsiteY24" fmla="*/ 2396453 h 6858000"/>
              <a:gd name="connsiteX25" fmla="*/ 9334635 w 10615629"/>
              <a:gd name="connsiteY25" fmla="*/ 3107486 h 6858000"/>
              <a:gd name="connsiteX26" fmla="*/ 9815042 w 10615629"/>
              <a:gd name="connsiteY26" fmla="*/ 3891891 h 6858000"/>
              <a:gd name="connsiteX27" fmla="*/ 9376176 w 10615629"/>
              <a:gd name="connsiteY27" fmla="*/ 5202286 h 6858000"/>
              <a:gd name="connsiteX28" fmla="*/ 7869813 w 10615629"/>
              <a:gd name="connsiteY28" fmla="*/ 5436960 h 6858000"/>
              <a:gd name="connsiteX29" fmla="*/ 6545392 w 10615629"/>
              <a:gd name="connsiteY29" fmla="*/ 5630362 h 6858000"/>
              <a:gd name="connsiteX30" fmla="*/ 5772723 w 10615629"/>
              <a:gd name="connsiteY30" fmla="*/ 6502431 h 6858000"/>
              <a:gd name="connsiteX31" fmla="*/ 5542129 w 10615629"/>
              <a:gd name="connsiteY31" fmla="*/ 6791052 h 6858000"/>
              <a:gd name="connsiteX32" fmla="*/ 5487454 w 10615629"/>
              <a:gd name="connsiteY32" fmla="*/ 6858000 h 6858000"/>
              <a:gd name="connsiteX33" fmla="*/ 3860772 w 10615629"/>
              <a:gd name="connsiteY33" fmla="*/ 6858000 h 6858000"/>
              <a:gd name="connsiteX34" fmla="*/ 3806309 w 10615629"/>
              <a:gd name="connsiteY34" fmla="*/ 6753976 h 6858000"/>
              <a:gd name="connsiteX35" fmla="*/ 3692626 w 10615629"/>
              <a:gd name="connsiteY35" fmla="*/ 6315366 h 6858000"/>
              <a:gd name="connsiteX36" fmla="*/ 2561203 w 10615629"/>
              <a:gd name="connsiteY36" fmla="*/ 5694965 h 6858000"/>
              <a:gd name="connsiteX37" fmla="*/ 69617 w 10615629"/>
              <a:gd name="connsiteY37" fmla="*/ 4316865 h 6858000"/>
              <a:gd name="connsiteX38" fmla="*/ 1643 w 10615629"/>
              <a:gd name="connsiteY38" fmla="*/ 3718987 h 6858000"/>
              <a:gd name="connsiteX39" fmla="*/ 368893 w 10615629"/>
              <a:gd name="connsiteY39" fmla="*/ 2555465 h 6858000"/>
              <a:gd name="connsiteX40" fmla="*/ 1113509 w 10615629"/>
              <a:gd name="connsiteY40" fmla="*/ 2231777 h 6858000"/>
              <a:gd name="connsiteX41" fmla="*/ 2037233 w 10615629"/>
              <a:gd name="connsiteY41" fmla="*/ 2044714 h 6858000"/>
              <a:gd name="connsiteX42" fmla="*/ 2547311 w 10615629"/>
              <a:gd name="connsiteY42" fmla="*/ 1444273 h 6858000"/>
              <a:gd name="connsiteX43" fmla="*/ 3900864 w 10615629"/>
              <a:gd name="connsiteY43" fmla="*/ 617925 h 6858000"/>
              <a:gd name="connsiteX44" fmla="*/ 4571572 w 10615629"/>
              <a:gd name="connsiteY44" fmla="*/ 899937 h 6858000"/>
              <a:gd name="connsiteX45" fmla="*/ 6039226 w 10615629"/>
              <a:gd name="connsiteY45" fmla="*/ 670658 h 6858000"/>
              <a:gd name="connsiteX46" fmla="*/ 6656610 w 10615629"/>
              <a:gd name="connsiteY46" fmla="*/ 1615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615629" h="6858000">
                <a:moveTo>
                  <a:pt x="7169276" y="5704266"/>
                </a:moveTo>
                <a:cubicBezTo>
                  <a:pt x="7360157" y="5704266"/>
                  <a:pt x="7514897" y="5859006"/>
                  <a:pt x="7514897" y="6049887"/>
                </a:cubicBezTo>
                <a:cubicBezTo>
                  <a:pt x="7514897" y="6240768"/>
                  <a:pt x="7360157" y="6395508"/>
                  <a:pt x="7169276" y="6395508"/>
                </a:cubicBezTo>
                <a:cubicBezTo>
                  <a:pt x="6978395" y="6395508"/>
                  <a:pt x="6823655" y="6240768"/>
                  <a:pt x="6823655" y="6049887"/>
                </a:cubicBezTo>
                <a:cubicBezTo>
                  <a:pt x="6823655" y="5859006"/>
                  <a:pt x="6978395" y="5704266"/>
                  <a:pt x="7169276" y="5704266"/>
                </a:cubicBezTo>
                <a:close/>
                <a:moveTo>
                  <a:pt x="10010446" y="2324705"/>
                </a:moveTo>
                <a:cubicBezTo>
                  <a:pt x="10256938" y="2324705"/>
                  <a:pt x="10456760" y="2524528"/>
                  <a:pt x="10456760" y="2771019"/>
                </a:cubicBezTo>
                <a:cubicBezTo>
                  <a:pt x="10456760" y="3017511"/>
                  <a:pt x="10256938" y="3217333"/>
                  <a:pt x="10010446" y="3217333"/>
                </a:cubicBezTo>
                <a:cubicBezTo>
                  <a:pt x="9763954" y="3217333"/>
                  <a:pt x="9564132" y="3017511"/>
                  <a:pt x="9564132" y="2771019"/>
                </a:cubicBezTo>
                <a:cubicBezTo>
                  <a:pt x="9564132" y="2524528"/>
                  <a:pt x="9763954" y="2324705"/>
                  <a:pt x="10010446" y="2324705"/>
                </a:cubicBezTo>
                <a:close/>
                <a:moveTo>
                  <a:pt x="10354145" y="1665213"/>
                </a:moveTo>
                <a:cubicBezTo>
                  <a:pt x="10498559" y="1665213"/>
                  <a:pt x="10615629" y="1782283"/>
                  <a:pt x="10615629" y="1926697"/>
                </a:cubicBezTo>
                <a:cubicBezTo>
                  <a:pt x="10615629" y="2071111"/>
                  <a:pt x="10498559" y="2188181"/>
                  <a:pt x="10354145" y="2188181"/>
                </a:cubicBezTo>
                <a:cubicBezTo>
                  <a:pt x="10209731" y="2188181"/>
                  <a:pt x="10092661" y="2071111"/>
                  <a:pt x="10092661" y="1926697"/>
                </a:cubicBezTo>
                <a:cubicBezTo>
                  <a:pt x="10092661" y="1782283"/>
                  <a:pt x="10209731" y="1665213"/>
                  <a:pt x="10354145" y="1665213"/>
                </a:cubicBezTo>
                <a:close/>
                <a:moveTo>
                  <a:pt x="1458901" y="659644"/>
                </a:moveTo>
                <a:cubicBezTo>
                  <a:pt x="1705393" y="659644"/>
                  <a:pt x="1905215" y="859466"/>
                  <a:pt x="1905215" y="1105958"/>
                </a:cubicBezTo>
                <a:cubicBezTo>
                  <a:pt x="1905215" y="1352450"/>
                  <a:pt x="1705393" y="1552272"/>
                  <a:pt x="1458901" y="1552272"/>
                </a:cubicBezTo>
                <a:cubicBezTo>
                  <a:pt x="1212409" y="1552272"/>
                  <a:pt x="1012587" y="1352450"/>
                  <a:pt x="1012587" y="1105958"/>
                </a:cubicBezTo>
                <a:cubicBezTo>
                  <a:pt x="1012587" y="859466"/>
                  <a:pt x="1212409" y="659644"/>
                  <a:pt x="1458901" y="659644"/>
                </a:cubicBezTo>
                <a:close/>
                <a:moveTo>
                  <a:pt x="6674038" y="0"/>
                </a:moveTo>
                <a:lnTo>
                  <a:pt x="10121228" y="0"/>
                </a:lnTo>
                <a:lnTo>
                  <a:pt x="10122250" y="1542"/>
                </a:lnTo>
                <a:cubicBezTo>
                  <a:pt x="10407914" y="485220"/>
                  <a:pt x="10448238" y="1134713"/>
                  <a:pt x="9914575" y="1714821"/>
                </a:cubicBezTo>
                <a:cubicBezTo>
                  <a:pt x="9716856" y="1929804"/>
                  <a:pt x="9539638" y="2164208"/>
                  <a:pt x="9361609" y="2396453"/>
                </a:cubicBezTo>
                <a:cubicBezTo>
                  <a:pt x="9193292" y="2616157"/>
                  <a:pt x="9188572" y="2869712"/>
                  <a:pt x="9334635" y="3107486"/>
                </a:cubicBezTo>
                <a:cubicBezTo>
                  <a:pt x="9495670" y="3368730"/>
                  <a:pt x="9683004" y="3617025"/>
                  <a:pt x="9815042" y="3891891"/>
                </a:cubicBezTo>
                <a:cubicBezTo>
                  <a:pt x="10050525" y="4382007"/>
                  <a:pt x="9955575" y="4864841"/>
                  <a:pt x="9376176" y="5202286"/>
                </a:cubicBezTo>
                <a:cubicBezTo>
                  <a:pt x="8901029" y="5479039"/>
                  <a:pt x="8396077" y="5489829"/>
                  <a:pt x="7869813" y="5436960"/>
                </a:cubicBezTo>
                <a:cubicBezTo>
                  <a:pt x="7414764" y="5391373"/>
                  <a:pt x="6924917" y="5356038"/>
                  <a:pt x="6545392" y="5630362"/>
                </a:cubicBezTo>
                <a:cubicBezTo>
                  <a:pt x="6238294" y="5852628"/>
                  <a:pt x="6024795" y="6205178"/>
                  <a:pt x="5772723" y="6502431"/>
                </a:cubicBezTo>
                <a:cubicBezTo>
                  <a:pt x="5693285" y="6596233"/>
                  <a:pt x="5618533" y="6694485"/>
                  <a:pt x="5542129" y="6791052"/>
                </a:cubicBezTo>
                <a:lnTo>
                  <a:pt x="5487454" y="6858000"/>
                </a:lnTo>
                <a:lnTo>
                  <a:pt x="3860772" y="6858000"/>
                </a:lnTo>
                <a:lnTo>
                  <a:pt x="3806309" y="6753976"/>
                </a:lnTo>
                <a:cubicBezTo>
                  <a:pt x="3748311" y="6617180"/>
                  <a:pt x="3717510" y="6461835"/>
                  <a:pt x="3692626" y="6315366"/>
                </a:cubicBezTo>
                <a:cubicBezTo>
                  <a:pt x="3594980" y="5743923"/>
                  <a:pt x="2996563" y="5569132"/>
                  <a:pt x="2561203" y="5694965"/>
                </a:cubicBezTo>
                <a:cubicBezTo>
                  <a:pt x="1295584" y="6063834"/>
                  <a:pt x="405173" y="5417942"/>
                  <a:pt x="69617" y="4316865"/>
                </a:cubicBezTo>
                <a:cubicBezTo>
                  <a:pt x="12163" y="4128181"/>
                  <a:pt x="22818" y="3919404"/>
                  <a:pt x="1643" y="3718987"/>
                </a:cubicBezTo>
                <a:cubicBezTo>
                  <a:pt x="-11845" y="3285650"/>
                  <a:pt x="53163" y="2879692"/>
                  <a:pt x="368893" y="2555465"/>
                </a:cubicBezTo>
                <a:cubicBezTo>
                  <a:pt x="570254" y="2348709"/>
                  <a:pt x="826642" y="2266304"/>
                  <a:pt x="1113509" y="2231777"/>
                </a:cubicBezTo>
                <a:cubicBezTo>
                  <a:pt x="1425464" y="2194013"/>
                  <a:pt x="1739171" y="2139122"/>
                  <a:pt x="2037233" y="2044714"/>
                </a:cubicBezTo>
                <a:cubicBezTo>
                  <a:pt x="2313448" y="1957047"/>
                  <a:pt x="2430109" y="1689061"/>
                  <a:pt x="2547311" y="1444273"/>
                </a:cubicBezTo>
                <a:cubicBezTo>
                  <a:pt x="2839304" y="834121"/>
                  <a:pt x="3300290" y="529585"/>
                  <a:pt x="3900864" y="617925"/>
                </a:cubicBezTo>
                <a:cubicBezTo>
                  <a:pt x="4133785" y="652182"/>
                  <a:pt x="4362119" y="778959"/>
                  <a:pt x="4571572" y="899937"/>
                </a:cubicBezTo>
                <a:cubicBezTo>
                  <a:pt x="5133170" y="1224435"/>
                  <a:pt x="5641899" y="1068660"/>
                  <a:pt x="6039226" y="670658"/>
                </a:cubicBezTo>
                <a:cubicBezTo>
                  <a:pt x="6250634" y="458239"/>
                  <a:pt x="6444898" y="227157"/>
                  <a:pt x="6656610" y="161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40B14FB-14F8-681F-FADE-EC1217D29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5" y="1243012"/>
            <a:ext cx="2533650" cy="166687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0ED7EE6-1F33-65F6-5B6B-FD6961CB46AB}"/>
              </a:ext>
            </a:extLst>
          </p:cNvPr>
          <p:cNvSpPr txBox="1"/>
          <p:nvPr/>
        </p:nvSpPr>
        <p:spPr>
          <a:xfrm>
            <a:off x="1251752" y="3152775"/>
            <a:ext cx="902859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200" dirty="0">
                <a:solidFill>
                  <a:srgbClr val="ED6B6A"/>
                </a:solidFill>
                <a:latin typeface="GTMaru"/>
              </a:rPr>
              <a:t>N</a:t>
            </a:r>
            <a:r>
              <a:rPr lang="cs-CZ" sz="2200" b="0" i="0" dirty="0">
                <a:solidFill>
                  <a:srgbClr val="ED6B6A"/>
                </a:solidFill>
                <a:effectLst/>
                <a:latin typeface="GTMaru"/>
              </a:rPr>
              <a:t>adační fond zahájil svoji činnost v roce 1998 s cílem podporovat vzájemnou důvěru, setkávání a spolupráci mezi Čechy a Němci:</a:t>
            </a:r>
          </a:p>
          <a:p>
            <a:pPr algn="l"/>
            <a:endParaRPr lang="cs-CZ" sz="2200" b="0" i="0" dirty="0">
              <a:solidFill>
                <a:srgbClr val="ED6B6A"/>
              </a:solidFill>
              <a:effectLst/>
              <a:latin typeface="GTMaru"/>
            </a:endParaRPr>
          </a:p>
          <a:p>
            <a:pPr algn="l"/>
            <a:r>
              <a:rPr lang="cs-CZ" sz="2200" b="0" i="0" dirty="0">
                <a:solidFill>
                  <a:srgbClr val="334C58"/>
                </a:solidFill>
                <a:effectLst/>
                <a:latin typeface="GTMaru"/>
              </a:rPr>
              <a:t>Od svého založení jsme podpořili více než 13 000 česko-německých projektů a rozdělili mezi ně finanční prostředky ve výši bezmála 75 milionů EUR. Je pro nás důležité, aby se Češi a Němci potkávali, vzájemně poznávali a hlavně měli chuť vytvářet takové sousedství, ve kterém jim bude dobře.</a:t>
            </a:r>
          </a:p>
        </p:txBody>
      </p:sp>
    </p:spTree>
    <p:extLst>
      <p:ext uri="{BB962C8B-B14F-4D97-AF65-F5344CB8AC3E}">
        <p14:creationId xmlns:p14="http://schemas.microsoft.com/office/powerpoint/2010/main" val="3467387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250B20-4B3C-4D08-BF3F-709FA0FD6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B15CA65-788D-DB30-2D5B-C004F2B68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12" y="152401"/>
            <a:ext cx="5480813" cy="895685"/>
          </a:xfrm>
        </p:spPr>
        <p:txBody>
          <a:bodyPr anchor="b">
            <a:normAutofit/>
          </a:bodyPr>
          <a:lstStyle/>
          <a:p>
            <a:r>
              <a:rPr lang="cs-CZ" b="0" i="0" dirty="0">
                <a:effectLst/>
              </a:rPr>
              <a:t>Němci a Německo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F2A283-DD87-9AE7-3715-C1EEDCA3C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6936" y="152401"/>
            <a:ext cx="5772016" cy="413385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400" b="1" dirty="0">
                <a:latin typeface="Söhne"/>
              </a:rPr>
              <a:t>19. století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Söhne"/>
              </a:rPr>
              <a:t>Sjednocení Německa: Otto von Bismarck sjednotil Německo "shora" a v roce 1871 bylo vyhlášeno německé císařství.</a:t>
            </a:r>
          </a:p>
          <a:p>
            <a:pPr>
              <a:lnSpc>
                <a:spcPct val="100000"/>
              </a:lnSpc>
            </a:pPr>
            <a:r>
              <a:rPr lang="cs-CZ" sz="2400" b="1" dirty="0">
                <a:latin typeface="Söhne"/>
              </a:rPr>
              <a:t>Vystěhovalecké komunity v USA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latin typeface="Söhne"/>
              </a:rPr>
              <a:t>Používání regionálních termínů: Vystěhovalci z Německa v USA častěji používali regionální výrazy jako </a:t>
            </a:r>
            <a:r>
              <a:rPr lang="cs-CZ" sz="2400" dirty="0" err="1">
                <a:latin typeface="Söhne"/>
              </a:rPr>
              <a:t>Hessen</a:t>
            </a:r>
            <a:r>
              <a:rPr lang="cs-CZ" sz="2400" dirty="0">
                <a:latin typeface="Söhne"/>
              </a:rPr>
              <a:t>, </a:t>
            </a:r>
            <a:r>
              <a:rPr lang="cs-CZ" sz="2400" dirty="0" err="1">
                <a:latin typeface="Söhne"/>
              </a:rPr>
              <a:t>Saxony</a:t>
            </a:r>
            <a:r>
              <a:rPr lang="cs-CZ" sz="2400" dirty="0">
                <a:latin typeface="Söhne"/>
              </a:rPr>
              <a:t> a </a:t>
            </a:r>
            <a:r>
              <a:rPr lang="cs-CZ" sz="2400" dirty="0" err="1">
                <a:latin typeface="Söhne"/>
              </a:rPr>
              <a:t>Prussia</a:t>
            </a:r>
            <a:r>
              <a:rPr lang="cs-CZ" sz="2400" dirty="0">
                <a:latin typeface="Söhne"/>
              </a:rPr>
              <a:t> než obecný termín "Germany."</a:t>
            </a:r>
          </a:p>
          <a:p>
            <a:pPr>
              <a:lnSpc>
                <a:spcPct val="100000"/>
              </a:lnSpc>
            </a:pPr>
            <a:endParaRPr lang="cs-CZ" sz="1800" dirty="0">
              <a:latin typeface="Söhne"/>
            </a:endParaRPr>
          </a:p>
        </p:txBody>
      </p:sp>
      <p:pic>
        <p:nvPicPr>
          <p:cNvPr id="4" name="Picture 3" descr="Obsah obrázku Barevnost, umění&#10;&#10;Popis byl vytvořen automaticky">
            <a:extLst>
              <a:ext uri="{FF2B5EF4-FFF2-40B4-BE49-F238E27FC236}">
                <a16:creationId xmlns:a16="http://schemas.microsoft.com/office/drawing/2014/main" id="{288B80A2-EF9E-2BAB-2BA7-1197AECD8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6"/>
          <a:stretch/>
        </p:blipFill>
        <p:spPr>
          <a:xfrm>
            <a:off x="7215875" y="4067175"/>
            <a:ext cx="4973077" cy="2790825"/>
          </a:xfrm>
          <a:custGeom>
            <a:avLst/>
            <a:gdLst/>
            <a:ahLst/>
            <a:cxnLst/>
            <a:rect l="l" t="t" r="r" b="b"/>
            <a:pathLst>
              <a:path w="4850830" h="2722222">
                <a:moveTo>
                  <a:pt x="1056187" y="193875"/>
                </a:moveTo>
                <a:cubicBezTo>
                  <a:pt x="1242761" y="193875"/>
                  <a:pt x="1394009" y="345123"/>
                  <a:pt x="1394009" y="531697"/>
                </a:cubicBezTo>
                <a:cubicBezTo>
                  <a:pt x="1394009" y="718271"/>
                  <a:pt x="1242761" y="869519"/>
                  <a:pt x="1056187" y="869519"/>
                </a:cubicBezTo>
                <a:cubicBezTo>
                  <a:pt x="869614" y="869519"/>
                  <a:pt x="718366" y="718271"/>
                  <a:pt x="718366" y="531697"/>
                </a:cubicBezTo>
                <a:cubicBezTo>
                  <a:pt x="718366" y="345123"/>
                  <a:pt x="869614" y="193875"/>
                  <a:pt x="1056187" y="193875"/>
                </a:cubicBezTo>
                <a:close/>
                <a:moveTo>
                  <a:pt x="4605308" y="20115"/>
                </a:moveTo>
                <a:cubicBezTo>
                  <a:pt x="4633496" y="20842"/>
                  <a:pt x="4662364" y="24209"/>
                  <a:pt x="4692032" y="30588"/>
                </a:cubicBezTo>
                <a:cubicBezTo>
                  <a:pt x="4728644" y="38475"/>
                  <a:pt x="4764337" y="50580"/>
                  <a:pt x="4798864" y="66300"/>
                </a:cubicBezTo>
                <a:lnTo>
                  <a:pt x="4850830" y="96175"/>
                </a:lnTo>
                <a:lnTo>
                  <a:pt x="4850830" y="2722222"/>
                </a:lnTo>
                <a:lnTo>
                  <a:pt x="526454" y="2722222"/>
                </a:lnTo>
                <a:lnTo>
                  <a:pt x="523632" y="2713577"/>
                </a:lnTo>
                <a:cubicBezTo>
                  <a:pt x="403183" y="2425404"/>
                  <a:pt x="-12552" y="2219342"/>
                  <a:pt x="292" y="1807517"/>
                </a:cubicBezTo>
                <a:cubicBezTo>
                  <a:pt x="9155" y="1532425"/>
                  <a:pt x="205901" y="1247889"/>
                  <a:pt x="446118" y="1141158"/>
                </a:cubicBezTo>
                <a:cubicBezTo>
                  <a:pt x="814587" y="977743"/>
                  <a:pt x="1091883" y="1317256"/>
                  <a:pt x="1399058" y="1144546"/>
                </a:cubicBezTo>
                <a:cubicBezTo>
                  <a:pt x="1653956" y="1001226"/>
                  <a:pt x="1614460" y="616746"/>
                  <a:pt x="1919143" y="334305"/>
                </a:cubicBezTo>
                <a:cubicBezTo>
                  <a:pt x="2146890" y="123117"/>
                  <a:pt x="2398212" y="140179"/>
                  <a:pt x="2680066" y="173053"/>
                </a:cubicBezTo>
                <a:cubicBezTo>
                  <a:pt x="3060904" y="217628"/>
                  <a:pt x="3070600" y="462675"/>
                  <a:pt x="3394107" y="512336"/>
                </a:cubicBezTo>
                <a:cubicBezTo>
                  <a:pt x="3912761" y="592039"/>
                  <a:pt x="4182490" y="9193"/>
                  <a:pt x="4605308" y="20115"/>
                </a:cubicBezTo>
                <a:close/>
                <a:moveTo>
                  <a:pt x="3494767" y="0"/>
                </a:moveTo>
                <a:cubicBezTo>
                  <a:pt x="3601841" y="0"/>
                  <a:pt x="3688642" y="86801"/>
                  <a:pt x="3688642" y="193875"/>
                </a:cubicBezTo>
                <a:cubicBezTo>
                  <a:pt x="3688642" y="300950"/>
                  <a:pt x="3601841" y="387751"/>
                  <a:pt x="3494767" y="387751"/>
                </a:cubicBezTo>
                <a:cubicBezTo>
                  <a:pt x="3387693" y="387751"/>
                  <a:pt x="3300892" y="300950"/>
                  <a:pt x="3300892" y="193875"/>
                </a:cubicBezTo>
                <a:cubicBezTo>
                  <a:pt x="3300892" y="86801"/>
                  <a:pt x="3387693" y="0"/>
                  <a:pt x="3494767" y="0"/>
                </a:cubicBezTo>
                <a:close/>
              </a:path>
            </a:pathLst>
          </a:cu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2597E47-2ED9-F02D-8725-CEB1C6284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4" y="1014522"/>
            <a:ext cx="6309364" cy="586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41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250B20-4B3C-4D08-BF3F-709FA0FD6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B15CA65-788D-DB30-2D5B-C004F2B68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12" y="152401"/>
            <a:ext cx="5480813" cy="895685"/>
          </a:xfrm>
        </p:spPr>
        <p:txBody>
          <a:bodyPr anchor="b">
            <a:normAutofit/>
          </a:bodyPr>
          <a:lstStyle/>
          <a:p>
            <a:r>
              <a:rPr lang="cs-CZ" b="0" i="0" dirty="0">
                <a:effectLst/>
              </a:rPr>
              <a:t>Němci a Německo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F2A283-DD87-9AE7-3715-C1EEDCA3C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6936" y="152401"/>
            <a:ext cx="5772016" cy="50410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1" dirty="0">
                <a:latin typeface="Söhne"/>
              </a:rPr>
              <a:t>20. století</a:t>
            </a:r>
          </a:p>
          <a:p>
            <a:pPr>
              <a:lnSpc>
                <a:spcPct val="100000"/>
              </a:lnSpc>
            </a:pPr>
            <a:r>
              <a:rPr lang="cs-CZ" sz="1800" dirty="0">
                <a:latin typeface="Söhne"/>
              </a:rPr>
              <a:t>Němčina jako národní jazyk: Němčina se stala národním jazykem v roce 1905, předtím se používalo mnoho německých dialektů.</a:t>
            </a:r>
          </a:p>
          <a:p>
            <a:pPr>
              <a:lnSpc>
                <a:spcPct val="100000"/>
              </a:lnSpc>
            </a:pPr>
            <a:r>
              <a:rPr lang="cs-CZ" sz="1800" b="1" dirty="0">
                <a:latin typeface="Söhne"/>
              </a:rPr>
              <a:t>1918</a:t>
            </a:r>
          </a:p>
          <a:p>
            <a:pPr>
              <a:lnSpc>
                <a:spcPct val="100000"/>
              </a:lnSpc>
            </a:pPr>
            <a:r>
              <a:rPr lang="cs-CZ" sz="1800" dirty="0">
                <a:latin typeface="Söhne"/>
              </a:rPr>
              <a:t>Vznik Výmarské republiky: V roce 1918 (institucionálně až v roce 1919) vznikla Výmarská republika</a:t>
            </a:r>
          </a:p>
          <a:p>
            <a:pPr>
              <a:lnSpc>
                <a:spcPct val="100000"/>
              </a:lnSpc>
            </a:pPr>
            <a:r>
              <a:rPr lang="cs-CZ" sz="1800" b="1" dirty="0">
                <a:latin typeface="Söhne"/>
              </a:rPr>
              <a:t>1933 </a:t>
            </a:r>
          </a:p>
          <a:p>
            <a:pPr>
              <a:lnSpc>
                <a:spcPct val="100000"/>
              </a:lnSpc>
            </a:pPr>
            <a:r>
              <a:rPr lang="cs-CZ" sz="1800" dirty="0">
                <a:latin typeface="Söhne"/>
              </a:rPr>
              <a:t>nacistická diktatura</a:t>
            </a:r>
          </a:p>
          <a:p>
            <a:pPr>
              <a:lnSpc>
                <a:spcPct val="100000"/>
              </a:lnSpc>
            </a:pPr>
            <a:r>
              <a:rPr lang="cs-CZ" sz="1800" b="1" dirty="0">
                <a:latin typeface="Söhne"/>
              </a:rPr>
              <a:t>1945</a:t>
            </a:r>
          </a:p>
          <a:p>
            <a:pPr>
              <a:lnSpc>
                <a:spcPct val="100000"/>
              </a:lnSpc>
            </a:pPr>
            <a:r>
              <a:rPr lang="cs-CZ" sz="1800" dirty="0">
                <a:latin typeface="Söhne"/>
              </a:rPr>
              <a:t>rozdělení Německa</a:t>
            </a:r>
          </a:p>
          <a:p>
            <a:pPr>
              <a:lnSpc>
                <a:spcPct val="100000"/>
              </a:lnSpc>
            </a:pPr>
            <a:r>
              <a:rPr lang="cs-CZ" sz="1800" b="1" dirty="0">
                <a:latin typeface="Söhne"/>
              </a:rPr>
              <a:t>Současné hranice</a:t>
            </a:r>
          </a:p>
          <a:p>
            <a:pPr>
              <a:lnSpc>
                <a:spcPct val="100000"/>
              </a:lnSpc>
            </a:pPr>
            <a:r>
              <a:rPr lang="cs-CZ" sz="1800" dirty="0">
                <a:latin typeface="Söhne"/>
              </a:rPr>
              <a:t>vycházejí z roku 1945 a znovusjednocení Německa v roce 1990.</a:t>
            </a:r>
          </a:p>
        </p:txBody>
      </p:sp>
      <p:pic>
        <p:nvPicPr>
          <p:cNvPr id="4" name="Picture 3" descr="Obsah obrázku Barevnost, umění&#10;&#10;Popis byl vytvořen automaticky">
            <a:extLst>
              <a:ext uri="{FF2B5EF4-FFF2-40B4-BE49-F238E27FC236}">
                <a16:creationId xmlns:a16="http://schemas.microsoft.com/office/drawing/2014/main" id="{288B80A2-EF9E-2BAB-2BA7-1197AECD8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6"/>
          <a:stretch/>
        </p:blipFill>
        <p:spPr>
          <a:xfrm>
            <a:off x="9011215" y="5074696"/>
            <a:ext cx="3177737" cy="1783304"/>
          </a:xfrm>
          <a:custGeom>
            <a:avLst/>
            <a:gdLst/>
            <a:ahLst/>
            <a:cxnLst/>
            <a:rect l="l" t="t" r="r" b="b"/>
            <a:pathLst>
              <a:path w="4850830" h="2722222">
                <a:moveTo>
                  <a:pt x="1056187" y="193875"/>
                </a:moveTo>
                <a:cubicBezTo>
                  <a:pt x="1242761" y="193875"/>
                  <a:pt x="1394009" y="345123"/>
                  <a:pt x="1394009" y="531697"/>
                </a:cubicBezTo>
                <a:cubicBezTo>
                  <a:pt x="1394009" y="718271"/>
                  <a:pt x="1242761" y="869519"/>
                  <a:pt x="1056187" y="869519"/>
                </a:cubicBezTo>
                <a:cubicBezTo>
                  <a:pt x="869614" y="869519"/>
                  <a:pt x="718366" y="718271"/>
                  <a:pt x="718366" y="531697"/>
                </a:cubicBezTo>
                <a:cubicBezTo>
                  <a:pt x="718366" y="345123"/>
                  <a:pt x="869614" y="193875"/>
                  <a:pt x="1056187" y="193875"/>
                </a:cubicBezTo>
                <a:close/>
                <a:moveTo>
                  <a:pt x="4605308" y="20115"/>
                </a:moveTo>
                <a:cubicBezTo>
                  <a:pt x="4633496" y="20842"/>
                  <a:pt x="4662364" y="24209"/>
                  <a:pt x="4692032" y="30588"/>
                </a:cubicBezTo>
                <a:cubicBezTo>
                  <a:pt x="4728644" y="38475"/>
                  <a:pt x="4764337" y="50580"/>
                  <a:pt x="4798864" y="66300"/>
                </a:cubicBezTo>
                <a:lnTo>
                  <a:pt x="4850830" y="96175"/>
                </a:lnTo>
                <a:lnTo>
                  <a:pt x="4850830" y="2722222"/>
                </a:lnTo>
                <a:lnTo>
                  <a:pt x="526454" y="2722222"/>
                </a:lnTo>
                <a:lnTo>
                  <a:pt x="523632" y="2713577"/>
                </a:lnTo>
                <a:cubicBezTo>
                  <a:pt x="403183" y="2425404"/>
                  <a:pt x="-12552" y="2219342"/>
                  <a:pt x="292" y="1807517"/>
                </a:cubicBezTo>
                <a:cubicBezTo>
                  <a:pt x="9155" y="1532425"/>
                  <a:pt x="205901" y="1247889"/>
                  <a:pt x="446118" y="1141158"/>
                </a:cubicBezTo>
                <a:cubicBezTo>
                  <a:pt x="814587" y="977743"/>
                  <a:pt x="1091883" y="1317256"/>
                  <a:pt x="1399058" y="1144546"/>
                </a:cubicBezTo>
                <a:cubicBezTo>
                  <a:pt x="1653956" y="1001226"/>
                  <a:pt x="1614460" y="616746"/>
                  <a:pt x="1919143" y="334305"/>
                </a:cubicBezTo>
                <a:cubicBezTo>
                  <a:pt x="2146890" y="123117"/>
                  <a:pt x="2398212" y="140179"/>
                  <a:pt x="2680066" y="173053"/>
                </a:cubicBezTo>
                <a:cubicBezTo>
                  <a:pt x="3060904" y="217628"/>
                  <a:pt x="3070600" y="462675"/>
                  <a:pt x="3394107" y="512336"/>
                </a:cubicBezTo>
                <a:cubicBezTo>
                  <a:pt x="3912761" y="592039"/>
                  <a:pt x="4182490" y="9193"/>
                  <a:pt x="4605308" y="20115"/>
                </a:cubicBezTo>
                <a:close/>
                <a:moveTo>
                  <a:pt x="3494767" y="0"/>
                </a:moveTo>
                <a:cubicBezTo>
                  <a:pt x="3601841" y="0"/>
                  <a:pt x="3688642" y="86801"/>
                  <a:pt x="3688642" y="193875"/>
                </a:cubicBezTo>
                <a:cubicBezTo>
                  <a:pt x="3688642" y="300950"/>
                  <a:pt x="3601841" y="387751"/>
                  <a:pt x="3494767" y="387751"/>
                </a:cubicBezTo>
                <a:cubicBezTo>
                  <a:pt x="3387693" y="387751"/>
                  <a:pt x="3300892" y="300950"/>
                  <a:pt x="3300892" y="193875"/>
                </a:cubicBezTo>
                <a:cubicBezTo>
                  <a:pt x="3300892" y="86801"/>
                  <a:pt x="3387693" y="0"/>
                  <a:pt x="3494767" y="0"/>
                </a:cubicBezTo>
                <a:close/>
              </a:path>
            </a:pathLst>
          </a:cu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D4BFB6A-8121-66A4-C501-703AFC5F6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63" y="1048086"/>
            <a:ext cx="3476625" cy="34956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8999B19-BBE2-62A3-2B94-4B8CF3440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362" y="3996408"/>
            <a:ext cx="343852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49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125A0BB-5554-EA1A-21EE-FCE26629D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350" y="267477"/>
            <a:ext cx="8105775" cy="7334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 dirty="0"/>
              <a:t>Němci jako národnostní menšina</a:t>
            </a:r>
          </a:p>
        </p:txBody>
      </p:sp>
      <p:pic>
        <p:nvPicPr>
          <p:cNvPr id="4" name="Picture 3" descr="Obsah obrázku Barevnost, umění&#10;&#10;Popis byl vytvořen automaticky">
            <a:extLst>
              <a:ext uri="{FF2B5EF4-FFF2-40B4-BE49-F238E27FC236}">
                <a16:creationId xmlns:a16="http://schemas.microsoft.com/office/drawing/2014/main" id="{0EBB5D94-D8AA-33C3-770B-D6D7C0EBF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89" r="18089"/>
          <a:stretch/>
        </p:blipFill>
        <p:spPr>
          <a:xfrm>
            <a:off x="2" y="10"/>
            <a:ext cx="3200398" cy="2870859"/>
          </a:xfrm>
          <a:custGeom>
            <a:avLst/>
            <a:gdLst/>
            <a:ahLst/>
            <a:cxnLst/>
            <a:rect l="l" t="t" r="r" b="b"/>
            <a:pathLst>
              <a:path w="6972657" h="6356349">
                <a:moveTo>
                  <a:pt x="4162425" y="4810724"/>
                </a:moveTo>
                <a:cubicBezTo>
                  <a:pt x="4508954" y="4810724"/>
                  <a:pt x="4789872" y="5103559"/>
                  <a:pt x="4789872" y="5464789"/>
                </a:cubicBezTo>
                <a:cubicBezTo>
                  <a:pt x="4789872" y="5826019"/>
                  <a:pt x="4508954" y="6118855"/>
                  <a:pt x="4162425" y="6118855"/>
                </a:cubicBezTo>
                <a:cubicBezTo>
                  <a:pt x="3815896" y="6118855"/>
                  <a:pt x="3534978" y="5826019"/>
                  <a:pt x="3534978" y="5464789"/>
                </a:cubicBezTo>
                <a:cubicBezTo>
                  <a:pt x="3534978" y="5103559"/>
                  <a:pt x="3815896" y="4810724"/>
                  <a:pt x="4162425" y="4810724"/>
                </a:cubicBezTo>
                <a:close/>
                <a:moveTo>
                  <a:pt x="92101" y="4731176"/>
                </a:moveTo>
                <a:cubicBezTo>
                  <a:pt x="540880" y="4731176"/>
                  <a:pt x="904688" y="5094984"/>
                  <a:pt x="904688" y="5543763"/>
                </a:cubicBezTo>
                <a:cubicBezTo>
                  <a:pt x="904688" y="5964494"/>
                  <a:pt x="584935" y="6310542"/>
                  <a:pt x="175183" y="6352155"/>
                </a:cubicBezTo>
                <a:lnTo>
                  <a:pt x="92121" y="6356349"/>
                </a:lnTo>
                <a:lnTo>
                  <a:pt x="92081" y="6356349"/>
                </a:lnTo>
                <a:lnTo>
                  <a:pt x="9019" y="6352155"/>
                </a:lnTo>
                <a:lnTo>
                  <a:pt x="4079" y="6351401"/>
                </a:lnTo>
                <a:lnTo>
                  <a:pt x="0" y="6352492"/>
                </a:lnTo>
                <a:lnTo>
                  <a:pt x="0" y="4736748"/>
                </a:lnTo>
                <a:lnTo>
                  <a:pt x="9019" y="4735372"/>
                </a:lnTo>
                <a:cubicBezTo>
                  <a:pt x="36336" y="4732597"/>
                  <a:pt x="64052" y="4731176"/>
                  <a:pt x="92101" y="4731176"/>
                </a:cubicBezTo>
                <a:close/>
                <a:moveTo>
                  <a:pt x="6385770" y="2098604"/>
                </a:moveTo>
                <a:cubicBezTo>
                  <a:pt x="6543907" y="2107100"/>
                  <a:pt x="6698935" y="2178483"/>
                  <a:pt x="6813407" y="2310776"/>
                </a:cubicBezTo>
                <a:cubicBezTo>
                  <a:pt x="7042252" y="2575278"/>
                  <a:pt x="7022052" y="2983098"/>
                  <a:pt x="6768322" y="3221698"/>
                </a:cubicBezTo>
                <a:cubicBezTo>
                  <a:pt x="6718815" y="3268040"/>
                  <a:pt x="6662527" y="3305861"/>
                  <a:pt x="6601629" y="3333787"/>
                </a:cubicBezTo>
                <a:cubicBezTo>
                  <a:pt x="6357584" y="3444872"/>
                  <a:pt x="6072796" y="3380857"/>
                  <a:pt x="5894479" y="3174765"/>
                </a:cubicBezTo>
                <a:cubicBezTo>
                  <a:pt x="5665537" y="2910180"/>
                  <a:pt x="5685739" y="2502359"/>
                  <a:pt x="5939476" y="2263752"/>
                </a:cubicBezTo>
                <a:cubicBezTo>
                  <a:pt x="6066385" y="2144498"/>
                  <a:pt x="6227633" y="2090107"/>
                  <a:pt x="6385770" y="2098604"/>
                </a:cubicBezTo>
                <a:close/>
                <a:moveTo>
                  <a:pt x="0" y="0"/>
                </a:moveTo>
                <a:lnTo>
                  <a:pt x="5609109" y="0"/>
                </a:lnTo>
                <a:lnTo>
                  <a:pt x="5710855" y="100163"/>
                </a:lnTo>
                <a:cubicBezTo>
                  <a:pt x="5940043" y="363896"/>
                  <a:pt x="6060564" y="781193"/>
                  <a:pt x="5983550" y="1133306"/>
                </a:cubicBezTo>
                <a:cubicBezTo>
                  <a:pt x="5820740" y="1874471"/>
                  <a:pt x="4868226" y="1916819"/>
                  <a:pt x="4807924" y="2551785"/>
                </a:cubicBezTo>
                <a:cubicBezTo>
                  <a:pt x="4772098" y="2931077"/>
                  <a:pt x="5073952" y="3310271"/>
                  <a:pt x="5323480" y="3486493"/>
                </a:cubicBezTo>
                <a:cubicBezTo>
                  <a:pt x="5798207" y="3822498"/>
                  <a:pt x="6190925" y="3545085"/>
                  <a:pt x="6484693" y="3873055"/>
                </a:cubicBezTo>
                <a:cubicBezTo>
                  <a:pt x="6702769" y="4116667"/>
                  <a:pt x="6749067" y="4564067"/>
                  <a:pt x="6564699" y="4869471"/>
                </a:cubicBezTo>
                <a:cubicBezTo>
                  <a:pt x="6538929" y="4912110"/>
                  <a:pt x="6508772" y="4951720"/>
                  <a:pt x="6474766" y="4987555"/>
                </a:cubicBezTo>
                <a:lnTo>
                  <a:pt x="6475634" y="4987552"/>
                </a:lnTo>
                <a:cubicBezTo>
                  <a:pt x="6246183" y="5229347"/>
                  <a:pt x="5896158" y="5245005"/>
                  <a:pt x="5787911" y="5249784"/>
                </a:cubicBezTo>
                <a:cubicBezTo>
                  <a:pt x="5276208" y="5272608"/>
                  <a:pt x="5181583" y="4739335"/>
                  <a:pt x="4594647" y="4582595"/>
                </a:cubicBezTo>
                <a:cubicBezTo>
                  <a:pt x="4553401" y="4571414"/>
                  <a:pt x="4047262" y="4444111"/>
                  <a:pt x="3576692" y="4689896"/>
                </a:cubicBezTo>
                <a:cubicBezTo>
                  <a:pt x="2903508" y="5041365"/>
                  <a:pt x="3035835" y="5772616"/>
                  <a:pt x="2439534" y="6019748"/>
                </a:cubicBezTo>
                <a:cubicBezTo>
                  <a:pt x="2062607" y="6175963"/>
                  <a:pt x="1545662" y="6076257"/>
                  <a:pt x="1262869" y="5786450"/>
                </a:cubicBezTo>
                <a:cubicBezTo>
                  <a:pt x="864056" y="5377550"/>
                  <a:pt x="1125562" y="4799418"/>
                  <a:pt x="734842" y="4526254"/>
                </a:cubicBezTo>
                <a:cubicBezTo>
                  <a:pt x="506361" y="4366061"/>
                  <a:pt x="192715" y="4446641"/>
                  <a:pt x="19856" y="4511293"/>
                </a:cubicBezTo>
                <a:lnTo>
                  <a:pt x="0" y="4519330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58BEB7-B5F3-FA9D-FCDA-41E338B11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1774" y="1268378"/>
            <a:ext cx="8311626" cy="549437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600" b="1" i="0" dirty="0">
                <a:effectLst/>
                <a:latin typeface="Söhne"/>
              </a:rPr>
              <a:t>Kolonizační činnosti:</a:t>
            </a:r>
            <a:r>
              <a:rPr lang="cs-CZ" sz="2600" b="0" i="0" dirty="0">
                <a:effectLst/>
                <a:latin typeface="Söhne"/>
              </a:rPr>
              <a:t> Osídlování neobydlených nebo zpustošených oblastí (Transylvánie, české pohraniční oblasti, Halič, Volyň, Podolí, </a:t>
            </a:r>
            <a:r>
              <a:rPr lang="cs-CZ" sz="2600" b="0" i="0" dirty="0" err="1">
                <a:effectLst/>
                <a:latin typeface="Söhne"/>
              </a:rPr>
              <a:t>Kočevje</a:t>
            </a:r>
            <a:r>
              <a:rPr lang="cs-CZ" sz="2600" b="0" i="0" dirty="0">
                <a:effectLst/>
                <a:latin typeface="Söhne"/>
              </a:rPr>
              <a:t>).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600" b="1" i="0" dirty="0">
                <a:effectLst/>
                <a:latin typeface="Söhne"/>
              </a:rPr>
              <a:t>Historie a význam:</a:t>
            </a:r>
            <a:r>
              <a:rPr lang="cs-CZ" sz="2600" b="0" i="0" dirty="0">
                <a:effectLst/>
                <a:latin typeface="Söhne"/>
              </a:rPr>
              <a:t> Vliv německé kolonizace od 12. století na výstavbu měst a správu. Zavedení německého městského práva.</a:t>
            </a:r>
          </a:p>
          <a:p>
            <a:pPr>
              <a:lnSpc>
                <a:spcPct val="100000"/>
              </a:lnSpc>
            </a:pPr>
            <a:r>
              <a:rPr lang="cs-CZ" sz="2600" b="1" i="0" dirty="0">
                <a:effectLst/>
                <a:latin typeface="Söhne"/>
              </a:rPr>
              <a:t>Německá kolonizace a její důsledky</a:t>
            </a:r>
            <a:endParaRPr lang="cs-CZ" sz="2600" b="0" i="0" dirty="0">
              <a:effectLst/>
              <a:latin typeface="Söhne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600" b="1" i="0" dirty="0">
                <a:effectLst/>
                <a:latin typeface="Söhne"/>
              </a:rPr>
              <a:t>Šíření německých městských práv:</a:t>
            </a:r>
            <a:r>
              <a:rPr lang="cs-CZ" sz="2600" b="0" i="0" dirty="0">
                <a:effectLst/>
                <a:latin typeface="Söhne"/>
              </a:rPr>
              <a:t> Práva v oblastech střední a východní Evropy (Čechy, Morava, Maďarsko, Chorvatsko).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600" b="1" i="0" dirty="0">
                <a:effectLst/>
                <a:latin typeface="Söhne"/>
              </a:rPr>
              <a:t>Švábská kolonizace:</a:t>
            </a:r>
            <a:r>
              <a:rPr lang="cs-CZ" sz="2600" b="0" i="0" dirty="0">
                <a:effectLst/>
                <a:latin typeface="Söhne"/>
              </a:rPr>
              <a:t> Osidlování území po ústupu Turků, migrace do Uher, Ruska, Besarábie.</a:t>
            </a:r>
          </a:p>
        </p:txBody>
      </p:sp>
    </p:spTree>
    <p:extLst>
      <p:ext uri="{BB962C8B-B14F-4D97-AF65-F5344CB8AC3E}">
        <p14:creationId xmlns:p14="http://schemas.microsoft.com/office/powerpoint/2010/main" val="2248684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125A0BB-5554-EA1A-21EE-FCE26629D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350" y="267477"/>
            <a:ext cx="8105775" cy="7334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 dirty="0"/>
              <a:t>Němci jako národnostní menšina</a:t>
            </a:r>
          </a:p>
        </p:txBody>
      </p:sp>
      <p:pic>
        <p:nvPicPr>
          <p:cNvPr id="4" name="Picture 3" descr="Obsah obrázku Barevnost, umění&#10;&#10;Popis byl vytvořen automaticky">
            <a:extLst>
              <a:ext uri="{FF2B5EF4-FFF2-40B4-BE49-F238E27FC236}">
                <a16:creationId xmlns:a16="http://schemas.microsoft.com/office/drawing/2014/main" id="{0EBB5D94-D8AA-33C3-770B-D6D7C0EBF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89" r="18089"/>
          <a:stretch/>
        </p:blipFill>
        <p:spPr>
          <a:xfrm>
            <a:off x="2" y="10"/>
            <a:ext cx="3200398" cy="2870859"/>
          </a:xfrm>
          <a:custGeom>
            <a:avLst/>
            <a:gdLst/>
            <a:ahLst/>
            <a:cxnLst/>
            <a:rect l="l" t="t" r="r" b="b"/>
            <a:pathLst>
              <a:path w="6972657" h="6356349">
                <a:moveTo>
                  <a:pt x="4162425" y="4810724"/>
                </a:moveTo>
                <a:cubicBezTo>
                  <a:pt x="4508954" y="4810724"/>
                  <a:pt x="4789872" y="5103559"/>
                  <a:pt x="4789872" y="5464789"/>
                </a:cubicBezTo>
                <a:cubicBezTo>
                  <a:pt x="4789872" y="5826019"/>
                  <a:pt x="4508954" y="6118855"/>
                  <a:pt x="4162425" y="6118855"/>
                </a:cubicBezTo>
                <a:cubicBezTo>
                  <a:pt x="3815896" y="6118855"/>
                  <a:pt x="3534978" y="5826019"/>
                  <a:pt x="3534978" y="5464789"/>
                </a:cubicBezTo>
                <a:cubicBezTo>
                  <a:pt x="3534978" y="5103559"/>
                  <a:pt x="3815896" y="4810724"/>
                  <a:pt x="4162425" y="4810724"/>
                </a:cubicBezTo>
                <a:close/>
                <a:moveTo>
                  <a:pt x="92101" y="4731176"/>
                </a:moveTo>
                <a:cubicBezTo>
                  <a:pt x="540880" y="4731176"/>
                  <a:pt x="904688" y="5094984"/>
                  <a:pt x="904688" y="5543763"/>
                </a:cubicBezTo>
                <a:cubicBezTo>
                  <a:pt x="904688" y="5964494"/>
                  <a:pt x="584935" y="6310542"/>
                  <a:pt x="175183" y="6352155"/>
                </a:cubicBezTo>
                <a:lnTo>
                  <a:pt x="92121" y="6356349"/>
                </a:lnTo>
                <a:lnTo>
                  <a:pt x="92081" y="6356349"/>
                </a:lnTo>
                <a:lnTo>
                  <a:pt x="9019" y="6352155"/>
                </a:lnTo>
                <a:lnTo>
                  <a:pt x="4079" y="6351401"/>
                </a:lnTo>
                <a:lnTo>
                  <a:pt x="0" y="6352492"/>
                </a:lnTo>
                <a:lnTo>
                  <a:pt x="0" y="4736748"/>
                </a:lnTo>
                <a:lnTo>
                  <a:pt x="9019" y="4735372"/>
                </a:lnTo>
                <a:cubicBezTo>
                  <a:pt x="36336" y="4732597"/>
                  <a:pt x="64052" y="4731176"/>
                  <a:pt x="92101" y="4731176"/>
                </a:cubicBezTo>
                <a:close/>
                <a:moveTo>
                  <a:pt x="6385770" y="2098604"/>
                </a:moveTo>
                <a:cubicBezTo>
                  <a:pt x="6543907" y="2107100"/>
                  <a:pt x="6698935" y="2178483"/>
                  <a:pt x="6813407" y="2310776"/>
                </a:cubicBezTo>
                <a:cubicBezTo>
                  <a:pt x="7042252" y="2575278"/>
                  <a:pt x="7022052" y="2983098"/>
                  <a:pt x="6768322" y="3221698"/>
                </a:cubicBezTo>
                <a:cubicBezTo>
                  <a:pt x="6718815" y="3268040"/>
                  <a:pt x="6662527" y="3305861"/>
                  <a:pt x="6601629" y="3333787"/>
                </a:cubicBezTo>
                <a:cubicBezTo>
                  <a:pt x="6357584" y="3444872"/>
                  <a:pt x="6072796" y="3380857"/>
                  <a:pt x="5894479" y="3174765"/>
                </a:cubicBezTo>
                <a:cubicBezTo>
                  <a:pt x="5665537" y="2910180"/>
                  <a:pt x="5685739" y="2502359"/>
                  <a:pt x="5939476" y="2263752"/>
                </a:cubicBezTo>
                <a:cubicBezTo>
                  <a:pt x="6066385" y="2144498"/>
                  <a:pt x="6227633" y="2090107"/>
                  <a:pt x="6385770" y="2098604"/>
                </a:cubicBezTo>
                <a:close/>
                <a:moveTo>
                  <a:pt x="0" y="0"/>
                </a:moveTo>
                <a:lnTo>
                  <a:pt x="5609109" y="0"/>
                </a:lnTo>
                <a:lnTo>
                  <a:pt x="5710855" y="100163"/>
                </a:lnTo>
                <a:cubicBezTo>
                  <a:pt x="5940043" y="363896"/>
                  <a:pt x="6060564" y="781193"/>
                  <a:pt x="5983550" y="1133306"/>
                </a:cubicBezTo>
                <a:cubicBezTo>
                  <a:pt x="5820740" y="1874471"/>
                  <a:pt x="4868226" y="1916819"/>
                  <a:pt x="4807924" y="2551785"/>
                </a:cubicBezTo>
                <a:cubicBezTo>
                  <a:pt x="4772098" y="2931077"/>
                  <a:pt x="5073952" y="3310271"/>
                  <a:pt x="5323480" y="3486493"/>
                </a:cubicBezTo>
                <a:cubicBezTo>
                  <a:pt x="5798207" y="3822498"/>
                  <a:pt x="6190925" y="3545085"/>
                  <a:pt x="6484693" y="3873055"/>
                </a:cubicBezTo>
                <a:cubicBezTo>
                  <a:pt x="6702769" y="4116667"/>
                  <a:pt x="6749067" y="4564067"/>
                  <a:pt x="6564699" y="4869471"/>
                </a:cubicBezTo>
                <a:cubicBezTo>
                  <a:pt x="6538929" y="4912110"/>
                  <a:pt x="6508772" y="4951720"/>
                  <a:pt x="6474766" y="4987555"/>
                </a:cubicBezTo>
                <a:lnTo>
                  <a:pt x="6475634" y="4987552"/>
                </a:lnTo>
                <a:cubicBezTo>
                  <a:pt x="6246183" y="5229347"/>
                  <a:pt x="5896158" y="5245005"/>
                  <a:pt x="5787911" y="5249784"/>
                </a:cubicBezTo>
                <a:cubicBezTo>
                  <a:pt x="5276208" y="5272608"/>
                  <a:pt x="5181583" y="4739335"/>
                  <a:pt x="4594647" y="4582595"/>
                </a:cubicBezTo>
                <a:cubicBezTo>
                  <a:pt x="4553401" y="4571414"/>
                  <a:pt x="4047262" y="4444111"/>
                  <a:pt x="3576692" y="4689896"/>
                </a:cubicBezTo>
                <a:cubicBezTo>
                  <a:pt x="2903508" y="5041365"/>
                  <a:pt x="3035835" y="5772616"/>
                  <a:pt x="2439534" y="6019748"/>
                </a:cubicBezTo>
                <a:cubicBezTo>
                  <a:pt x="2062607" y="6175963"/>
                  <a:pt x="1545662" y="6076257"/>
                  <a:pt x="1262869" y="5786450"/>
                </a:cubicBezTo>
                <a:cubicBezTo>
                  <a:pt x="864056" y="5377550"/>
                  <a:pt x="1125562" y="4799418"/>
                  <a:pt x="734842" y="4526254"/>
                </a:cubicBezTo>
                <a:cubicBezTo>
                  <a:pt x="506361" y="4366061"/>
                  <a:pt x="192715" y="4446641"/>
                  <a:pt x="19856" y="4511293"/>
                </a:cubicBezTo>
                <a:lnTo>
                  <a:pt x="0" y="4519330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58BEB7-B5F3-FA9D-FCDA-41E338B11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1774" y="1268378"/>
            <a:ext cx="8311626" cy="549437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400" b="1" i="0" dirty="0">
                <a:effectLst/>
                <a:latin typeface="Söhne"/>
              </a:rPr>
              <a:t>Změny státních hranic</a:t>
            </a:r>
          </a:p>
          <a:p>
            <a:pPr>
              <a:lnSpc>
                <a:spcPct val="100000"/>
              </a:lnSpc>
            </a:pPr>
            <a:r>
              <a:rPr lang="cs-CZ" sz="2400" b="0" i="0" dirty="0">
                <a:solidFill>
                  <a:srgbClr val="374151"/>
                </a:solidFill>
                <a:effectLst/>
                <a:latin typeface="Söhne"/>
              </a:rPr>
              <a:t>Porážka Německa v 1. světové válce a následné územní ztráty (např. ve Francii, Belgii, Dánsku, Polsku).</a:t>
            </a:r>
          </a:p>
          <a:p>
            <a:pPr>
              <a:lnSpc>
                <a:spcPct val="100000"/>
              </a:lnSpc>
            </a:pPr>
            <a:r>
              <a:rPr lang="cs-CZ" sz="2400" b="1" i="0" dirty="0">
                <a:effectLst/>
                <a:latin typeface="Söhne"/>
              </a:rPr>
              <a:t>Vystěhování Němců během 2. světové války</a:t>
            </a:r>
          </a:p>
          <a:p>
            <a:pPr>
              <a:lnSpc>
                <a:spcPct val="100000"/>
              </a:lnSpc>
            </a:pPr>
            <a:r>
              <a:rPr lang="cs-CZ" sz="2400" b="0" i="0" dirty="0">
                <a:solidFill>
                  <a:srgbClr val="374151"/>
                </a:solidFill>
                <a:effectLst/>
                <a:latin typeface="Söhne"/>
              </a:rPr>
              <a:t>Nucený odchod z domovů v různých státech (Itálie, Chorvatsko, Sovětský svaz) na žádost Německa.</a:t>
            </a:r>
          </a:p>
          <a:p>
            <a:pPr>
              <a:lnSpc>
                <a:spcPct val="100000"/>
              </a:lnSpc>
            </a:pPr>
            <a:r>
              <a:rPr lang="cs-CZ" sz="2400" b="1" dirty="0">
                <a:latin typeface="Söhne"/>
              </a:rPr>
              <a:t>Odsun Němců po 2. světové válce</a:t>
            </a:r>
          </a:p>
          <a:p>
            <a:pPr>
              <a:lnSpc>
                <a:spcPct val="100000"/>
              </a:lnSpc>
            </a:pPr>
            <a:endParaRPr lang="cs-CZ" sz="2400" b="1" dirty="0">
              <a:latin typeface="Söhne"/>
            </a:endParaRPr>
          </a:p>
          <a:p>
            <a:pPr>
              <a:lnSpc>
                <a:spcPct val="100000"/>
              </a:lnSpc>
            </a:pPr>
            <a:endParaRPr lang="cs-CZ" sz="2600" b="0" i="0" dirty="0"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2245727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E9506DF2-EEE4-4C8E-4C02-05C6B179AD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3373683"/>
              </p:ext>
            </p:extLst>
          </p:nvPr>
        </p:nvGraphicFramePr>
        <p:xfrm>
          <a:off x="0" y="1"/>
          <a:ext cx="12192000" cy="68463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4739">
                  <a:extLst>
                    <a:ext uri="{9D8B030D-6E8A-4147-A177-3AD203B41FA5}">
                      <a16:colId xmlns:a16="http://schemas.microsoft.com/office/drawing/2014/main" val="2967801519"/>
                    </a:ext>
                  </a:extLst>
                </a:gridCol>
                <a:gridCol w="1160679">
                  <a:extLst>
                    <a:ext uri="{9D8B030D-6E8A-4147-A177-3AD203B41FA5}">
                      <a16:colId xmlns:a16="http://schemas.microsoft.com/office/drawing/2014/main" val="462189267"/>
                    </a:ext>
                  </a:extLst>
                </a:gridCol>
                <a:gridCol w="3557625">
                  <a:extLst>
                    <a:ext uri="{9D8B030D-6E8A-4147-A177-3AD203B41FA5}">
                      <a16:colId xmlns:a16="http://schemas.microsoft.com/office/drawing/2014/main" val="1562890712"/>
                    </a:ext>
                  </a:extLst>
                </a:gridCol>
                <a:gridCol w="1943404">
                  <a:extLst>
                    <a:ext uri="{9D8B030D-6E8A-4147-A177-3AD203B41FA5}">
                      <a16:colId xmlns:a16="http://schemas.microsoft.com/office/drawing/2014/main" val="2338103110"/>
                    </a:ext>
                  </a:extLst>
                </a:gridCol>
                <a:gridCol w="1387451">
                  <a:extLst>
                    <a:ext uri="{9D8B030D-6E8A-4147-A177-3AD203B41FA5}">
                      <a16:colId xmlns:a16="http://schemas.microsoft.com/office/drawing/2014/main" val="2916643187"/>
                    </a:ext>
                  </a:extLst>
                </a:gridCol>
                <a:gridCol w="2648102">
                  <a:extLst>
                    <a:ext uri="{9D8B030D-6E8A-4147-A177-3AD203B41FA5}">
                      <a16:colId xmlns:a16="http://schemas.microsoft.com/office/drawing/2014/main" val="774373538"/>
                    </a:ext>
                  </a:extLst>
                </a:gridCol>
              </a:tblGrid>
              <a:tr h="249031">
                <a:tc gridSpan="3"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Meziválečné období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Poválečné období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844339"/>
                  </a:ext>
                </a:extLst>
              </a:tr>
              <a:tr h="195668"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Minorita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Počet (tis.)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Hlavní státy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114300" algn="ctr"/>
                      <a:r>
                        <a:rPr lang="cs-CZ" sz="1000">
                          <a:effectLst/>
                        </a:rPr>
                        <a:t>Minorita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Počet (tis.)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Hlavní státy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03096246"/>
                  </a:ext>
                </a:extLst>
              </a:tr>
              <a:tr h="640367"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Němci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5 878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Československo 3 318 Rumunsko 746 </a:t>
                      </a:r>
                    </a:p>
                    <a:p>
                      <a:r>
                        <a:rPr lang="cs-CZ" sz="1000">
                          <a:effectLst/>
                        </a:rPr>
                        <a:t>Polsko 734 </a:t>
                      </a:r>
                    </a:p>
                    <a:p>
                      <a:r>
                        <a:rPr lang="cs-CZ" sz="1000">
                          <a:effectLst/>
                        </a:rPr>
                        <a:t>Jugoslávie 602 </a:t>
                      </a:r>
                    </a:p>
                    <a:p>
                      <a:r>
                        <a:rPr lang="cs-CZ" sz="1000">
                          <a:effectLst/>
                        </a:rPr>
                        <a:t>Maďarsko 478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Maďaři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14300"/>
                      <a:r>
                        <a:rPr lang="cs-CZ" sz="1000">
                          <a:effectLst/>
                        </a:rPr>
                        <a:t>2 626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Rumunsko 1 588 Československo 534 Jugoslávie 504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723762686"/>
                  </a:ext>
                </a:extLst>
              </a:tr>
              <a:tr h="640367"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Ukrajinci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5 624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Polsko 4 442 </a:t>
                      </a:r>
                    </a:p>
                    <a:p>
                      <a:r>
                        <a:rPr lang="cs-CZ" sz="1000">
                          <a:effectLst/>
                        </a:rPr>
                        <a:t>Rumunsko 582 </a:t>
                      </a:r>
                    </a:p>
                    <a:p>
                      <a:r>
                        <a:rPr lang="cs-CZ" sz="1000">
                          <a:effectLst/>
                        </a:rPr>
                        <a:t>Československo 569</a:t>
                      </a:r>
                    </a:p>
                    <a:p>
                      <a:r>
                        <a:rPr lang="cs-CZ" sz="1000">
                          <a:effectLst/>
                        </a:rPr>
                        <a:t>Jugoslávie 31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Albánci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14300"/>
                      <a:r>
                        <a:rPr lang="cs-CZ" sz="1000">
                          <a:effectLst/>
                        </a:rPr>
                        <a:t>915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Jugoslávie 915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263048023"/>
                  </a:ext>
                </a:extLst>
              </a:tr>
              <a:tr h="640367"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Židé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4 096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Polsko 3 116 </a:t>
                      </a:r>
                    </a:p>
                    <a:p>
                      <a:r>
                        <a:rPr lang="cs-CZ" sz="1000">
                          <a:effectLst/>
                        </a:rPr>
                        <a:t>Rumunsko 728 </a:t>
                      </a:r>
                    </a:p>
                    <a:p>
                      <a:r>
                        <a:rPr lang="cs-CZ" sz="1000">
                          <a:effectLst/>
                        </a:rPr>
                        <a:t>Československo 205</a:t>
                      </a:r>
                    </a:p>
                    <a:p>
                      <a:r>
                        <a:rPr lang="cs-CZ" sz="1000">
                          <a:effectLst/>
                        </a:rPr>
                        <a:t>Bulharsko 47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Turci, Tataři, Gagauzové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14300"/>
                      <a:r>
                        <a:rPr lang="cs-CZ" sz="1000">
                          <a:effectLst/>
                        </a:rPr>
                        <a:t>879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Bulharsko 662 </a:t>
                      </a:r>
                    </a:p>
                    <a:p>
                      <a:r>
                        <a:rPr lang="cs-CZ" sz="1000">
                          <a:effectLst/>
                        </a:rPr>
                        <a:t>Jugoslávie 183 </a:t>
                      </a:r>
                    </a:p>
                    <a:p>
                      <a:r>
                        <a:rPr lang="cs-CZ" sz="1000">
                          <a:effectLst/>
                        </a:rPr>
                        <a:t>Rumunsko 34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03652600"/>
                  </a:ext>
                </a:extLst>
              </a:tr>
              <a:tr h="480275"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Maďaři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2 703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Rumunsko 1 426</a:t>
                      </a:r>
                    </a:p>
                    <a:p>
                      <a:r>
                        <a:rPr lang="cs-CZ" sz="1000">
                          <a:effectLst/>
                        </a:rPr>
                        <a:t>Československo 720</a:t>
                      </a:r>
                    </a:p>
                    <a:p>
                      <a:r>
                        <a:rPr lang="cs-CZ" sz="1000">
                          <a:effectLst/>
                        </a:rPr>
                        <a:t>Jugoslávie 557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Němci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14300"/>
                      <a:r>
                        <a:rPr lang="cs-CZ" sz="1000">
                          <a:effectLst/>
                        </a:rPr>
                        <a:t>577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Rumunsko 385 </a:t>
                      </a:r>
                    </a:p>
                    <a:p>
                      <a:r>
                        <a:rPr lang="cs-CZ" sz="1000">
                          <a:effectLst/>
                        </a:rPr>
                        <a:t>Československo 141 Maďarsko 51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348972700"/>
                  </a:ext>
                </a:extLst>
              </a:tr>
              <a:tr h="468624"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Bělorusové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1 697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 dirty="0">
                          <a:effectLst/>
                        </a:rPr>
                        <a:t>Polsko 1 697</a:t>
                      </a:r>
                      <a:endParaRPr lang="cs-CZ" sz="1000" dirty="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Cikáni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14300"/>
                      <a:r>
                        <a:rPr lang="cs-CZ" sz="1000">
                          <a:effectLst/>
                        </a:rPr>
                        <a:t>328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Bulharsko 198 </a:t>
                      </a:r>
                    </a:p>
                    <a:p>
                      <a:pPr algn="just"/>
                      <a:r>
                        <a:rPr lang="cs-CZ" sz="1000">
                          <a:effectLst/>
                        </a:rPr>
                        <a:t>Rumunsko 104 </a:t>
                      </a:r>
                    </a:p>
                    <a:p>
                      <a:pPr algn="just"/>
                      <a:r>
                        <a:rPr lang="cs-CZ" sz="1000">
                          <a:effectLst/>
                        </a:rPr>
                        <a:t>Maďarsko 26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584913781"/>
                  </a:ext>
                </a:extLst>
              </a:tr>
              <a:tr h="640367"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Turci, Tataři, Gagauzové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1 081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 dirty="0">
                          <a:effectLst/>
                        </a:rPr>
                        <a:t>Bulharsko 588 </a:t>
                      </a:r>
                    </a:p>
                    <a:p>
                      <a:r>
                        <a:rPr lang="cs-CZ" sz="1000" dirty="0">
                          <a:effectLst/>
                        </a:rPr>
                        <a:t>Rumunsko 283 </a:t>
                      </a:r>
                    </a:p>
                    <a:p>
                      <a:r>
                        <a:rPr lang="cs-CZ" sz="1000" dirty="0">
                          <a:effectLst/>
                        </a:rPr>
                        <a:t>Jugoslávie 180 </a:t>
                      </a:r>
                    </a:p>
                    <a:p>
                      <a:r>
                        <a:rPr lang="cs-CZ" sz="1000" dirty="0">
                          <a:effectLst/>
                        </a:rPr>
                        <a:t>Albánie 30</a:t>
                      </a:r>
                      <a:endParaRPr lang="cs-CZ" sz="1000" dirty="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Ukrajinci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14300"/>
                      <a:r>
                        <a:rPr lang="cs-CZ" sz="1000">
                          <a:effectLst/>
                        </a:rPr>
                        <a:t>295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Polsko 180 </a:t>
                      </a:r>
                    </a:p>
                    <a:p>
                      <a:pPr algn="just"/>
                      <a:r>
                        <a:rPr lang="cs-CZ" sz="1000">
                          <a:effectLst/>
                        </a:rPr>
                        <a:t>Rumunsko 60 </a:t>
                      </a:r>
                    </a:p>
                    <a:p>
                      <a:pPr algn="just"/>
                      <a:r>
                        <a:rPr lang="cs-CZ" sz="1000">
                          <a:effectLst/>
                        </a:rPr>
                        <a:t>Československo 55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220012728"/>
                  </a:ext>
                </a:extLst>
              </a:tr>
              <a:tr h="640367"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Rusové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592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Rumunsko 409 </a:t>
                      </a:r>
                    </a:p>
                    <a:p>
                      <a:r>
                        <a:rPr lang="cs-CZ" sz="1000">
                          <a:effectLst/>
                        </a:rPr>
                        <a:t>Polsko 138 </a:t>
                      </a:r>
                    </a:p>
                    <a:p>
                      <a:r>
                        <a:rPr lang="cs-CZ" sz="1000">
                          <a:effectLst/>
                        </a:rPr>
                        <a:t>Jugoslávie 25 </a:t>
                      </a:r>
                    </a:p>
                    <a:p>
                      <a:r>
                        <a:rPr lang="cs-CZ" sz="1000">
                          <a:effectLst/>
                        </a:rPr>
                        <a:t>Albánie 20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Jugoslávci </a:t>
                      </a:r>
                    </a:p>
                    <a:p>
                      <a:r>
                        <a:rPr lang="cs-CZ" sz="1000">
                          <a:effectLst/>
                        </a:rPr>
                        <a:t>(hl. Srbové, Chorvati,</a:t>
                      </a:r>
                    </a:p>
                    <a:p>
                      <a:r>
                        <a:rPr lang="cs-CZ" sz="1000">
                          <a:effectLst/>
                        </a:rPr>
                        <a:t>Makedonci)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14300"/>
                      <a:r>
                        <a:rPr lang="cs-CZ" sz="1000">
                          <a:effectLst/>
                        </a:rPr>
                        <a:t>270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Bulharsko 188 </a:t>
                      </a:r>
                    </a:p>
                    <a:p>
                      <a:pPr algn="just"/>
                      <a:r>
                        <a:rPr lang="cs-CZ" sz="1000">
                          <a:effectLst/>
                        </a:rPr>
                        <a:t>Rumunsko 47 </a:t>
                      </a:r>
                    </a:p>
                    <a:p>
                      <a:pPr algn="just"/>
                      <a:r>
                        <a:rPr lang="cs-CZ" sz="1000">
                          <a:effectLst/>
                        </a:rPr>
                        <a:t>Maďarsko 25 </a:t>
                      </a:r>
                    </a:p>
                    <a:p>
                      <a:pPr algn="just"/>
                      <a:r>
                        <a:rPr lang="cs-CZ" sz="1000">
                          <a:effectLst/>
                        </a:rPr>
                        <a:t>Albánie 10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871160878"/>
                  </a:ext>
                </a:extLst>
              </a:tr>
              <a:tr h="169727"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Albánci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524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 dirty="0">
                          <a:effectLst/>
                        </a:rPr>
                        <a:t>Jugoslávie 524</a:t>
                      </a:r>
                      <a:endParaRPr lang="cs-CZ" sz="1000" dirty="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14300"/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14300"/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084913988"/>
                  </a:ext>
                </a:extLst>
              </a:tr>
              <a:tr h="640367"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Cikáni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485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Rumunsko 263 </a:t>
                      </a:r>
                    </a:p>
                    <a:p>
                      <a:r>
                        <a:rPr lang="cs-CZ" sz="1000">
                          <a:effectLst/>
                        </a:rPr>
                        <a:t>Bulharsko 135 </a:t>
                      </a:r>
                    </a:p>
                    <a:p>
                      <a:r>
                        <a:rPr lang="cs-CZ" sz="1000">
                          <a:effectLst/>
                        </a:rPr>
                        <a:t>Jugoslávie 54 </a:t>
                      </a:r>
                    </a:p>
                    <a:p>
                      <a:r>
                        <a:rPr lang="cs-CZ" sz="1000">
                          <a:effectLst/>
                        </a:rPr>
                        <a:t>Československo 33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14300"/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732046987"/>
                  </a:ext>
                </a:extLst>
              </a:tr>
              <a:tr h="320183"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Bulhaři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439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Rumunsko 366 </a:t>
                      </a:r>
                    </a:p>
                    <a:p>
                      <a:r>
                        <a:rPr lang="cs-CZ" sz="1000">
                          <a:effectLst/>
                        </a:rPr>
                        <a:t>Jugoslávie 73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14300"/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861554042"/>
                  </a:ext>
                </a:extLst>
              </a:tr>
              <a:tr h="640367"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Rumuni</a:t>
                      </a:r>
                    </a:p>
                    <a:p>
                      <a:r>
                        <a:rPr lang="cs-CZ" sz="1000">
                          <a:effectLst/>
                        </a:rPr>
                        <a:t>(Vlaši)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388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Jugoslávie 276 </a:t>
                      </a:r>
                    </a:p>
                    <a:p>
                      <a:r>
                        <a:rPr lang="cs-CZ" sz="1000">
                          <a:effectLst/>
                        </a:rPr>
                        <a:t>Bulharsko 69 </a:t>
                      </a:r>
                    </a:p>
                    <a:p>
                      <a:r>
                        <a:rPr lang="cs-CZ" sz="1000">
                          <a:effectLst/>
                        </a:rPr>
                        <a:t>Maďarsko 16 </a:t>
                      </a:r>
                    </a:p>
                    <a:p>
                      <a:r>
                        <a:rPr lang="cs-CZ" sz="1000">
                          <a:effectLst/>
                        </a:rPr>
                        <a:t>Československo 14 Albánie 13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14300"/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944248"/>
                  </a:ext>
                </a:extLst>
              </a:tr>
              <a:tr h="480275"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Češi, Slováci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295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Jugoslávie 138 </a:t>
                      </a:r>
                    </a:p>
                    <a:p>
                      <a:r>
                        <a:rPr lang="cs-CZ" sz="1000">
                          <a:effectLst/>
                        </a:rPr>
                        <a:t>Maďarsko 105 </a:t>
                      </a:r>
                    </a:p>
                    <a:p>
                      <a:r>
                        <a:rPr lang="cs-CZ" sz="1000">
                          <a:effectLst/>
                        </a:rPr>
                        <a:t>Rumunsko 52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14300"/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Bitstream Vera Sans"/>
                        <a:ea typeface="Times New Roman" panose="02020603050405020304" pitchFamily="18" charset="0"/>
                        <a:cs typeface="Bitstream Vera Sans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734231883"/>
                  </a:ext>
                </a:extLst>
              </a:tr>
            </a:tbl>
          </a:graphicData>
        </a:graphic>
      </p:graphicFrame>
      <p:pic>
        <p:nvPicPr>
          <p:cNvPr id="5" name="Picture 3" descr="Obsah obrázku Barevnost, umění">
            <a:extLst>
              <a:ext uri="{FF2B5EF4-FFF2-40B4-BE49-F238E27FC236}">
                <a16:creationId xmlns:a16="http://schemas.microsoft.com/office/drawing/2014/main" id="{3387BB3A-1985-7994-0266-0BC8214F1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6"/>
          <a:stretch/>
        </p:blipFill>
        <p:spPr>
          <a:xfrm>
            <a:off x="8455843" y="4763029"/>
            <a:ext cx="3733109" cy="2094971"/>
          </a:xfrm>
          <a:custGeom>
            <a:avLst/>
            <a:gdLst/>
            <a:ahLst/>
            <a:cxnLst/>
            <a:rect l="l" t="t" r="r" b="b"/>
            <a:pathLst>
              <a:path w="4850830" h="2722222">
                <a:moveTo>
                  <a:pt x="1056187" y="193875"/>
                </a:moveTo>
                <a:cubicBezTo>
                  <a:pt x="1242761" y="193875"/>
                  <a:pt x="1394009" y="345123"/>
                  <a:pt x="1394009" y="531697"/>
                </a:cubicBezTo>
                <a:cubicBezTo>
                  <a:pt x="1394009" y="718271"/>
                  <a:pt x="1242761" y="869519"/>
                  <a:pt x="1056187" y="869519"/>
                </a:cubicBezTo>
                <a:cubicBezTo>
                  <a:pt x="869614" y="869519"/>
                  <a:pt x="718366" y="718271"/>
                  <a:pt x="718366" y="531697"/>
                </a:cubicBezTo>
                <a:cubicBezTo>
                  <a:pt x="718366" y="345123"/>
                  <a:pt x="869614" y="193875"/>
                  <a:pt x="1056187" y="193875"/>
                </a:cubicBezTo>
                <a:close/>
                <a:moveTo>
                  <a:pt x="4605308" y="20115"/>
                </a:moveTo>
                <a:cubicBezTo>
                  <a:pt x="4633496" y="20842"/>
                  <a:pt x="4662364" y="24209"/>
                  <a:pt x="4692032" y="30588"/>
                </a:cubicBezTo>
                <a:cubicBezTo>
                  <a:pt x="4728644" y="38475"/>
                  <a:pt x="4764337" y="50580"/>
                  <a:pt x="4798864" y="66300"/>
                </a:cubicBezTo>
                <a:lnTo>
                  <a:pt x="4850830" y="96175"/>
                </a:lnTo>
                <a:lnTo>
                  <a:pt x="4850830" y="2722222"/>
                </a:lnTo>
                <a:lnTo>
                  <a:pt x="526454" y="2722222"/>
                </a:lnTo>
                <a:lnTo>
                  <a:pt x="523632" y="2713577"/>
                </a:lnTo>
                <a:cubicBezTo>
                  <a:pt x="403183" y="2425404"/>
                  <a:pt x="-12552" y="2219342"/>
                  <a:pt x="292" y="1807517"/>
                </a:cubicBezTo>
                <a:cubicBezTo>
                  <a:pt x="9155" y="1532425"/>
                  <a:pt x="205901" y="1247889"/>
                  <a:pt x="446118" y="1141158"/>
                </a:cubicBezTo>
                <a:cubicBezTo>
                  <a:pt x="814587" y="977743"/>
                  <a:pt x="1091883" y="1317256"/>
                  <a:pt x="1399058" y="1144546"/>
                </a:cubicBezTo>
                <a:cubicBezTo>
                  <a:pt x="1653956" y="1001226"/>
                  <a:pt x="1614460" y="616746"/>
                  <a:pt x="1919143" y="334305"/>
                </a:cubicBezTo>
                <a:cubicBezTo>
                  <a:pt x="2146890" y="123117"/>
                  <a:pt x="2398212" y="140179"/>
                  <a:pt x="2680066" y="173053"/>
                </a:cubicBezTo>
                <a:cubicBezTo>
                  <a:pt x="3060904" y="217628"/>
                  <a:pt x="3070600" y="462675"/>
                  <a:pt x="3394107" y="512336"/>
                </a:cubicBezTo>
                <a:cubicBezTo>
                  <a:pt x="3912761" y="592039"/>
                  <a:pt x="4182490" y="9193"/>
                  <a:pt x="4605308" y="20115"/>
                </a:cubicBezTo>
                <a:close/>
                <a:moveTo>
                  <a:pt x="3494767" y="0"/>
                </a:moveTo>
                <a:cubicBezTo>
                  <a:pt x="3601841" y="0"/>
                  <a:pt x="3688642" y="86801"/>
                  <a:pt x="3688642" y="193875"/>
                </a:cubicBezTo>
                <a:cubicBezTo>
                  <a:pt x="3688642" y="300950"/>
                  <a:pt x="3601841" y="387751"/>
                  <a:pt x="3494767" y="387751"/>
                </a:cubicBezTo>
                <a:cubicBezTo>
                  <a:pt x="3387693" y="387751"/>
                  <a:pt x="3300892" y="300950"/>
                  <a:pt x="3300892" y="193875"/>
                </a:cubicBezTo>
                <a:cubicBezTo>
                  <a:pt x="3300892" y="86801"/>
                  <a:pt x="3387693" y="0"/>
                  <a:pt x="349476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69574737"/>
      </p:ext>
    </p:extLst>
  </p:cSld>
  <p:clrMapOvr>
    <a:masterClrMapping/>
  </p:clrMapOvr>
</p:sld>
</file>

<file path=ppt/theme/theme1.xml><?xml version="1.0" encoding="utf-8"?>
<a:theme xmlns:a="http://schemas.openxmlformats.org/drawingml/2006/main" name="SplashVTI">
  <a:themeElements>
    <a:clrScheme name="AnalogousFromRegularSeedRightStep">
      <a:dk1>
        <a:srgbClr val="000000"/>
      </a:dk1>
      <a:lt1>
        <a:srgbClr val="FFFFFF"/>
      </a:lt1>
      <a:dk2>
        <a:srgbClr val="243241"/>
      </a:dk2>
      <a:lt2>
        <a:srgbClr val="E2E8E8"/>
      </a:lt2>
      <a:accent1>
        <a:srgbClr val="E7292E"/>
      </a:accent1>
      <a:accent2>
        <a:srgbClr val="D56117"/>
      </a:accent2>
      <a:accent3>
        <a:srgbClr val="BFA022"/>
      </a:accent3>
      <a:accent4>
        <a:srgbClr val="8DB013"/>
      </a:accent4>
      <a:accent5>
        <a:srgbClr val="57B821"/>
      </a:accent5>
      <a:accent6>
        <a:srgbClr val="15BE1E"/>
      </a:accent6>
      <a:hlink>
        <a:srgbClr val="30918F"/>
      </a:hlink>
      <a:folHlink>
        <a:srgbClr val="7F7F7F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3635</Words>
  <Application>Microsoft Office PowerPoint</Application>
  <PresentationFormat>Širokoúhlá obrazovka</PresentationFormat>
  <Paragraphs>393</Paragraphs>
  <Slides>45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5" baseType="lpstr">
      <vt:lpstr>Arial</vt:lpstr>
      <vt:lpstr>Avenir Next LT Pro</vt:lpstr>
      <vt:lpstr>Bitstream Vera Sans</vt:lpstr>
      <vt:lpstr>GTMaru</vt:lpstr>
      <vt:lpstr>Linux Libertine</vt:lpstr>
      <vt:lpstr>Posterama</vt:lpstr>
      <vt:lpstr>rozhlas_regular</vt:lpstr>
      <vt:lpstr>Söhne</vt:lpstr>
      <vt:lpstr>Times New Roman</vt:lpstr>
      <vt:lpstr>SplashVTI</vt:lpstr>
      <vt:lpstr>Česko-německé vztahy: Od středověku k odsunu po druhé světové válce</vt:lpstr>
      <vt:lpstr>Němci a Německo</vt:lpstr>
      <vt:lpstr>Němci a Německo</vt:lpstr>
      <vt:lpstr>Němci a Německo</vt:lpstr>
      <vt:lpstr>Němci a Německo</vt:lpstr>
      <vt:lpstr>Němci a Německo</vt:lpstr>
      <vt:lpstr>Němci jako národnostní menšina</vt:lpstr>
      <vt:lpstr>Němci jako národnostní menšina</vt:lpstr>
      <vt:lpstr>Prezentace aplikace PowerPoint</vt:lpstr>
      <vt:lpstr>Středověké kořeny česko-německých vztahů</vt:lpstr>
      <vt:lpstr>Středověké kořeny česko-německých vztahů</vt:lpstr>
      <vt:lpstr>Středověké kořeny česko-německých vztahů</vt:lpstr>
      <vt:lpstr>Habsburská monarchie</vt:lpstr>
      <vt:lpstr>19. století</vt:lpstr>
      <vt:lpstr>Výstavba Národního divadla</vt:lpstr>
      <vt:lpstr>Vznik Československé republiky</vt:lpstr>
      <vt:lpstr>Vznik Československé republiky</vt:lpstr>
      <vt:lpstr>Vznik Československé republiky</vt:lpstr>
      <vt:lpstr>Vznik Československé republiky</vt:lpstr>
      <vt:lpstr>Meziválečné období v Československu</vt:lpstr>
      <vt:lpstr>Meziválečné období v Československu</vt:lpstr>
      <vt:lpstr>Meziválečné období v Československu</vt:lpstr>
      <vt:lpstr>Meziválečné období v Československu</vt:lpstr>
      <vt:lpstr>Válečné období</vt:lpstr>
      <vt:lpstr>Poválečné období</vt:lpstr>
      <vt:lpstr>Benešovy dekrety</vt:lpstr>
      <vt:lpstr>Benešovy dekrety</vt:lpstr>
      <vt:lpstr>Benešovy dekrety</vt:lpstr>
      <vt:lpstr>Benešovy dekrety</vt:lpstr>
      <vt:lpstr>Benešovy dekrety</vt:lpstr>
      <vt:lpstr>Situace v zemi</vt:lpstr>
      <vt:lpstr>Situace v zemi</vt:lpstr>
      <vt:lpstr>Odsun po druhé světové válce</vt:lpstr>
      <vt:lpstr>Odsun po druhé světové válce</vt:lpstr>
      <vt:lpstr>Závěr</vt:lpstr>
      <vt:lpstr>Němci v Československu: Historické odkazy a současné perspektivy</vt:lpstr>
      <vt:lpstr>Odsunutí Němci v Německu</vt:lpstr>
      <vt:lpstr>Místa, kde došlo k vysoké koncentraci odsunutých Němců</vt:lpstr>
      <vt:lpstr>Václav</vt:lpstr>
      <vt:lpstr>Bügelohe</vt:lpstr>
      <vt:lpstr>Lučina</vt:lpstr>
      <vt:lpstr>Sudetendeutsche Landsmannschaft</vt:lpstr>
      <vt:lpstr>Sudetendeutsche Landsmannschaft</vt:lpstr>
      <vt:lpstr>Některé významné osobnosti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Česko-německé vztahy: Od středověku k odsunu po druhé světové válce</dc:title>
  <dc:creator>Kokaisl Petr</dc:creator>
  <cp:lastModifiedBy>Petr</cp:lastModifiedBy>
  <cp:revision>5</cp:revision>
  <cp:lastPrinted>2024-01-30T22:48:07Z</cp:lastPrinted>
  <dcterms:created xsi:type="dcterms:W3CDTF">2024-01-30T11:06:17Z</dcterms:created>
  <dcterms:modified xsi:type="dcterms:W3CDTF">2024-02-07T19:22:05Z</dcterms:modified>
</cp:coreProperties>
</file>