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5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0C41A6-4C69-46FE-84C6-8BD88AA6E0F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9712540-4290-47F7-8EFC-48CE489FDFA2}">
      <dgm:prSet/>
      <dgm:spPr/>
      <dgm:t>
        <a:bodyPr/>
        <a:lstStyle/>
        <a:p>
          <a:r>
            <a:rPr lang="en-US" dirty="0" err="1"/>
            <a:t>Vztah</a:t>
          </a:r>
          <a:r>
            <a:rPr lang="en-US" dirty="0"/>
            <a:t> </a:t>
          </a:r>
          <a:r>
            <a:rPr lang="cs-CZ" dirty="0"/>
            <a:t>náboženství</a:t>
          </a:r>
          <a:r>
            <a:rPr lang="en-US" dirty="0"/>
            <a:t> a </a:t>
          </a:r>
          <a:r>
            <a:rPr lang="en-US" dirty="0" err="1"/>
            <a:t>světa</a:t>
          </a:r>
          <a:r>
            <a:rPr lang="en-US" dirty="0"/>
            <a:t> je </a:t>
          </a:r>
          <a:r>
            <a:rPr lang="en-US" dirty="0" err="1"/>
            <a:t>trvalý</a:t>
          </a:r>
          <a:r>
            <a:rPr lang="en-US" dirty="0"/>
            <a:t>, </a:t>
          </a:r>
          <a:r>
            <a:rPr lang="en-US" dirty="0" err="1"/>
            <a:t>oboustranný</a:t>
          </a:r>
          <a:r>
            <a:rPr lang="en-US" dirty="0"/>
            <a:t> a </a:t>
          </a:r>
          <a:r>
            <a:rPr lang="en-US" dirty="0" err="1"/>
            <a:t>proměnlivý</a:t>
          </a:r>
          <a:r>
            <a:rPr lang="en-US" dirty="0"/>
            <a:t>.</a:t>
          </a:r>
        </a:p>
      </dgm:t>
    </dgm:pt>
    <dgm:pt modelId="{B64CE95F-1E8A-456D-BA29-746D05AD25D8}" type="parTrans" cxnId="{CD3C0709-A498-4532-A860-4B9896A6E7CA}">
      <dgm:prSet/>
      <dgm:spPr/>
      <dgm:t>
        <a:bodyPr/>
        <a:lstStyle/>
        <a:p>
          <a:endParaRPr lang="en-US"/>
        </a:p>
      </dgm:t>
    </dgm:pt>
    <dgm:pt modelId="{7DFB4669-36A9-438E-B62A-8EF308315692}" type="sibTrans" cxnId="{CD3C0709-A498-4532-A860-4B9896A6E7CA}">
      <dgm:prSet/>
      <dgm:spPr/>
      <dgm:t>
        <a:bodyPr/>
        <a:lstStyle/>
        <a:p>
          <a:endParaRPr lang="en-US"/>
        </a:p>
      </dgm:t>
    </dgm:pt>
    <dgm:pt modelId="{717AF0B5-C94B-41D0-BC94-1EE03CA8FE14}">
      <dgm:prSet/>
      <dgm:spPr/>
      <dgm:t>
        <a:bodyPr/>
        <a:lstStyle/>
        <a:p>
          <a:r>
            <a:rPr lang="en-US"/>
            <a:t>Náboženství formuje krajinu, architekturu, hospodářství i politiku.</a:t>
          </a:r>
        </a:p>
      </dgm:t>
    </dgm:pt>
    <dgm:pt modelId="{632E36A2-A9A3-49C5-A181-7B923F058451}" type="parTrans" cxnId="{A82D6104-F8BA-4839-9887-AAFCA8B82F05}">
      <dgm:prSet/>
      <dgm:spPr/>
      <dgm:t>
        <a:bodyPr/>
        <a:lstStyle/>
        <a:p>
          <a:endParaRPr lang="en-US"/>
        </a:p>
      </dgm:t>
    </dgm:pt>
    <dgm:pt modelId="{4E4DA4FA-15FA-449E-BFD3-04BD7258EF75}" type="sibTrans" cxnId="{A82D6104-F8BA-4839-9887-AAFCA8B82F05}">
      <dgm:prSet/>
      <dgm:spPr/>
      <dgm:t>
        <a:bodyPr/>
        <a:lstStyle/>
        <a:p>
          <a:endParaRPr lang="en-US"/>
        </a:p>
      </dgm:t>
    </dgm:pt>
    <dgm:pt modelId="{61ECDEB5-442A-4B15-9C27-5E25713DD5C6}">
      <dgm:prSet/>
      <dgm:spPr/>
      <dgm:t>
        <a:bodyPr/>
        <a:lstStyle/>
        <a:p>
          <a:r>
            <a:rPr lang="cs-CZ"/>
            <a:t>Náboženství</a:t>
          </a:r>
          <a:r>
            <a:rPr lang="en-US"/>
            <a:t> zůstává čiteln</a:t>
          </a:r>
          <a:r>
            <a:rPr lang="cs-CZ"/>
            <a:t>é</a:t>
          </a:r>
          <a:r>
            <a:rPr lang="en-US"/>
            <a:t> v prostoru: v krajině a jejích symbolech.</a:t>
          </a:r>
        </a:p>
      </dgm:t>
    </dgm:pt>
    <dgm:pt modelId="{ECCE3A6F-83AB-4982-9593-0CF190557C64}" type="parTrans" cxnId="{131FF6B0-268B-4689-9015-374F34790283}">
      <dgm:prSet/>
      <dgm:spPr/>
      <dgm:t>
        <a:bodyPr/>
        <a:lstStyle/>
        <a:p>
          <a:endParaRPr lang="en-US"/>
        </a:p>
      </dgm:t>
    </dgm:pt>
    <dgm:pt modelId="{E1FA5586-3DAB-438D-A693-68171303D95E}" type="sibTrans" cxnId="{131FF6B0-268B-4689-9015-374F34790283}">
      <dgm:prSet/>
      <dgm:spPr/>
      <dgm:t>
        <a:bodyPr/>
        <a:lstStyle/>
        <a:p>
          <a:endParaRPr lang="en-US"/>
        </a:p>
      </dgm:t>
    </dgm:pt>
    <dgm:pt modelId="{E6D27F60-3215-43B7-B843-5FE96314C49E}" type="pres">
      <dgm:prSet presAssocID="{050C41A6-4C69-46FE-84C6-8BD88AA6E0F5}" presName="linear" presStyleCnt="0">
        <dgm:presLayoutVars>
          <dgm:animLvl val="lvl"/>
          <dgm:resizeHandles val="exact"/>
        </dgm:presLayoutVars>
      </dgm:prSet>
      <dgm:spPr/>
    </dgm:pt>
    <dgm:pt modelId="{9309592A-87F9-4AFE-9E24-2051D6C65059}" type="pres">
      <dgm:prSet presAssocID="{39712540-4290-47F7-8EFC-48CE489FDF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957DD3-B59E-468A-A969-99F70339CC6B}" type="pres">
      <dgm:prSet presAssocID="{7DFB4669-36A9-438E-B62A-8EF308315692}" presName="spacer" presStyleCnt="0"/>
      <dgm:spPr/>
    </dgm:pt>
    <dgm:pt modelId="{98B8CE4C-5578-4EFC-B35B-473745942A03}" type="pres">
      <dgm:prSet presAssocID="{717AF0B5-C94B-41D0-BC94-1EE03CA8FE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4A375B8-5C4F-432C-92BC-609031C8D859}" type="pres">
      <dgm:prSet presAssocID="{4E4DA4FA-15FA-449E-BFD3-04BD7258EF75}" presName="spacer" presStyleCnt="0"/>
      <dgm:spPr/>
    </dgm:pt>
    <dgm:pt modelId="{BC2A0F90-1E95-41A8-9100-DDEF0378907C}" type="pres">
      <dgm:prSet presAssocID="{61ECDEB5-442A-4B15-9C27-5E25713DD5C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C4B7903-5C93-4732-BC43-350416FAB889}" type="presOf" srcId="{61ECDEB5-442A-4B15-9C27-5E25713DD5C6}" destId="{BC2A0F90-1E95-41A8-9100-DDEF0378907C}" srcOrd="0" destOrd="0" presId="urn:microsoft.com/office/officeart/2005/8/layout/vList2"/>
    <dgm:cxn modelId="{A82D6104-F8BA-4839-9887-AAFCA8B82F05}" srcId="{050C41A6-4C69-46FE-84C6-8BD88AA6E0F5}" destId="{717AF0B5-C94B-41D0-BC94-1EE03CA8FE14}" srcOrd="1" destOrd="0" parTransId="{632E36A2-A9A3-49C5-A181-7B923F058451}" sibTransId="{4E4DA4FA-15FA-449E-BFD3-04BD7258EF75}"/>
    <dgm:cxn modelId="{CD3C0709-A498-4532-A860-4B9896A6E7CA}" srcId="{050C41A6-4C69-46FE-84C6-8BD88AA6E0F5}" destId="{39712540-4290-47F7-8EFC-48CE489FDFA2}" srcOrd="0" destOrd="0" parTransId="{B64CE95F-1E8A-456D-BA29-746D05AD25D8}" sibTransId="{7DFB4669-36A9-438E-B62A-8EF308315692}"/>
    <dgm:cxn modelId="{CC0EAF5A-A6B1-4731-9CC4-7AA815D46BCE}" type="presOf" srcId="{050C41A6-4C69-46FE-84C6-8BD88AA6E0F5}" destId="{E6D27F60-3215-43B7-B843-5FE96314C49E}" srcOrd="0" destOrd="0" presId="urn:microsoft.com/office/officeart/2005/8/layout/vList2"/>
    <dgm:cxn modelId="{F3445D7C-8BBB-4E12-BE28-121942A4C21F}" type="presOf" srcId="{39712540-4290-47F7-8EFC-48CE489FDFA2}" destId="{9309592A-87F9-4AFE-9E24-2051D6C65059}" srcOrd="0" destOrd="0" presId="urn:microsoft.com/office/officeart/2005/8/layout/vList2"/>
    <dgm:cxn modelId="{9C6553AE-A4BB-453B-B4D8-9D82FC5FE5CA}" type="presOf" srcId="{717AF0B5-C94B-41D0-BC94-1EE03CA8FE14}" destId="{98B8CE4C-5578-4EFC-B35B-473745942A03}" srcOrd="0" destOrd="0" presId="urn:microsoft.com/office/officeart/2005/8/layout/vList2"/>
    <dgm:cxn modelId="{131FF6B0-268B-4689-9015-374F34790283}" srcId="{050C41A6-4C69-46FE-84C6-8BD88AA6E0F5}" destId="{61ECDEB5-442A-4B15-9C27-5E25713DD5C6}" srcOrd="2" destOrd="0" parTransId="{ECCE3A6F-83AB-4982-9593-0CF190557C64}" sibTransId="{E1FA5586-3DAB-438D-A693-68171303D95E}"/>
    <dgm:cxn modelId="{1AEC4D15-1403-432B-BEA0-64D76EA1BFD6}" type="presParOf" srcId="{E6D27F60-3215-43B7-B843-5FE96314C49E}" destId="{9309592A-87F9-4AFE-9E24-2051D6C65059}" srcOrd="0" destOrd="0" presId="urn:microsoft.com/office/officeart/2005/8/layout/vList2"/>
    <dgm:cxn modelId="{93623424-D78B-4D3A-82AE-958C13E113A3}" type="presParOf" srcId="{E6D27F60-3215-43B7-B843-5FE96314C49E}" destId="{2D957DD3-B59E-468A-A969-99F70339CC6B}" srcOrd="1" destOrd="0" presId="urn:microsoft.com/office/officeart/2005/8/layout/vList2"/>
    <dgm:cxn modelId="{D082705C-FA1D-440D-A23F-149B647293FE}" type="presParOf" srcId="{E6D27F60-3215-43B7-B843-5FE96314C49E}" destId="{98B8CE4C-5578-4EFC-B35B-473745942A03}" srcOrd="2" destOrd="0" presId="urn:microsoft.com/office/officeart/2005/8/layout/vList2"/>
    <dgm:cxn modelId="{673DD3A6-24D2-43F1-A1D0-F49AA5A325F3}" type="presParOf" srcId="{E6D27F60-3215-43B7-B843-5FE96314C49E}" destId="{94A375B8-5C4F-432C-92BC-609031C8D859}" srcOrd="3" destOrd="0" presId="urn:microsoft.com/office/officeart/2005/8/layout/vList2"/>
    <dgm:cxn modelId="{8F77AF5A-C08E-4EA7-910A-0BB2749253DB}" type="presParOf" srcId="{E6D27F60-3215-43B7-B843-5FE96314C49E}" destId="{BC2A0F90-1E95-41A8-9100-DDEF0378907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9592A-87F9-4AFE-9E24-2051D6C65059}">
      <dsp:nvSpPr>
        <dsp:cNvPr id="0" name=""/>
        <dsp:cNvSpPr/>
      </dsp:nvSpPr>
      <dsp:spPr>
        <a:xfrm>
          <a:off x="0" y="8064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Vztah</a:t>
          </a:r>
          <a:r>
            <a:rPr lang="en-US" sz="3100" kern="1200" dirty="0"/>
            <a:t> </a:t>
          </a:r>
          <a:r>
            <a:rPr lang="cs-CZ" sz="3100" kern="1200" dirty="0"/>
            <a:t>náboženství</a:t>
          </a:r>
          <a:r>
            <a:rPr lang="en-US" sz="3100" kern="1200" dirty="0"/>
            <a:t> a </a:t>
          </a:r>
          <a:r>
            <a:rPr lang="en-US" sz="3100" kern="1200" dirty="0" err="1"/>
            <a:t>světa</a:t>
          </a:r>
          <a:r>
            <a:rPr lang="en-US" sz="3100" kern="1200" dirty="0"/>
            <a:t> je </a:t>
          </a:r>
          <a:r>
            <a:rPr lang="en-US" sz="3100" kern="1200" dirty="0" err="1"/>
            <a:t>trvalý</a:t>
          </a:r>
          <a:r>
            <a:rPr lang="en-US" sz="3100" kern="1200" dirty="0"/>
            <a:t>, </a:t>
          </a:r>
          <a:r>
            <a:rPr lang="en-US" sz="3100" kern="1200" dirty="0" err="1"/>
            <a:t>oboustranný</a:t>
          </a:r>
          <a:r>
            <a:rPr lang="en-US" sz="3100" kern="1200" dirty="0"/>
            <a:t> a </a:t>
          </a:r>
          <a:r>
            <a:rPr lang="en-US" sz="3100" kern="1200" dirty="0" err="1"/>
            <a:t>proměnlivý</a:t>
          </a:r>
          <a:r>
            <a:rPr lang="en-US" sz="3100" kern="1200" dirty="0"/>
            <a:t>.</a:t>
          </a:r>
        </a:p>
      </dsp:txBody>
      <dsp:txXfrm>
        <a:off x="83216" y="163860"/>
        <a:ext cx="4833692" cy="1538258"/>
      </dsp:txXfrm>
    </dsp:sp>
    <dsp:sp modelId="{98B8CE4C-5578-4EFC-B35B-473745942A03}">
      <dsp:nvSpPr>
        <dsp:cNvPr id="0" name=""/>
        <dsp:cNvSpPr/>
      </dsp:nvSpPr>
      <dsp:spPr>
        <a:xfrm>
          <a:off x="0" y="1874614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Náboženství formuje krajinu, architekturu, hospodářství i politiku.</a:t>
          </a:r>
        </a:p>
      </dsp:txBody>
      <dsp:txXfrm>
        <a:off x="83216" y="1957830"/>
        <a:ext cx="4833692" cy="1538258"/>
      </dsp:txXfrm>
    </dsp:sp>
    <dsp:sp modelId="{BC2A0F90-1E95-41A8-9100-DDEF0378907C}">
      <dsp:nvSpPr>
        <dsp:cNvPr id="0" name=""/>
        <dsp:cNvSpPr/>
      </dsp:nvSpPr>
      <dsp:spPr>
        <a:xfrm>
          <a:off x="0" y="3668585"/>
          <a:ext cx="5000124" cy="170469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Náboženství</a:t>
          </a:r>
          <a:r>
            <a:rPr lang="en-US" sz="3100" kern="1200"/>
            <a:t> zůstává čiteln</a:t>
          </a:r>
          <a:r>
            <a:rPr lang="cs-CZ" sz="3100" kern="1200"/>
            <a:t>é</a:t>
          </a:r>
          <a:r>
            <a:rPr lang="en-US" sz="3100" kern="1200"/>
            <a:t> v prostoru: v krajině a jejích symbolech.</a:t>
          </a:r>
        </a:p>
      </dsp:txBody>
      <dsp:txXfrm>
        <a:off x="83216" y="3751801"/>
        <a:ext cx="4833692" cy="153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2EDD-8D3F-4D08-A333-6DD5637E1952}" type="datetimeFigureOut">
              <a:rPr lang="cs-CZ" smtClean="0"/>
              <a:t>08.11.2025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B8306-BF60-4933-BB65-6923CC00EB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3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Úvod k tematice: vztah víry a prostředí.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7324" y="1146412"/>
            <a:ext cx="6760761" cy="2402006"/>
          </a:xfrm>
        </p:spPr>
        <p:txBody>
          <a:bodyPr anchor="b">
            <a:normAutofit/>
          </a:bodyPr>
          <a:lstStyle/>
          <a:p>
            <a:pPr algn="l"/>
            <a:r>
              <a:rPr lang="cs-CZ" sz="4200"/>
              <a:t>Náboženství a okolní svět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4374554"/>
            <a:ext cx="9144005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105491" y="4374554"/>
            <a:ext cx="3038508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9143988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4380927"/>
            <a:ext cx="9144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7323" y="4892722"/>
            <a:ext cx="4790367" cy="1078173"/>
          </a:xfrm>
        </p:spPr>
        <p:txBody>
          <a:bodyPr anchor="ctr">
            <a:normAutofit/>
          </a:bodyPr>
          <a:lstStyle/>
          <a:p>
            <a:pPr algn="l"/>
            <a:r>
              <a:rPr lang="cs-CZ">
                <a:solidFill>
                  <a:srgbClr val="FFFFFF"/>
                </a:solidFill>
              </a:rPr>
              <a:t>Víra, krajina a společnost v dějinách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Drobná sakrální architektura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i="1"/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Boží muka – paměť místa</a:t>
            </a:r>
          </a:p>
        </p:txBody>
      </p:sp>
      <p:pic>
        <p:nvPicPr>
          <p:cNvPr id="3" name="Picture 2" descr="aa5ba8e8-af6d-4fa0-9b69-f02c394558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468" y="467208"/>
            <a:ext cx="3332016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492641-0BB5-F510-B5E2-9B318050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Drobná sakrální architektura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822367-2E7D-4ED0-7769-3D2772ABA290}"/>
              </a:ext>
            </a:extLst>
          </p:cNvPr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i="1"/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Křížová cesta v krajině</a:t>
            </a:r>
          </a:p>
        </p:txBody>
      </p:sp>
      <p:pic>
        <p:nvPicPr>
          <p:cNvPr id="4" name="Picture 3" descr="8b6581d3-a071-45f2-87cf-9bef23d4d48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21" y="1579660"/>
            <a:ext cx="5419311" cy="36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200">
                <a:solidFill>
                  <a:srgbClr val="FFFFFF"/>
                </a:solidFill>
              </a:rPr>
              <a:t>Hospodářský rozměr náboženství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Kláštery – centra zemědělství, rybníkářství a řemesel.</a:t>
            </a:r>
          </a:p>
          <a:p>
            <a:r>
              <a:rPr lang="cs-CZ" sz="2400" dirty="0"/>
              <a:t>Předpisy formují stravu a hospodaření (půst, </a:t>
            </a:r>
            <a:r>
              <a:rPr lang="cs-CZ" sz="2400" dirty="0" err="1"/>
              <a:t>halal</a:t>
            </a:r>
            <a:r>
              <a:rPr lang="cs-CZ" sz="2400" dirty="0"/>
              <a:t> / košer).</a:t>
            </a:r>
          </a:p>
          <a:p>
            <a:pPr lvl="1"/>
            <a:r>
              <a:rPr lang="cs-CZ" sz="2000" dirty="0"/>
              <a:t>vinná réva</a:t>
            </a:r>
          </a:p>
          <a:p>
            <a:pPr lvl="1"/>
            <a:r>
              <a:rPr lang="cs-CZ" sz="2000" dirty="0"/>
              <a:t>ryby, specifické druhy masa</a:t>
            </a:r>
          </a:p>
          <a:p>
            <a:r>
              <a:rPr lang="cs-CZ" sz="2400" dirty="0"/>
              <a:t>Církevní kalendář řídí rytmus práce i odpočinku.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Obrázek: Církevní rok a rytmus času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400" i="1">
                <a:solidFill>
                  <a:schemeClr val="accent1"/>
                </a:solidFill>
              </a:defRPr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Kalendárium svátků – rámec práce, půstu i slavností.</a:t>
            </a:r>
          </a:p>
        </p:txBody>
      </p:sp>
      <p:pic>
        <p:nvPicPr>
          <p:cNvPr id="3" name="Picture 2" descr="f2d074f7-ed82-404f-8568-a197b4f0a0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21" y="656975"/>
            <a:ext cx="5419311" cy="5544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Víra a politika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Církev – historicky významný vlastník půdy a moci v Evropě.</a:t>
            </a:r>
          </a:p>
          <a:p>
            <a:r>
              <a:rPr lang="cs-CZ" sz="2400" dirty="0"/>
              <a:t>Revoluční konfiskace a moderní levicová kritika církevní moci.</a:t>
            </a:r>
          </a:p>
          <a:p>
            <a:r>
              <a:rPr lang="cs-CZ" sz="2400" dirty="0"/>
              <a:t>Pravice × levice: odpovědnost jednotlivce × solidarita státu.</a:t>
            </a:r>
          </a:p>
          <a:p>
            <a:r>
              <a:rPr lang="cs-CZ" sz="2400" dirty="0"/>
              <a:t>Výjimky: křesťanská levice v Latinské Americe.</a:t>
            </a:r>
          </a:p>
          <a:p>
            <a:r>
              <a:rPr lang="cs-CZ" sz="2400" dirty="0"/>
              <a:t>Konfesionalismus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Kulturní krajina víry – závěr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E1DF7B-59B2-0B72-F8EE-33300558C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849828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8FA527-0EA8-F106-AA62-8A20B8FCB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286" y="467271"/>
            <a:ext cx="3146755" cy="205252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b="1"/>
              <a:t>Ukázka barokní zbožnosti</a:t>
            </a:r>
            <a:br>
              <a:rPr lang="cs-CZ" sz="3400"/>
            </a:br>
            <a:endParaRPr lang="cs-CZ" sz="3400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outní kostel v obci">
            <a:extLst>
              <a:ext uri="{FF2B5EF4-FFF2-40B4-BE49-F238E27FC236}">
                <a16:creationId xmlns:a16="http://schemas.microsoft.com/office/drawing/2014/main" id="{09F7E400-DE70-DC3A-FC4A-AECB09DD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31619" b="1"/>
          <a:stretch>
            <a:fillRect/>
          </a:stretch>
        </p:blipFill>
        <p:spPr bwMode="auto">
          <a:xfrm>
            <a:off x="379063" y="554151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5581A-1B18-7C95-BCE4-BB3BDB6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286" y="2990818"/>
            <a:ext cx="3146755" cy="2913872"/>
          </a:xfrm>
        </p:spPr>
        <p:txBody>
          <a:bodyPr anchor="t">
            <a:normAutofit/>
          </a:bodyPr>
          <a:lstStyle/>
          <a:p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Příklad: česko-bavorská poutní krajina –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Neukirchen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beim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Heiligen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Blut</a:t>
            </a:r>
            <a:endParaRPr lang="cs-CZ" sz="24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04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06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72699B-A343-3E64-C1DB-384FC896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cs-CZ" sz="4900">
                <a:solidFill>
                  <a:srgbClr val="FFFFFF"/>
                </a:solidFill>
              </a:rPr>
              <a:t>Barokní zbožnost a poutě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8849E73-D269-C59D-6D5C-21BCFA46AE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722924" y="518400"/>
            <a:ext cx="3578706" cy="58379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Poutě jako vrchol barokní náboženské zkušenosti.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Spojení víry, krajiny a společenství.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Cíl: dotknout se posvátného v pohybu, v prostoru, ve sdíleném rituálu.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Mariazell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Altötting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Neukirchen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, Svatá Hora, Křtiny, Skoky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7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B2273-C626-4C0D-EEE0-653402E5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Skoky, Zelená Hora, </a:t>
            </a:r>
            <a:r>
              <a:rPr lang="cs-CZ" dirty="0" err="1"/>
              <a:t>Mariazell</a:t>
            </a:r>
            <a:r>
              <a:rPr lang="cs-CZ" dirty="0"/>
              <a:t>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943333-479D-12E7-1F27-EA1C39E47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79189"/>
            <a:ext cx="3211576" cy="25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3E02616-4624-A2E2-A69C-BB54D257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98" y="1279187"/>
            <a:ext cx="3394952" cy="25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91211F-BC16-A4E8-2606-EDF23BE8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3702"/>
            <a:ext cx="3807654" cy="23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795723D-4BAF-8321-2C60-4B0E08A4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56" y="4083702"/>
            <a:ext cx="4095344" cy="23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2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3843E6-041F-7C96-7567-32D3AC0E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pl-PL" sz="4900" dirty="0">
                <a:solidFill>
                  <a:srgbClr val="FFFFFF"/>
                </a:solidFill>
              </a:rPr>
              <a:t>Příběh z Loučima: Zrození legendy</a:t>
            </a:r>
            <a:endParaRPr lang="cs-CZ" sz="4900" dirty="0">
              <a:solidFill>
                <a:srgbClr val="FFFFFF"/>
              </a:solidFill>
            </a:endParaRP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8EA53F-2D82-C5EB-98FB-1AFB771C3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719221" y="80656"/>
            <a:ext cx="4113493" cy="5233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Kolem r. 1419 Zuzana Haladová přenáší mariánskou sošku z 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Loučima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 do 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Neukirchenu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Husitský velitel 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Kretschmer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 ji rozsekl mečem – z rány tekla krev.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>
                    <a:alpha val="80000"/>
                  </a:schemeClr>
                </a:solidFill>
                <a:effectLst/>
                <a:latin typeface="Arial" panose="020B0604020202020204" pitchFamily="34" charset="0"/>
              </a:rPr>
              <a:t>Zázrak vedl k jeho obrácení a k rozšíření mariánské úcty.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>
                  <a:alpha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oblečení, Kostýmy, socha, Tradice&#10;&#10;Obsah generovaný pomocí AI může být nesprávný.">
            <a:extLst>
              <a:ext uri="{FF2B5EF4-FFF2-40B4-BE49-F238E27FC236}">
                <a16:creationId xmlns:a16="http://schemas.microsoft.com/office/drawing/2014/main" id="{9940221C-85A8-AC2D-9693-876C7EE67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89" y="4284182"/>
            <a:ext cx="1524129" cy="25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1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Proč víra formuje svět?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Náboženství a svět tvoří odnepaměti propojený celek.</a:t>
            </a:r>
          </a:p>
          <a:p>
            <a:r>
              <a:rPr lang="cs-CZ" sz="2400" dirty="0"/>
              <a:t>Prostor není jen kulisa – nese „přesah“ a rodí posvátná místa.</a:t>
            </a:r>
          </a:p>
          <a:p>
            <a:r>
              <a:rPr lang="cs-CZ" sz="2400" dirty="0"/>
              <a:t>Z pocitu posvátna vznikají mýty a rituály.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8EC14C-1F43-3121-F652-44C1A9B8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cs-CZ" sz="4200">
                <a:solidFill>
                  <a:srgbClr val="FFFFFF"/>
                </a:solidFill>
              </a:rPr>
              <a:t>Neukirchen jako nové poutní centrum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67ECA-BBDA-3907-CABB-5630EDA9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Vzniká nové poutní místo –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Neukirchen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beim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Heiligen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Blut</a:t>
            </a:r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Františkánský klášter, nový oltář, procesí, votivní dary.</a:t>
            </a: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Místo získává význam pro obě strany hranice.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69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209B53-AE76-80B9-FA63-48536BCE1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cs-CZ" sz="3800">
                <a:solidFill>
                  <a:srgbClr val="FFFFFF"/>
                </a:solidFill>
              </a:rPr>
              <a:t>Přeshraniční víra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548C22-911A-2C6A-9671-6876CCC6C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Češi putují do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Neukirchenu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, Bavoři do Loučimi.</a:t>
            </a: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Dvojí poutní směr symbolizuje duchovní propojení Šumavy.</a:t>
            </a: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Hranice států víru nezastavila – pouze železná opona ji přerušila.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9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7FC34B-208D-5E42-956F-540ED1D9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134" y="3696270"/>
            <a:ext cx="4502985" cy="45418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000" b="1" dirty="0"/>
              <a:t>Řemesla a ekonomika poutí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2B0B2C-2293-FC98-6527-30DCCACB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81" r="-3" b="25819"/>
          <a:stretch>
            <a:fillRect/>
          </a:stretch>
        </p:blipFill>
        <p:spPr>
          <a:xfrm>
            <a:off x="3305133" y="3"/>
            <a:ext cx="3075966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7F3942-385C-8A7A-4BCE-993C3FF5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34" y="4173632"/>
            <a:ext cx="5210216" cy="1299943"/>
          </a:xfrm>
        </p:spPr>
        <p:txBody>
          <a:bodyPr>
            <a:noAutofit/>
          </a:bodyPr>
          <a:lstStyle/>
          <a:p>
            <a:r>
              <a:rPr lang="cs-CZ" sz="2400" dirty="0"/>
              <a:t>Výroba svíček, růženců, obrázků, votivních darů, voskových sošek.</a:t>
            </a:r>
          </a:p>
          <a:p>
            <a:r>
              <a:rPr lang="cs-CZ" sz="2400" dirty="0"/>
              <a:t>Malba na skle, drobné oltáříky, amulety (</a:t>
            </a:r>
            <a:r>
              <a:rPr lang="cs-CZ" sz="2400" dirty="0" err="1"/>
              <a:t>breverl</a:t>
            </a:r>
            <a:r>
              <a:rPr lang="cs-CZ" sz="2400" dirty="0"/>
              <a:t>).</a:t>
            </a:r>
          </a:p>
          <a:p>
            <a:r>
              <a:rPr lang="cs-CZ" sz="2400" dirty="0"/>
              <a:t>Poutní hospodářství spojovalo víru, umění a živobytí.</a:t>
            </a:r>
          </a:p>
        </p:txBody>
      </p:sp>
      <p:pic>
        <p:nvPicPr>
          <p:cNvPr id="6" name="Obrázek 5" descr="Obsah obrázku zeď, interiér, umění, muzeum&#10;&#10;Obsah generovaný pomocí AI může být nesprávný.">
            <a:extLst>
              <a:ext uri="{FF2B5EF4-FFF2-40B4-BE49-F238E27FC236}">
                <a16:creationId xmlns:a16="http://schemas.microsoft.com/office/drawing/2014/main" id="{48E9C4BC-2E4A-3327-B55C-12A787830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611"/>
          <a:stretch>
            <a:fillRect/>
          </a:stretch>
        </p:blipFill>
        <p:spPr>
          <a:xfrm>
            <a:off x="20" y="277472"/>
            <a:ext cx="3414533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Obrázek 4" descr="Obsah obrázku umění, sbírka, zeď, interiér&#10;&#10;Obsah generovaný pomocí AI může být nesprávný.">
            <a:extLst>
              <a:ext uri="{FF2B5EF4-FFF2-40B4-BE49-F238E27FC236}">
                <a16:creationId xmlns:a16="http://schemas.microsoft.com/office/drawing/2014/main" id="{40A54F2A-6912-D541-BF79-9319307220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85" r="-2" b="4988"/>
          <a:stretch>
            <a:fillRect/>
          </a:stretch>
        </p:blipFill>
        <p:spPr>
          <a:xfrm>
            <a:off x="6489805" y="-2"/>
            <a:ext cx="2654195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684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První stopy: pravěké jeskyně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712" y="666114"/>
            <a:ext cx="2268977" cy="5546047"/>
          </a:xfrm>
        </p:spPr>
        <p:txBody>
          <a:bodyPr anchor="ctr">
            <a:noAutofit/>
          </a:bodyPr>
          <a:lstStyle/>
          <a:p>
            <a:r>
              <a:rPr lang="cs-CZ" sz="2400" dirty="0" err="1"/>
              <a:t>Lascaux</a:t>
            </a:r>
            <a:r>
              <a:rPr lang="cs-CZ" sz="2400" dirty="0"/>
              <a:t>, Altamira, La </a:t>
            </a:r>
            <a:r>
              <a:rPr lang="cs-CZ" sz="2400" dirty="0" err="1"/>
              <a:t>Marche</a:t>
            </a:r>
            <a:r>
              <a:rPr lang="cs-CZ" sz="2400" dirty="0"/>
              <a:t> – umění i duchovní funkce.</a:t>
            </a:r>
          </a:p>
          <a:p>
            <a:r>
              <a:rPr lang="cs-CZ" sz="2400" dirty="0"/>
              <a:t>Zvířata, lov a symboly v hlubinách jeskyní.</a:t>
            </a:r>
          </a:p>
          <a:p>
            <a:r>
              <a:rPr lang="cs-CZ" sz="2400" dirty="0"/>
              <a:t>Místa, kde se příroda chová výjimečně, budí posvátno.</a:t>
            </a:r>
          </a:p>
        </p:txBody>
      </p:sp>
      <p:pic>
        <p:nvPicPr>
          <p:cNvPr id="4" name="Picture 2" descr="3a47a2f7-0d1b-49dd-8ee3-f3b815c486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92" y="197579"/>
            <a:ext cx="2711832" cy="155252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84A6D7-AB5B-1F18-5929-3472DE90B199}"/>
              </a:ext>
            </a:extLst>
          </p:cNvPr>
          <p:cNvSpPr txBox="1"/>
          <p:nvPr/>
        </p:nvSpPr>
        <p:spPr>
          <a:xfrm>
            <a:off x="6113191" y="1710252"/>
            <a:ext cx="271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i="1"/>
            </a:pPr>
            <a:r>
              <a:rPr lang="cs-CZ" dirty="0"/>
              <a:t>Býci – jeskynní malby</a:t>
            </a:r>
          </a:p>
        </p:txBody>
      </p:sp>
      <p:pic>
        <p:nvPicPr>
          <p:cNvPr id="7" name="Picture 4" descr="6e47a50b-eaa4-4c0d-a007-5ff0841951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83" y="2147659"/>
            <a:ext cx="2743200" cy="182669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6081824" y="3984494"/>
            <a:ext cx="27432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i="1"/>
            </a:pPr>
            <a:r>
              <a:rPr dirty="0" err="1"/>
              <a:t>Scény</a:t>
            </a:r>
            <a:r>
              <a:rPr dirty="0"/>
              <a:t> s </a:t>
            </a:r>
            <a:r>
              <a:rPr dirty="0" err="1"/>
              <a:t>lovci</a:t>
            </a:r>
            <a:endParaRPr dirty="0"/>
          </a:p>
        </p:txBody>
      </p:sp>
      <p:pic>
        <p:nvPicPr>
          <p:cNvPr id="11" name="Picture 6" descr="6426366e-9938-4ffe-ae96-7a13e37a7dd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183" y="4356016"/>
            <a:ext cx="2743200" cy="2156569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5954451" y="6508626"/>
            <a:ext cx="27432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i="1"/>
            </a:pPr>
            <a:r>
              <a:rPr dirty="0" err="1"/>
              <a:t>Rituální</a:t>
            </a:r>
            <a:r>
              <a:rPr dirty="0"/>
              <a:t> </a:t>
            </a:r>
            <a:r>
              <a:rPr dirty="0" err="1"/>
              <a:t>zobrazení</a:t>
            </a:r>
            <a:r>
              <a:rPr dirty="0"/>
              <a:t> </a:t>
            </a:r>
            <a:r>
              <a:rPr dirty="0" err="1"/>
              <a:t>zvířat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„Otisky přítomnosti“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400" i="1">
                <a:solidFill>
                  <a:schemeClr val="accent1"/>
                </a:solidFill>
              </a:defRPr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Cueva de las Manos – galerie rukou jako znak společenství.</a:t>
            </a:r>
          </a:p>
        </p:txBody>
      </p:sp>
      <p:pic>
        <p:nvPicPr>
          <p:cNvPr id="3" name="Picture 2" descr="0dbe1e94-7dc7-4e69-afcb-232fdf51cb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21" y="1085147"/>
            <a:ext cx="5419311" cy="4687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Přírodní útvary jako posvátno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Hory, prameny, řeky, jeskyně či pouště – ztělesnění božských sil.</a:t>
            </a:r>
          </a:p>
          <a:p>
            <a:r>
              <a:rPr lang="cs-CZ" sz="2400" dirty="0"/>
              <a:t>Pouště – poustevníci</a:t>
            </a:r>
          </a:p>
          <a:p>
            <a:r>
              <a:rPr lang="cs-CZ" sz="2400" dirty="0"/>
              <a:t>Řecký Olymp, nymfy pramenů, posvátné háje Artemidy a Dia.</a:t>
            </a:r>
          </a:p>
          <a:p>
            <a:r>
              <a:rPr lang="cs-CZ" sz="2400" dirty="0"/>
              <a:t>Analogické tradice u Germánů, Keltů i Slovanů.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Obrázek: Pohoří Olymp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031" y="806824"/>
            <a:ext cx="2189804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400" i="1">
                <a:solidFill>
                  <a:schemeClr val="accent1"/>
                </a:solidFill>
              </a:defRPr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Planina Múz, v pozadí Stefani (tzv. trůn Dia).</a:t>
            </a:r>
          </a:p>
        </p:txBody>
      </p:sp>
      <p:pic>
        <p:nvPicPr>
          <p:cNvPr id="3" name="Picture 2" descr="bae8bbc9-637f-4371-bcb3-aa84896f5e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21" y="1898045"/>
            <a:ext cx="5419311" cy="30619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3500">
                <a:solidFill>
                  <a:srgbClr val="FFFFFF"/>
                </a:solidFill>
              </a:rPr>
              <a:t>Kontinuita posvátných míst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Křesťanské svatyně často stojí na starších posvátných místech.</a:t>
            </a:r>
          </a:p>
          <a:p>
            <a:r>
              <a:rPr lang="cs-CZ" sz="2400" dirty="0"/>
              <a:t>Vrstvy duchovní paměti se v krajině překrývají.</a:t>
            </a:r>
          </a:p>
          <a:p>
            <a:r>
              <a:rPr lang="cs-CZ" sz="2400" dirty="0"/>
              <a:t>Evropa: mimořádně bohatá a vrstevnatá kulturní krajina.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3500">
                <a:solidFill>
                  <a:srgbClr val="FFFFFF"/>
                </a:solidFill>
              </a:rPr>
              <a:t>Pohyb lidí: poutě a migrace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Pouti do Říma, </a:t>
            </a:r>
            <a:r>
              <a:rPr lang="cs-CZ" sz="2400" dirty="0" err="1"/>
              <a:t>Compostely</a:t>
            </a:r>
            <a:r>
              <a:rPr lang="cs-CZ" sz="2400" dirty="0"/>
              <a:t>, Jeruzaléma – síť, na níž vyrostla Evropa.</a:t>
            </a:r>
          </a:p>
          <a:p>
            <a:r>
              <a:rPr lang="cs-CZ" sz="2400" dirty="0"/>
              <a:t>Náboženské konflikty → exily (např. hugenoti, novokřtěnci) a přesídlování.</a:t>
            </a:r>
          </a:p>
          <a:p>
            <a:r>
              <a:rPr lang="cs-CZ" sz="2400" dirty="0"/>
              <a:t>Mnišství v Tibetu/Mongolsku ovlivňovalo demografii.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pl-PL" sz="3500">
                <a:solidFill>
                  <a:srgbClr val="FFFFFF"/>
                </a:solidFill>
              </a:rPr>
              <a:t>Sídelní obraz a sakrální architektura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cs-CZ" sz="2800" dirty="0"/>
              <a:t>Města a vesnice rostly kolem kostelů, klášterů a poutních míst.</a:t>
            </a:r>
          </a:p>
          <a:p>
            <a:r>
              <a:rPr lang="cs-CZ" sz="2800" dirty="0"/>
              <a:t>Věže kostelů určují horizont krajin.</a:t>
            </a:r>
          </a:p>
          <a:p>
            <a:r>
              <a:rPr lang="cs-CZ" sz="2800" dirty="0"/>
              <a:t>Drobná sakrální architektura proměňuje krajinu v „rukopis víry a náboženství“.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  <wetp:taskpane dockstate="right" visibility="0" width="438" row="2">
    <wetp:webextensionref xmlns:r="http://schemas.openxmlformats.org/officeDocument/2006/relationships" r:id="rId2"/>
  </wetp:taskpane>
  <wetp:taskpane dockstate="right" visibility="0" width="438" row="4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D035CF0B-1F81-4CBC-8DB4-7BB3BE7C5E7A}">
  <we:reference id="wa200005566" version="3.0.0.3" store="cs-CZ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E388AB8-DEC4-4F4E-8B45-E3F6DE1F8E7F}">
  <we:reference id="wa200003964" version="1.0.0.0" store="cs-CZ" storeType="OMEX"/>
  <we:alternateReferences>
    <we:reference id="WA200003964" version="1.0.0.0" store="WA200003964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FE9A335-CF01-476A-9E14-68E54C264EF7}">
  <we:reference id="wa200006000" version="1.2.1.0" store="cs-CZ" storeType="OMEX"/>
  <we:alternateReferences>
    <we:reference id="WA200006000" version="1.2.1.0" store="WA20000600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Microsoft Office PowerPoint</Application>
  <PresentationFormat>Předvádění na obrazovce (4:3)</PresentationFormat>
  <Paragraphs>81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Aptos</vt:lpstr>
      <vt:lpstr>Arial</vt:lpstr>
      <vt:lpstr>Calibri</vt:lpstr>
      <vt:lpstr>Office Theme</vt:lpstr>
      <vt:lpstr>Náboženství a okolní svět</vt:lpstr>
      <vt:lpstr>Proč víra formuje svět?</vt:lpstr>
      <vt:lpstr>První stopy: pravěké jeskyně</vt:lpstr>
      <vt:lpstr>„Otisky přítomnosti“</vt:lpstr>
      <vt:lpstr>Přírodní útvary jako posvátno</vt:lpstr>
      <vt:lpstr>Obrázek: Pohoří Olymp</vt:lpstr>
      <vt:lpstr>Kontinuita posvátných míst</vt:lpstr>
      <vt:lpstr>Pohyb lidí: poutě a migrace</vt:lpstr>
      <vt:lpstr>Sídelní obraz a sakrální architektura</vt:lpstr>
      <vt:lpstr>Drobná sakrální architektura</vt:lpstr>
      <vt:lpstr>Drobná sakrální architektura</vt:lpstr>
      <vt:lpstr>Hospodářský rozměr náboženství</vt:lpstr>
      <vt:lpstr>Obrázek: Církevní rok a rytmus času</vt:lpstr>
      <vt:lpstr>Víra a politika</vt:lpstr>
      <vt:lpstr>Kulturní krajina víry – závěr</vt:lpstr>
      <vt:lpstr>Ukázka barokní zbožnosti </vt:lpstr>
      <vt:lpstr>Barokní zbožnost a poutě</vt:lpstr>
      <vt:lpstr>Skoky, Zelená Hora, Mariazell…</vt:lpstr>
      <vt:lpstr>Příběh z Loučima: Zrození legendy</vt:lpstr>
      <vt:lpstr>Neukirchen jako nové poutní centrum</vt:lpstr>
      <vt:lpstr>Přeshraniční víra</vt:lpstr>
      <vt:lpstr>Řemesla a ekonomika poutí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Kokaisl Petr</dc:creator>
  <cp:keywords/>
  <dc:description>generated using python-pptx</dc:description>
  <cp:lastModifiedBy>Kokaisl Petr</cp:lastModifiedBy>
  <cp:revision>2</cp:revision>
  <dcterms:created xsi:type="dcterms:W3CDTF">2013-01-27T09:14:16Z</dcterms:created>
  <dcterms:modified xsi:type="dcterms:W3CDTF">2025-11-09T15:26:49Z</dcterms:modified>
  <cp:category/>
</cp:coreProperties>
</file>