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74" r:id="rId9"/>
    <p:sldId id="263" r:id="rId10"/>
    <p:sldId id="275" r:id="rId11"/>
    <p:sldId id="264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napToObjects="1">
      <p:cViewPr varScale="1">
        <p:scale>
          <a:sx n="79" d="100"/>
          <a:sy n="79" d="100"/>
        </p:scale>
        <p:origin x="590" y="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80755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9279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22237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43142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64837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22449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1587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70277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29998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7265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2369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CAD085-E8A6-8845-BD4E-CB4CCA059FC4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99775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sv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2288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2281" y="841664"/>
            <a:ext cx="3655995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 defTabSz="914400">
              <a:lnSpc>
                <a:spcPct val="90000"/>
              </a:lnSpc>
            </a:pPr>
            <a:r>
              <a:rPr lang="en-US" sz="4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Předkřesťanská</a:t>
            </a:r>
            <a:r>
              <a:rPr lang="en-US" sz="4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náboženství</a:t>
            </a:r>
            <a:r>
              <a:rPr lang="en-US" sz="4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Evropy</a:t>
            </a:r>
            <a:r>
              <a:rPr lang="cs-CZ" sz="4200" dirty="0">
                <a:solidFill>
                  <a:schemeClr val="bg1"/>
                </a:solidFill>
              </a:rPr>
              <a:t>:</a:t>
            </a:r>
            <a:br>
              <a:rPr lang="cs-CZ" sz="4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</a:br>
            <a:r>
              <a:rPr lang="en-US" sz="4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Keltové</a:t>
            </a:r>
            <a:r>
              <a:rPr lang="cs-CZ" sz="4200" dirty="0">
                <a:solidFill>
                  <a:schemeClr val="bg1"/>
                </a:solidFill>
              </a:rPr>
              <a:t>,</a:t>
            </a:r>
            <a:r>
              <a:rPr lang="en-US" sz="4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Germáni</a:t>
            </a:r>
            <a:r>
              <a:rPr lang="cs-CZ" sz="4200" dirty="0">
                <a:solidFill>
                  <a:schemeClr val="bg1"/>
                </a:solidFill>
              </a:rPr>
              <a:t>,</a:t>
            </a:r>
            <a:br>
              <a:rPr lang="cs-CZ" sz="4200" dirty="0">
                <a:solidFill>
                  <a:schemeClr val="bg1"/>
                </a:solidFill>
              </a:rPr>
            </a:br>
            <a:r>
              <a:rPr lang="en-US" sz="4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Slované</a:t>
            </a:r>
            <a:r>
              <a:rPr lang="cs-CZ" sz="4200" dirty="0">
                <a:solidFill>
                  <a:schemeClr val="bg1"/>
                </a:solidFill>
              </a:rPr>
              <a:t>,</a:t>
            </a:r>
            <a:br>
              <a:rPr lang="cs-CZ" sz="4200" dirty="0">
                <a:solidFill>
                  <a:schemeClr val="bg1"/>
                </a:solidFill>
              </a:rPr>
            </a:br>
            <a:r>
              <a:rPr lang="cs-CZ" sz="4200" dirty="0">
                <a:solidFill>
                  <a:schemeClr val="bg1"/>
                </a:solidFill>
              </a:rPr>
              <a:t>a</a:t>
            </a:r>
            <a:r>
              <a:rPr lang="en-US" sz="4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ntika</a:t>
            </a:r>
            <a:endParaRPr lang="en-US" sz="42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01015" y="841664"/>
            <a:ext cx="3650704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 defTabSz="914400">
              <a:lnSpc>
                <a:spcPct val="90000"/>
              </a:lnSpc>
              <a:spcBef>
                <a:spcPts val="1000"/>
              </a:spcBef>
              <a:buNone/>
              <a:defRPr sz="2000"/>
            </a:pP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Víra, </a:t>
            </a:r>
            <a:r>
              <a:rPr lang="en-US" sz="2400" kern="1200" dirty="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krajina</a:t>
            </a: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 a </a:t>
            </a:r>
            <a:r>
              <a:rPr lang="en-US" sz="2400" kern="1200" dirty="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člověk</a:t>
            </a: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400" kern="1200" dirty="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před</a:t>
            </a: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400" kern="1200" dirty="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nástupem</a:t>
            </a: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400" kern="1200" dirty="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křesťanství</a:t>
            </a: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.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FA67CD3-AB4E-4A7A-BEB8-53C445D8C4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860045"/>
            <a:ext cx="4694659" cy="5734050"/>
          </a:xfrm>
          <a:prstGeom prst="rect">
            <a:avLst/>
          </a:prstGeom>
          <a:gradFill>
            <a:gsLst>
              <a:gs pos="0">
                <a:schemeClr val="accent1">
                  <a:lumMod val="100000"/>
                  <a:alpha val="82000"/>
                </a:schemeClr>
              </a:gs>
              <a:gs pos="25000">
                <a:schemeClr val="accent1">
                  <a:alpha val="60000"/>
                </a:schemeClr>
              </a:gs>
              <a:gs pos="94000">
                <a:schemeClr val="bg2">
                  <a:lumMod val="75000"/>
                </a:schemeClr>
              </a:gs>
              <a:gs pos="100000">
                <a:schemeClr val="bg2">
                  <a:lumMod val="75000"/>
                </a:schemeClr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7CF545F-9C2E-4446-97CD-AD92990C2B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299"/>
          <a:stretch/>
        </p:blipFill>
        <p:spPr>
          <a:xfrm>
            <a:off x="-1" y="857250"/>
            <a:ext cx="9144001" cy="5734050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473777E7-9192-1B10-BEFB-D4A5AED327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52860" y="125993"/>
            <a:ext cx="4694659" cy="1036814"/>
          </a:xfrm>
        </p:spPr>
        <p:txBody>
          <a:bodyPr>
            <a:normAutofit/>
          </a:bodyPr>
          <a:lstStyle/>
          <a:p>
            <a:pPr>
              <a:lnSpc>
                <a:spcPct val="90000"/>
              </a:lnSpc>
            </a:pPr>
            <a:r>
              <a:rPr lang="cs-CZ" dirty="0">
                <a:solidFill>
                  <a:srgbClr val="000000"/>
                </a:solidFill>
              </a:rPr>
              <a:t>Od run k Bluetooth</a:t>
            </a:r>
          </a:p>
        </p:txBody>
      </p:sp>
      <p:sp>
        <p:nvSpPr>
          <p:cNvPr id="14" name="Freeform 62">
            <a:extLst>
              <a:ext uri="{FF2B5EF4-FFF2-40B4-BE49-F238E27FC236}">
                <a16:creationId xmlns:a16="http://schemas.microsoft.com/office/drawing/2014/main" id="{339C8D78-A644-462F-B674-F440635E53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9525" y="1468363"/>
            <a:ext cx="4180922" cy="4515805"/>
          </a:xfrm>
          <a:custGeom>
            <a:avLst/>
            <a:gdLst>
              <a:gd name="connsiteX0" fmla="*/ 2299956 w 5000438"/>
              <a:gd name="connsiteY0" fmla="*/ 0 h 5400962"/>
              <a:gd name="connsiteX1" fmla="*/ 5000438 w 5000438"/>
              <a:gd name="connsiteY1" fmla="*/ 2700481 h 5400962"/>
              <a:gd name="connsiteX2" fmla="*/ 2299956 w 5000438"/>
              <a:gd name="connsiteY2" fmla="*/ 5400962 h 5400962"/>
              <a:gd name="connsiteX3" fmla="*/ 60675 w 5000438"/>
              <a:gd name="connsiteY3" fmla="*/ 4210346 h 5400962"/>
              <a:gd name="connsiteX4" fmla="*/ 0 w 5000438"/>
              <a:gd name="connsiteY4" fmla="*/ 4110472 h 5400962"/>
              <a:gd name="connsiteX5" fmla="*/ 0 w 5000438"/>
              <a:gd name="connsiteY5" fmla="*/ 1290491 h 5400962"/>
              <a:gd name="connsiteX6" fmla="*/ 60675 w 5000438"/>
              <a:gd name="connsiteY6" fmla="*/ 1190617 h 5400962"/>
              <a:gd name="connsiteX7" fmla="*/ 2299956 w 5000438"/>
              <a:gd name="connsiteY7" fmla="*/ 0 h 540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00438" h="5400962">
                <a:moveTo>
                  <a:pt x="2299956" y="0"/>
                </a:moveTo>
                <a:cubicBezTo>
                  <a:pt x="3791390" y="0"/>
                  <a:pt x="5000438" y="1209047"/>
                  <a:pt x="5000438" y="2700481"/>
                </a:cubicBezTo>
                <a:cubicBezTo>
                  <a:pt x="5000438" y="4191915"/>
                  <a:pt x="3791390" y="5400962"/>
                  <a:pt x="2299956" y="5400962"/>
                </a:cubicBezTo>
                <a:cubicBezTo>
                  <a:pt x="1367810" y="5400962"/>
                  <a:pt x="545971" y="4928678"/>
                  <a:pt x="60675" y="4210346"/>
                </a:cubicBezTo>
                <a:lnTo>
                  <a:pt x="0" y="4110472"/>
                </a:lnTo>
                <a:lnTo>
                  <a:pt x="0" y="1290491"/>
                </a:lnTo>
                <a:lnTo>
                  <a:pt x="60675" y="1190617"/>
                </a:lnTo>
                <a:cubicBezTo>
                  <a:pt x="545971" y="472284"/>
                  <a:pt x="1367810" y="0"/>
                  <a:pt x="2299956" y="0"/>
                </a:cubicBezTo>
                <a:close/>
              </a:path>
            </a:pathLst>
          </a:custGeom>
          <a:solidFill>
            <a:srgbClr val="FFFFFF"/>
          </a:solidFill>
          <a:ln>
            <a:gradFill>
              <a:gsLst>
                <a:gs pos="0">
                  <a:schemeClr val="accent1">
                    <a:lumMod val="40000"/>
                    <a:lumOff val="60000"/>
                  </a:schemeClr>
                </a:gs>
                <a:gs pos="23000">
                  <a:schemeClr val="accent1">
                    <a:lumMod val="45000"/>
                    <a:lumOff val="55000"/>
                  </a:schemeClr>
                </a:gs>
                <a:gs pos="83000">
                  <a:schemeClr val="bg2">
                    <a:lumMod val="85000"/>
                  </a:schemeClr>
                </a:gs>
                <a:gs pos="100000">
                  <a:schemeClr val="bg2">
                    <a:lumMod val="85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7" name="Graphic 6" descr="Bluetooth">
            <a:extLst>
              <a:ext uri="{FF2B5EF4-FFF2-40B4-BE49-F238E27FC236}">
                <a16:creationId xmlns:a16="http://schemas.microsoft.com/office/drawing/2014/main" id="{B804FFDD-E956-2BFD-DD77-EBDC698E4EE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39490" y="2079067"/>
            <a:ext cx="3026740" cy="3026740"/>
          </a:xfrm>
          <a:prstGeom prst="rect">
            <a:avLst/>
          </a:prstGeom>
        </p:spPr>
      </p:pic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655C1C5A-7CAD-FEF1-A017-D2DB88FBCBE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52064" y="2240606"/>
            <a:ext cx="4694659" cy="2927188"/>
          </a:xfrm>
        </p:spPr>
        <p:txBody>
          <a:bodyPr anchor="ctr">
            <a:noAutofit/>
          </a:bodyPr>
          <a:lstStyle/>
          <a:p>
            <a:pPr>
              <a:lnSpc>
                <a:spcPct val="90000"/>
              </a:lnSpc>
            </a:pPr>
            <a:r>
              <a:rPr lang="cs-CZ" sz="2400" dirty="0">
                <a:solidFill>
                  <a:srgbClr val="000000"/>
                </a:solidFill>
              </a:rPr>
              <a:t>Moderní technologie Bluetooth nese jméno po dánském králi Haraldovi </a:t>
            </a:r>
            <a:r>
              <a:rPr lang="cs-CZ" sz="2400" dirty="0" err="1">
                <a:solidFill>
                  <a:srgbClr val="000000"/>
                </a:solidFill>
              </a:rPr>
              <a:t>Modrozubovi</a:t>
            </a:r>
            <a:r>
              <a:rPr lang="cs-CZ" sz="2400" dirty="0">
                <a:solidFill>
                  <a:srgbClr val="000000"/>
                </a:solidFill>
              </a:rPr>
              <a:t> (Harald Bluetooth) z 10. století, který sjednotil Dány a Nory podobně, jako Bluetooth „spojuje“ různá zařízení.</a:t>
            </a:r>
          </a:p>
          <a:p>
            <a:pPr>
              <a:lnSpc>
                <a:spcPct val="90000"/>
              </a:lnSpc>
            </a:pPr>
            <a:r>
              <a:rPr lang="cs-CZ" sz="2400" dirty="0">
                <a:solidFill>
                  <a:srgbClr val="000000"/>
                </a:solidFill>
              </a:rPr>
              <a:t>Logo Bluetooth vzniklo spojením dvou germánských run:</a:t>
            </a:r>
          </a:p>
          <a:p>
            <a:pPr>
              <a:lnSpc>
                <a:spcPct val="90000"/>
              </a:lnSpc>
            </a:pPr>
            <a:r>
              <a:rPr lang="cs-CZ" sz="2400" dirty="0">
                <a:solidFill>
                  <a:srgbClr val="000000"/>
                </a:solidFill>
              </a:rPr>
              <a:t>ᚼ (H) – runa </a:t>
            </a:r>
            <a:r>
              <a:rPr lang="cs-CZ" sz="2400" i="1" dirty="0" err="1">
                <a:solidFill>
                  <a:srgbClr val="000000"/>
                </a:solidFill>
              </a:rPr>
              <a:t>Hagall</a:t>
            </a:r>
            <a:r>
              <a:rPr lang="cs-CZ" sz="2400" dirty="0">
                <a:solidFill>
                  <a:srgbClr val="000000"/>
                </a:solidFill>
              </a:rPr>
              <a:t>, počáteční písmeno jména Harald</a:t>
            </a:r>
          </a:p>
          <a:p>
            <a:pPr>
              <a:lnSpc>
                <a:spcPct val="90000"/>
              </a:lnSpc>
            </a:pPr>
            <a:r>
              <a:rPr lang="cs-CZ" sz="2400" dirty="0">
                <a:solidFill>
                  <a:srgbClr val="000000"/>
                </a:solidFill>
              </a:rPr>
              <a:t>ᛒ (B) – runa </a:t>
            </a:r>
            <a:r>
              <a:rPr lang="cs-CZ" sz="2400" i="1" dirty="0" err="1">
                <a:solidFill>
                  <a:srgbClr val="000000"/>
                </a:solidFill>
              </a:rPr>
              <a:t>Bjarkan</a:t>
            </a:r>
            <a:r>
              <a:rPr lang="cs-CZ" sz="2400" dirty="0">
                <a:solidFill>
                  <a:srgbClr val="000000"/>
                </a:solidFill>
              </a:rPr>
              <a:t>, počáteční písmeno slova </a:t>
            </a:r>
            <a:r>
              <a:rPr lang="cs-CZ" sz="2400" i="1" dirty="0">
                <a:solidFill>
                  <a:srgbClr val="000000"/>
                </a:solidFill>
              </a:rPr>
              <a:t>Bluetooth</a:t>
            </a:r>
            <a:r>
              <a:rPr lang="cs-CZ" sz="2400" dirty="0">
                <a:solidFill>
                  <a:srgbClr val="000000"/>
                </a:solidFill>
              </a:rPr>
              <a:t> (překlad přezdívky </a:t>
            </a:r>
            <a:r>
              <a:rPr lang="cs-CZ" sz="2400" dirty="0" err="1">
                <a:solidFill>
                  <a:srgbClr val="000000"/>
                </a:solidFill>
              </a:rPr>
              <a:t>Modrozub</a:t>
            </a:r>
            <a:r>
              <a:rPr lang="cs-CZ" sz="2400" dirty="0">
                <a:solidFill>
                  <a:srgbClr val="000000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6336291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Kult, hospodářství a společnost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984408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Germánská společnost byla válečnická, ale i agrární.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Náboženství určovalo rytmus roku – sklizeň, žně, oběti bohům.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Uppsala ve Švédsku – centrum kultu </a:t>
            </a:r>
            <a:r>
              <a:rPr lang="cs-CZ" sz="2400" dirty="0" err="1">
                <a:solidFill>
                  <a:schemeClr val="tx2"/>
                </a:solidFill>
              </a:rPr>
              <a:t>Ódina</a:t>
            </a:r>
            <a:r>
              <a:rPr lang="cs-CZ" sz="2400" dirty="0">
                <a:solidFill>
                  <a:schemeClr val="tx2"/>
                </a:solidFill>
              </a:rPr>
              <a:t>, Thora a Freye, obětní slavnosti každých devět let.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Christianizace Germánů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4140050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Křesťanství proměnilo krajinu: kostely na místech pohanských svatyní.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Staré a nové se prolínalo – svátky úrody se přetvořily na svatojánské slavnosti.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Evropská náboženská krajina se stala vrstvenou pamětí víry.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Slované a jejich víra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6" y="841247"/>
            <a:ext cx="4003863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Slované uctívali přírodní síly, které měly duši.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Perun – bůh hromu a války, </a:t>
            </a:r>
            <a:r>
              <a:rPr lang="cs-CZ" sz="2400" dirty="0" err="1">
                <a:solidFill>
                  <a:schemeClr val="tx2"/>
                </a:solidFill>
              </a:rPr>
              <a:t>Veles</a:t>
            </a:r>
            <a:r>
              <a:rPr lang="cs-CZ" sz="2400" dirty="0">
                <a:solidFill>
                  <a:schemeClr val="tx2"/>
                </a:solidFill>
              </a:rPr>
              <a:t> – bůh podsvětí a stád.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Posvátná místa: hory, prameny, jezera – krajina jako chrám.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Rituály a christianizace Slovanů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974680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Rituální oběti zvířat i lidí – archeologie potvrzuje jejich existenci.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Cyril a Metoděj přinesli hlaholici a slovanskou liturgii.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Křesťanství nahradilo, ale i pohltilo staré rituály – ohně, voda, máje.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Přežívání pohanství v lidové tradici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175098"/>
            <a:ext cx="3974680" cy="653698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Pálení čarodějnic, svatojánské ohně, velikonoční obřady – přetvořené pohanské slavnosti.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Kult předků přetrval v Dušičkách a východních památkách zesnulých (nelze ovšem zcela říct, že je to původně pohanská tradice).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Evropa zůstala krajinou vrstev víry.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Novopohanství – </a:t>
            </a:r>
            <a:r>
              <a:rPr lang="cs-CZ" sz="2400" dirty="0" err="1">
                <a:solidFill>
                  <a:schemeClr val="tx2"/>
                </a:solidFill>
              </a:rPr>
              <a:t>rodnověrci</a:t>
            </a:r>
            <a:r>
              <a:rPr lang="cs-CZ" sz="2400" dirty="0">
                <a:solidFill>
                  <a:schemeClr val="tx2"/>
                </a:solidFill>
              </a:rPr>
              <a:t>: často ultranacionalistická hnutí (např. v Rusku)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Antická náboženství: Řecko a Řím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Antika přenesla víru do měst, chrámů a filozofie.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Řečtí bohové – lidské vášně, estetický řád (kalokagathia).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Římané – náboženství jako instituce státu, pax </a:t>
            </a:r>
            <a:r>
              <a:rPr lang="cs-CZ" sz="2400" dirty="0" err="1">
                <a:solidFill>
                  <a:schemeClr val="tx2"/>
                </a:solidFill>
              </a:rPr>
              <a:t>deorum</a:t>
            </a:r>
            <a:r>
              <a:rPr lang="cs-CZ" sz="2400" dirty="0">
                <a:solidFill>
                  <a:schemeClr val="tx2"/>
                </a:solidFill>
              </a:rPr>
              <a:t>.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Řecká krajina božského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Hora Olymp – sídlo bohů, Delfy – brána do hlubin světa.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Řekové spojili náboženství s architekturou a harmonií přírody.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Římané z ní učinili geometricky uspořádaný, posvátný prostor.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Řím: řád a smlouva s bohy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4042774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Římané proměnili víru ve správu řádu a státu.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Každý rituál měl přesný předpis, každý bůh svou funkci.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Zasvěcení měst, hranic a cest proměnilo prostor v posvátný řád.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Výměny božstev na dobytých územích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Přechod k etickému řádu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6" y="841247"/>
            <a:ext cx="4003863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Židovská tradice přinesla pojem jediného, spravedlivého Boha.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Řád světa se stal etickým, nikoli estetickým principem.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Ze střetu monoteismu, řeckého rozumu a římského řádu se zrodilo křesťanství.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Náboženství přírody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Předkřesťanská víra vyrůstala z přímého kontaktu s přírodou.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Bez psaných textů – založena na rituálu, zkušenosti a ústní tradici.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Poznání vychází z archeologie a římských popisů – často zkreslených.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Příroda, člověk a božství tvořily jednotu.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it-IT" sz="4200">
                <a:solidFill>
                  <a:schemeClr val="bg1"/>
                </a:solidFill>
              </a:rPr>
              <a:t>Keltové: mezi mýtem a archeologií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„Keltové“ – problematický pojem: jazyk, styl, kultura, nikoli jednotný národ.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První zmínky: Hérodotos, Caesar – zprávy vítězů o „barbarech“.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Laténská kultura (La </a:t>
            </a:r>
            <a:r>
              <a:rPr lang="cs-CZ" sz="2400" dirty="0" err="1">
                <a:solidFill>
                  <a:schemeClr val="tx2"/>
                </a:solidFill>
              </a:rPr>
              <a:t>Tène</a:t>
            </a:r>
            <a:r>
              <a:rPr lang="cs-CZ" sz="2400" dirty="0">
                <a:solidFill>
                  <a:schemeClr val="tx2"/>
                </a:solidFill>
              </a:rPr>
              <a:t>, 5.–1. stol. př. n. l.) – spirálové ornamenty, zbroj, šperky.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Materiální kultura jako okno do duchovního světa.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Druidové a ztracená víra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Náboženství Keltů bylo ústní, druidové zakazovali zapisování.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Obsah kultu se téměř beze zbytku ztratil.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Rekonstrukce panteonu stojí na jediných nálezech – často spekulativních.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Příklad: bůh </a:t>
            </a:r>
            <a:r>
              <a:rPr lang="cs-CZ" sz="2400" dirty="0" err="1">
                <a:solidFill>
                  <a:schemeClr val="tx2"/>
                </a:solidFill>
              </a:rPr>
              <a:t>Abandinus</a:t>
            </a:r>
            <a:r>
              <a:rPr lang="cs-CZ" sz="2400" dirty="0">
                <a:solidFill>
                  <a:schemeClr val="tx2"/>
                </a:solidFill>
              </a:rPr>
              <a:t> známý jen z nápisu na bronzovém pírku (</a:t>
            </a:r>
            <a:r>
              <a:rPr lang="cs-CZ" sz="2400" dirty="0" err="1">
                <a:solidFill>
                  <a:schemeClr val="tx2"/>
                </a:solidFill>
              </a:rPr>
              <a:t>Godmanchester</a:t>
            </a:r>
            <a:r>
              <a:rPr lang="cs-CZ" sz="2400" dirty="0">
                <a:solidFill>
                  <a:schemeClr val="tx2"/>
                </a:solidFill>
              </a:rPr>
              <a:t>, 1971).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Krása a krutost: rituální násilí Keltů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Archeologické doklady lidských obětí, kult useknutých hlav.</a:t>
            </a:r>
          </a:p>
          <a:p>
            <a:pPr>
              <a:defRPr sz="2000"/>
            </a:pPr>
            <a:r>
              <a:rPr lang="cs-CZ" sz="2400" dirty="0" err="1">
                <a:solidFill>
                  <a:schemeClr val="tx2"/>
                </a:solidFill>
              </a:rPr>
              <a:t>Entremont</a:t>
            </a:r>
            <a:r>
              <a:rPr lang="cs-CZ" sz="2400" dirty="0">
                <a:solidFill>
                  <a:schemeClr val="tx2"/>
                </a:solidFill>
              </a:rPr>
              <a:t> (2. stol. př. n. l.) – lebky vystavené ve svatyni.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Rituály zajišťovaly rovnováhu, plodnost, vítězství.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Estetika a brutalita – dvě tváře téže víry.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it-IT" sz="4200">
                <a:solidFill>
                  <a:schemeClr val="bg1"/>
                </a:solidFill>
              </a:rPr>
              <a:t>Keltové mezi faktem a romantikou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Romantismus 18.–19. století vytvořil mýtus o „dětech přírody“.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Moderní idealizace zakrývá drsnost historické reality.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Skuteční Keltové byli válečníci – v jedné ruce zlatý šperk, v druhé useknutou hlavu.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Germáni a náboženská krajina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6" y="841247"/>
            <a:ext cx="4188689" cy="5340097"/>
          </a:xfrm>
        </p:spPr>
        <p:txBody>
          <a:bodyPr anchor="ctr">
            <a:no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Germánské náboženství, stejně jako keltské, vyrůstalo z těsného sepětí s přírodou.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Posvátné bylo to, co nebylo lidskou rukou porušeno – hluboký les, pramen, hora nebo močál.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Svatyněmi byly háje (</a:t>
            </a:r>
            <a:r>
              <a:rPr lang="cs-CZ" sz="2400" dirty="0" err="1">
                <a:solidFill>
                  <a:schemeClr val="tx2"/>
                </a:solidFill>
              </a:rPr>
              <a:t>nemeton</a:t>
            </a:r>
            <a:r>
              <a:rPr lang="cs-CZ" sz="2400" dirty="0">
                <a:solidFill>
                  <a:schemeClr val="tx2"/>
                </a:solidFill>
              </a:rPr>
              <a:t>, </a:t>
            </a:r>
            <a:r>
              <a:rPr lang="cs-CZ" sz="2400" dirty="0" err="1">
                <a:solidFill>
                  <a:schemeClr val="tx2"/>
                </a:solidFill>
              </a:rPr>
              <a:t>harug</a:t>
            </a:r>
            <a:r>
              <a:rPr lang="cs-CZ" sz="2400" dirty="0">
                <a:solidFill>
                  <a:schemeClr val="tx2"/>
                </a:solidFill>
              </a:rPr>
              <a:t>), voda měla očistnou a obětní funkci, hory byly symbolem božského.</a:t>
            </a:r>
          </a:p>
          <a:p>
            <a:pPr>
              <a:defRPr sz="2000"/>
            </a:pPr>
            <a:r>
              <a:rPr lang="cs-CZ" sz="2400" b="1" dirty="0" err="1">
                <a:solidFill>
                  <a:schemeClr val="tx2"/>
                </a:solidFill>
              </a:rPr>
              <a:t>Externsteine</a:t>
            </a:r>
            <a:r>
              <a:rPr lang="cs-CZ" sz="2400" dirty="0">
                <a:solidFill>
                  <a:schemeClr val="tx2"/>
                </a:solidFill>
              </a:rPr>
              <a:t> v Německu – příklad převrstvení pohanského a křesťanského prostoru.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3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9" name="Group 103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104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1028" name="Picture 4" descr="undefined">
            <a:extLst>
              <a:ext uri="{FF2B5EF4-FFF2-40B4-BE49-F238E27FC236}">
                <a16:creationId xmlns:a16="http://schemas.microsoft.com/office/drawing/2014/main" id="{3890E74B-6C53-25FF-D451-1B2CD63F87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89" r="9836" b="-2"/>
          <a:stretch>
            <a:fillRect/>
          </a:stretch>
        </p:blipFill>
        <p:spPr bwMode="auto">
          <a:xfrm>
            <a:off x="952292" y="3696693"/>
            <a:ext cx="3547660" cy="23637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undefined">
            <a:extLst>
              <a:ext uri="{FF2B5EF4-FFF2-40B4-BE49-F238E27FC236}">
                <a16:creationId xmlns:a16="http://schemas.microsoft.com/office/drawing/2014/main" id="{90D0E29B-2424-E4F6-0E0D-A8A7292EAD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33" r="-2" b="2628"/>
          <a:stretch>
            <a:fillRect/>
          </a:stretch>
        </p:blipFill>
        <p:spPr bwMode="auto">
          <a:xfrm>
            <a:off x="5129410" y="3697905"/>
            <a:ext cx="3547661" cy="23637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2FF218C-7B4E-90B6-91EF-FC18E458EF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anchor="b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Externsteine</a:t>
            </a:r>
          </a:p>
        </p:txBody>
      </p:sp>
      <p:sp>
        <p:nvSpPr>
          <p:cNvPr id="1032" name="Content Placeholder 1031">
            <a:extLst>
              <a:ext uri="{FF2B5EF4-FFF2-40B4-BE49-F238E27FC236}">
                <a16:creationId xmlns:a16="http://schemas.microsoft.com/office/drawing/2014/main" id="{92A8419A-423D-0619-226B-3259B11A8A0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89787" y="3566810"/>
            <a:ext cx="4269715" cy="2651110"/>
          </a:xfrm>
        </p:spPr>
        <p:txBody>
          <a:bodyPr anchor="ctr">
            <a:normAutofit/>
          </a:bodyPr>
          <a:lstStyle/>
          <a:p>
            <a:endParaRPr lang="en-US" sz="16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805637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Runy, mýtus a posvátná krajina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6" y="841247"/>
            <a:ext cx="4013591" cy="5340097"/>
          </a:xfrm>
        </p:spPr>
        <p:txBody>
          <a:bodyPr anchor="ctr">
            <a:normAutofit/>
          </a:bodyPr>
          <a:lstStyle/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Germáni disponovali písmem – runami (</a:t>
            </a:r>
            <a:r>
              <a:rPr lang="cs-CZ" sz="2400" dirty="0" err="1">
                <a:solidFill>
                  <a:schemeClr val="tx2"/>
                </a:solidFill>
              </a:rPr>
              <a:t>futhark</a:t>
            </a:r>
            <a:r>
              <a:rPr lang="cs-CZ" sz="2400" dirty="0">
                <a:solidFill>
                  <a:schemeClr val="tx2"/>
                </a:solidFill>
              </a:rPr>
              <a:t>), které měly magickou funkci.</a:t>
            </a:r>
          </a:p>
          <a:p>
            <a:pPr>
              <a:defRPr sz="2000"/>
            </a:pPr>
            <a:r>
              <a:rPr lang="cs-CZ" sz="2400" dirty="0">
                <a:solidFill>
                  <a:schemeClr val="tx2"/>
                </a:solidFill>
              </a:rPr>
              <a:t>Runové kameny vyznačovaly hranice a nesly paměť mrtvých.</a:t>
            </a:r>
          </a:p>
          <a:p>
            <a:pPr>
              <a:defRPr sz="2000"/>
            </a:pPr>
            <a:r>
              <a:rPr lang="cs-CZ" sz="2400" b="1" dirty="0">
                <a:solidFill>
                  <a:schemeClr val="tx2"/>
                </a:solidFill>
              </a:rPr>
              <a:t>Runy</a:t>
            </a:r>
            <a:r>
              <a:rPr lang="cs-CZ" sz="2400" dirty="0">
                <a:solidFill>
                  <a:schemeClr val="tx2"/>
                </a:solidFill>
              </a:rPr>
              <a:t> byly nástrojem zasvěcení a proměny světa slovem.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438" row="1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AD196958-1432-4F02-861C-6074E7AFED8D}">
  <we:reference id="wa200006000" version="1.2.1.0" store="cs-CZ" storeType="OMEX"/>
  <we:alternateReferences>
    <we:reference id="WA200006000" version="1.2.1.0" store="WA200006000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826</Words>
  <Application>Microsoft Office PowerPoint</Application>
  <PresentationFormat>Předvádění na obrazovce (4:3)</PresentationFormat>
  <Paragraphs>79</Paragraphs>
  <Slides>19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2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19</vt:i4>
      </vt:variant>
    </vt:vector>
  </HeadingPairs>
  <TitlesOfParts>
    <vt:vector size="22" baseType="lpstr">
      <vt:lpstr>Arial</vt:lpstr>
      <vt:lpstr>Calibri</vt:lpstr>
      <vt:lpstr>Office Theme</vt:lpstr>
      <vt:lpstr>Předkřesťanská náboženství Evropy: Keltové, Germáni, Slované, antika</vt:lpstr>
      <vt:lpstr>Náboženství přírody</vt:lpstr>
      <vt:lpstr>Keltové: mezi mýtem a archeologií</vt:lpstr>
      <vt:lpstr>Druidové a ztracená víra</vt:lpstr>
      <vt:lpstr>Krása a krutost: rituální násilí Keltů</vt:lpstr>
      <vt:lpstr>Keltové mezi faktem a romantikou</vt:lpstr>
      <vt:lpstr>Germáni a náboženská krajina</vt:lpstr>
      <vt:lpstr>Externsteine</vt:lpstr>
      <vt:lpstr>Runy, mýtus a posvátná krajina</vt:lpstr>
      <vt:lpstr>Od run k Bluetooth</vt:lpstr>
      <vt:lpstr>Kult, hospodářství a společnost</vt:lpstr>
      <vt:lpstr>Christianizace Germánů</vt:lpstr>
      <vt:lpstr>Slované a jejich víra</vt:lpstr>
      <vt:lpstr>Rituály a christianizace Slovanů</vt:lpstr>
      <vt:lpstr>Přežívání pohanství v lidové tradici</vt:lpstr>
      <vt:lpstr>Antická náboženství: Řecko a Řím</vt:lpstr>
      <vt:lpstr>Řecká krajina božského</vt:lpstr>
      <vt:lpstr>Řím: řád a smlouva s bohy</vt:lpstr>
      <vt:lpstr>Přechod k etickému řádu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keywords/>
  <dc:description>generated using python-pptx</dc:description>
  <cp:lastModifiedBy>Kokaisl Petr</cp:lastModifiedBy>
  <cp:revision>3</cp:revision>
  <dcterms:created xsi:type="dcterms:W3CDTF">2013-01-27T09:14:16Z</dcterms:created>
  <dcterms:modified xsi:type="dcterms:W3CDTF">2025-11-09T17:05:36Z</dcterms:modified>
  <cp:category/>
</cp:coreProperties>
</file>