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67" r:id="rId5"/>
    <p:sldId id="259" r:id="rId6"/>
    <p:sldId id="268" r:id="rId7"/>
    <p:sldId id="269" r:id="rId8"/>
    <p:sldId id="270" r:id="rId9"/>
    <p:sldId id="272" r:id="rId10"/>
    <p:sldId id="271" r:id="rId11"/>
    <p:sldId id="273" r:id="rId12"/>
    <p:sldId id="260" r:id="rId13"/>
    <p:sldId id="274" r:id="rId14"/>
    <p:sldId id="275" r:id="rId15"/>
    <p:sldId id="276" r:id="rId16"/>
    <p:sldId id="279" r:id="rId17"/>
    <p:sldId id="277" r:id="rId18"/>
    <p:sldId id="278" r:id="rId19"/>
    <p:sldId id="280" r:id="rId20"/>
    <p:sldId id="281" r:id="rId21"/>
    <p:sldId id="282" r:id="rId22"/>
    <p:sldId id="283" r:id="rId23"/>
    <p:sldId id="284" r:id="rId24"/>
    <p:sldId id="287" r:id="rId25"/>
    <p:sldId id="285" r:id="rId26"/>
    <p:sldId id="288" r:id="rId27"/>
    <p:sldId id="289" r:id="rId28"/>
    <p:sldId id="290" r:id="rId29"/>
    <p:sldId id="291" r:id="rId30"/>
    <p:sldId id="292" r:id="rId31"/>
    <p:sldId id="261" r:id="rId32"/>
    <p:sldId id="262" r:id="rId33"/>
    <p:sldId id="263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264" r:id="rId42"/>
    <p:sldId id="265" r:id="rId43"/>
    <p:sldId id="266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6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B6AFB-EDE2-4739-9EE2-82C5F464EE89}" type="datetimeFigureOut">
              <a:rPr lang="cs-CZ" smtClean="0"/>
              <a:t>09.11.2025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CE8D2-0EF6-43C7-8C48-B45A75F75D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6219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CE8D2-0EF6-43C7-8C48-B45A75F75D51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340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E2CC403-21CD-41DF-BAC4-329D7FF03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121" y="1147158"/>
            <a:ext cx="4528852" cy="47133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5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Abrahámovská</a:t>
            </a:r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náboženství</a:t>
            </a:r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5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Judaismus</a:t>
            </a:r>
            <a:r>
              <a:rPr lang="cs-CZ" sz="5600" dirty="0"/>
              <a:t>,</a:t>
            </a:r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Křesťanství</a:t>
            </a:r>
            <a:r>
              <a:rPr lang="cs-CZ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</a:t>
            </a:r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Islám</a:t>
            </a:r>
            <a:endParaRPr lang="en-US" sz="5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3AA5FE-3FFC-4725-9ADD-E428544EC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315431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A70700-3F72-44D4-8175-FEB2B9B23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093C0F6-5741-4C9D-90FF-A25824BFC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21B2E1B-E962-432C-ADA1-2934CE3C5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7653717E-6F8C-43E0-9893-C03AE87D1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BB14B4-EC3F-47C7-9AF3-B0E017B75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9620" y="391886"/>
            <a:ext cx="3021762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2942" y="1687486"/>
            <a:ext cx="2475117" cy="3636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lnSpc>
                <a:spcPct val="90000"/>
              </a:lnSpc>
              <a:spcBef>
                <a:spcPts val="1000"/>
              </a:spcBef>
              <a:buNone/>
              <a:defRPr sz="2000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Krajina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smlouvy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spásy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jednoty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B8CF2A6-41A8-E7F9-E5BE-FF358C71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78" y="386930"/>
            <a:ext cx="6927525" cy="1188950"/>
          </a:xfrm>
        </p:spPr>
        <p:txBody>
          <a:bodyPr anchor="b">
            <a:normAutofit/>
          </a:bodyPr>
          <a:lstStyle/>
          <a:p>
            <a:r>
              <a:rPr lang="cs-CZ" sz="4700"/>
              <a:t>Hlavní skupiny Židů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718CB7-CF5B-BA44-7AEF-A34D75C02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245" y="2599509"/>
            <a:ext cx="7607751" cy="3435531"/>
          </a:xfrm>
        </p:spPr>
        <p:txBody>
          <a:bodyPr anchor="ctr">
            <a:normAutofit/>
          </a:bodyPr>
          <a:lstStyle/>
          <a:p>
            <a:r>
              <a:rPr lang="cs-CZ" sz="2400" dirty="0" err="1"/>
              <a:t>Sefardi</a:t>
            </a:r>
            <a:r>
              <a:rPr lang="cs-CZ" sz="2400" dirty="0"/>
              <a:t> (podle označení Španělska). Dříve islámské, pak křesťanství (přestup, ale ve velké míře dodržování židovských tradic) 1492 – vyhoštění. Uchování jazyka (stará španělština – </a:t>
            </a:r>
            <a:r>
              <a:rPr lang="cs-CZ" sz="2400" dirty="0" err="1"/>
              <a:t>ladino</a:t>
            </a:r>
            <a:r>
              <a:rPr lang="cs-CZ" sz="2400" dirty="0"/>
              <a:t>). Dnes pouze menší počty – Sarajevo, Francie, Pyrenejský pol.</a:t>
            </a:r>
          </a:p>
          <a:p>
            <a:r>
              <a:rPr lang="cs-CZ" sz="2400" dirty="0" err="1"/>
              <a:t>Aškenaz</a:t>
            </a:r>
            <a:r>
              <a:rPr lang="cs-CZ" sz="2400" dirty="0"/>
              <a:t> (podle označení Německa), především v Polsku (centrum) a okolních zemích. Jidiš.</a:t>
            </a:r>
          </a:p>
        </p:txBody>
      </p:sp>
    </p:spTree>
    <p:extLst>
      <p:ext uri="{BB962C8B-B14F-4D97-AF65-F5344CB8AC3E}">
        <p14:creationId xmlns:p14="http://schemas.microsoft.com/office/powerpoint/2010/main" val="19790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4FB299F-66F3-FDC8-0809-4546AE175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78" y="386930"/>
            <a:ext cx="6927525" cy="1188950"/>
          </a:xfrm>
        </p:spPr>
        <p:txBody>
          <a:bodyPr anchor="b">
            <a:normAutofit/>
          </a:bodyPr>
          <a:lstStyle/>
          <a:p>
            <a:r>
              <a:rPr lang="cs-CZ" sz="4700"/>
              <a:t>Architektura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81939D-D4F5-2C11-D887-36700B4CD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245" y="2599509"/>
            <a:ext cx="7607751" cy="3435531"/>
          </a:xfrm>
        </p:spPr>
        <p:txBody>
          <a:bodyPr anchor="ctr">
            <a:normAutofit/>
          </a:bodyPr>
          <a:lstStyle/>
          <a:p>
            <a:r>
              <a:rPr lang="cs-CZ" sz="2400" dirty="0"/>
              <a:t>Židovský dům – malá podlouhlá schránka na pravé veřeji (psát vyznání víry na veřeje svého domu a na své brány).</a:t>
            </a:r>
          </a:p>
          <a:p>
            <a:r>
              <a:rPr lang="cs-CZ" sz="2400" dirty="0"/>
              <a:t>Synagóga (původně jeruzalémský chrám, po jeho zničení synagóga) – bohoslužba, výuka, společenský styk.</a:t>
            </a:r>
          </a:p>
          <a:p>
            <a:r>
              <a:rPr lang="cs-CZ" sz="2400" dirty="0"/>
              <a:t>Hřbitovy – pouze pohřbívání do země.</a:t>
            </a:r>
          </a:p>
        </p:txBody>
      </p:sp>
    </p:spTree>
    <p:extLst>
      <p:ext uri="{BB962C8B-B14F-4D97-AF65-F5344CB8AC3E}">
        <p14:creationId xmlns:p14="http://schemas.microsoft.com/office/powerpoint/2010/main" val="1762293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487837" y="2732147"/>
            <a:ext cx="5860051" cy="395784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46" y="922919"/>
            <a:ext cx="8333796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222" y="1238080"/>
            <a:ext cx="7387313" cy="134967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4300"/>
              <a:t>Křesťanství: Bůh, který vstoupil do krajiny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978" y="2902913"/>
            <a:ext cx="7387313" cy="3032168"/>
          </a:xfrm>
        </p:spPr>
        <p:txBody>
          <a:bodyPr anchor="ctr">
            <a:normAutofit/>
          </a:bodyPr>
          <a:lstStyle/>
          <a:p>
            <a:pPr>
              <a:defRPr sz="2000"/>
            </a:pPr>
            <a:r>
              <a:rPr lang="cs-CZ" sz="2400" dirty="0"/>
              <a:t>Bůh sestupuje mezi lidi: víra se vtěluje do prostoru.</a:t>
            </a:r>
          </a:p>
          <a:p>
            <a:pPr>
              <a:defRPr sz="2000"/>
            </a:pPr>
            <a:r>
              <a:rPr lang="cs-CZ" sz="2400" dirty="0"/>
              <a:t>Krajina Ježíšova života = teologie v pohybu (Galilea, Jordán, Golgota).</a:t>
            </a:r>
          </a:p>
          <a:p>
            <a:pPr>
              <a:defRPr sz="2000"/>
            </a:pPr>
            <a:r>
              <a:rPr lang="cs-CZ" sz="2400" dirty="0"/>
              <a:t>Zázraky se dějí v běžném prostoru: voda, hora, cesta.</a:t>
            </a:r>
          </a:p>
          <a:p>
            <a:pPr>
              <a:defRPr sz="2000"/>
            </a:pPr>
            <a:r>
              <a:rPr lang="cs-CZ" sz="2400" dirty="0"/>
              <a:t>Bůh „mezi námi“, ne jen „tam nahoře“.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487837" y="2732147"/>
            <a:ext cx="5860051" cy="395784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46" y="922919"/>
            <a:ext cx="8333796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AC9FE64-F3AE-00ED-E61C-7FB0A4653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484" y="922919"/>
            <a:ext cx="7387313" cy="843699"/>
          </a:xfrm>
        </p:spPr>
        <p:txBody>
          <a:bodyPr anchor="b">
            <a:normAutofit/>
          </a:bodyPr>
          <a:lstStyle/>
          <a:p>
            <a:r>
              <a:rPr lang="cs-CZ" sz="4700" dirty="0"/>
              <a:t>Vznik křesťanství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634441-2782-A0B7-3E02-AFF159F4B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887" y="2299798"/>
            <a:ext cx="7387313" cy="3032168"/>
          </a:xfrm>
        </p:spPr>
        <p:txBody>
          <a:bodyPr anchor="ctr">
            <a:noAutofit/>
          </a:bodyPr>
          <a:lstStyle/>
          <a:p>
            <a:r>
              <a:rPr lang="cs-CZ" sz="2400" dirty="0"/>
              <a:t>Patří mezi monoteistická náboženství. </a:t>
            </a:r>
          </a:p>
          <a:p>
            <a:r>
              <a:rPr lang="cs-CZ" sz="2400" dirty="0"/>
              <a:t>Tzv. „náboženství knihy“. </a:t>
            </a:r>
          </a:p>
          <a:p>
            <a:r>
              <a:rPr lang="cs-CZ" sz="2400" dirty="0"/>
              <a:t>Křesťanství navazuje na judaismus.</a:t>
            </a:r>
          </a:p>
          <a:p>
            <a:r>
              <a:rPr lang="cs-CZ" sz="2400" dirty="0"/>
              <a:t>Historie křesťanství</a:t>
            </a:r>
          </a:p>
          <a:p>
            <a:pPr lvl="1"/>
            <a:r>
              <a:rPr lang="cs-CZ" sz="2400" dirty="0"/>
              <a:t>Ježíšova doba (zvláště privilegovaná v křesťanských dějinách)</a:t>
            </a:r>
          </a:p>
          <a:p>
            <a:pPr lvl="1"/>
            <a:r>
              <a:rPr lang="cs-CZ" sz="2400" dirty="0"/>
              <a:t>Apoštolské období</a:t>
            </a:r>
          </a:p>
          <a:p>
            <a:pPr lvl="1"/>
            <a:r>
              <a:rPr lang="cs-CZ" sz="2400" dirty="0"/>
              <a:t>Dějiny křesťanských církví</a:t>
            </a:r>
          </a:p>
        </p:txBody>
      </p:sp>
    </p:spTree>
    <p:extLst>
      <p:ext uri="{BB962C8B-B14F-4D97-AF65-F5344CB8AC3E}">
        <p14:creationId xmlns:p14="http://schemas.microsoft.com/office/powerpoint/2010/main" val="789116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487837" y="2732147"/>
            <a:ext cx="5860051" cy="395784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46" y="922919"/>
            <a:ext cx="8333796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2B34A10-BE09-EE8D-232B-7BE63213E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222" y="106927"/>
            <a:ext cx="7387313" cy="134967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4300" dirty="0"/>
              <a:t>Křesťanství – monoteistické náboženství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4F2040-22E8-72AD-1CD6-BC7C5C4B0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949" y="1912598"/>
            <a:ext cx="7879405" cy="3032168"/>
          </a:xfrm>
        </p:spPr>
        <p:txBody>
          <a:bodyPr anchor="ctr">
            <a:noAutofit/>
          </a:bodyPr>
          <a:lstStyle/>
          <a:p>
            <a:r>
              <a:rPr lang="cs-CZ" sz="2400" dirty="0"/>
              <a:t>Podobně jako židé věří křesťané ve stejného Boha (spolu s muslimy).</a:t>
            </a:r>
          </a:p>
          <a:p>
            <a:r>
              <a:rPr lang="cs-CZ" sz="2400" dirty="0"/>
              <a:t>Společný základ se židovstvím (posvátná kniha křesťanů je Bible – Starý a Nový zákon). Starý zákon je společný se židy (Pět knih Mojžíšových – Pentateuch - tóra, prorocké knihy, a spisy – letopisy, žalmy). Kanonicky se zcela nepřekrývají</a:t>
            </a:r>
          </a:p>
          <a:p>
            <a:r>
              <a:rPr lang="cs-CZ" sz="2400" dirty="0"/>
              <a:t>Na Starý zákon navazuje Nový zákon (4 evangelia, Skutky apoštolů, epištoly a Apokalypsa).</a:t>
            </a:r>
          </a:p>
          <a:p>
            <a:r>
              <a:rPr lang="cs-CZ" sz="2400" dirty="0"/>
              <a:t>Lineární vnímání času (dějiny spásy)</a:t>
            </a:r>
          </a:p>
          <a:p>
            <a:r>
              <a:rPr lang="cs-CZ" sz="2400" dirty="0"/>
              <a:t>Završení dějin - Vykupitel</a:t>
            </a:r>
          </a:p>
        </p:txBody>
      </p:sp>
    </p:spTree>
    <p:extLst>
      <p:ext uri="{BB962C8B-B14F-4D97-AF65-F5344CB8AC3E}">
        <p14:creationId xmlns:p14="http://schemas.microsoft.com/office/powerpoint/2010/main" val="776816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487837" y="2732147"/>
            <a:ext cx="5860051" cy="395784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46" y="922919"/>
            <a:ext cx="8333796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30CB2AF-6E6D-CC4F-D706-A7F71D49C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136" y="-225111"/>
            <a:ext cx="7387313" cy="1349671"/>
          </a:xfrm>
        </p:spPr>
        <p:txBody>
          <a:bodyPr anchor="b">
            <a:normAutofit/>
          </a:bodyPr>
          <a:lstStyle/>
          <a:p>
            <a:r>
              <a:rPr lang="cs-CZ" sz="4700" dirty="0"/>
              <a:t>Vznik hierarchie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7E9896-ABD1-9CCD-E2E6-0131E27C7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78" y="1988513"/>
            <a:ext cx="7387313" cy="3032168"/>
          </a:xfrm>
        </p:spPr>
        <p:txBody>
          <a:bodyPr anchor="ctr">
            <a:noAutofit/>
          </a:bodyPr>
          <a:lstStyle/>
          <a:p>
            <a:r>
              <a:rPr lang="cs-CZ" sz="2400" dirty="0"/>
              <a:t>Nejstarším teologickým centrem byl Jeruzalém.</a:t>
            </a:r>
          </a:p>
          <a:p>
            <a:r>
              <a:rPr lang="cs-CZ" sz="2400" dirty="0"/>
              <a:t>V prvních stoletích (až do 5. století) měla výsadní místo Alexandrie (Egypt) a Antiochie (hlavní město Sýrie). </a:t>
            </a:r>
          </a:p>
          <a:p>
            <a:r>
              <a:rPr lang="cs-CZ" sz="2400" dirty="0"/>
              <a:t>Sídlem patriarchy je od nejrannějších dob i Řím, který se ovšem dlouho teologicky předchozím teologickým centrům nemohl rovnat.</a:t>
            </a:r>
          </a:p>
          <a:p>
            <a:r>
              <a:rPr lang="cs-CZ" sz="2400" dirty="0"/>
              <a:t>Státní náboženství v roce 313, předtím bylo křesťanství jako státní náboženství již 50 let v Arménii.</a:t>
            </a:r>
          </a:p>
          <a:p>
            <a:r>
              <a:rPr lang="cs-CZ" sz="2400" dirty="0"/>
              <a:t>Konstantinopol jako „druhý Řím“ a jako místo konání mnoha velkých synod dostává vlastní patriarchát až v roce 381.</a:t>
            </a:r>
          </a:p>
        </p:txBody>
      </p:sp>
    </p:spTree>
    <p:extLst>
      <p:ext uri="{BB962C8B-B14F-4D97-AF65-F5344CB8AC3E}">
        <p14:creationId xmlns:p14="http://schemas.microsoft.com/office/powerpoint/2010/main" val="1828658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487837" y="2732147"/>
            <a:ext cx="5860051" cy="395784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46" y="922919"/>
            <a:ext cx="8333796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4F4CF26-3B82-A30F-2741-ED10F3B6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484" y="248083"/>
            <a:ext cx="7387313" cy="134967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4300" dirty="0"/>
              <a:t>Římsko-katolická církevní hierarchie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B87E8C-A8D9-9B12-F5E3-C714DA9A0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483" y="2137461"/>
            <a:ext cx="7387313" cy="3032168"/>
          </a:xfrm>
        </p:spPr>
        <p:txBody>
          <a:bodyPr anchor="ctr">
            <a:noAutofit/>
          </a:bodyPr>
          <a:lstStyle/>
          <a:p>
            <a:r>
              <a:rPr lang="cs-CZ" sz="2400" dirty="0"/>
              <a:t>Hierarchie na základě svěcení:</a:t>
            </a:r>
          </a:p>
          <a:p>
            <a:pPr lvl="1"/>
            <a:r>
              <a:rPr lang="cs-CZ" sz="2400" dirty="0"/>
              <a:t>Biskup – kněz – jáhen</a:t>
            </a:r>
          </a:p>
          <a:p>
            <a:r>
              <a:rPr lang="cs-CZ" sz="2400" dirty="0"/>
              <a:t>Hierarchie na základě funkce:</a:t>
            </a:r>
          </a:p>
          <a:p>
            <a:pPr lvl="1"/>
            <a:r>
              <a:rPr lang="cs-CZ" sz="2400" dirty="0"/>
              <a:t>Správa územních jednotek: </a:t>
            </a:r>
          </a:p>
          <a:p>
            <a:r>
              <a:rPr lang="cs-CZ" sz="2400" dirty="0"/>
              <a:t>Papež (kardinálové)</a:t>
            </a:r>
          </a:p>
          <a:p>
            <a:r>
              <a:rPr lang="cs-CZ" sz="2400" dirty="0"/>
              <a:t>biskup (diecéze), světící (pomocný) biskup (titulární biskup)</a:t>
            </a:r>
          </a:p>
          <a:p>
            <a:r>
              <a:rPr lang="cs-CZ" sz="2400" dirty="0"/>
              <a:t>arcijáhen (v případě dělení diecéze)</a:t>
            </a:r>
          </a:p>
          <a:p>
            <a:r>
              <a:rPr lang="cs-CZ" sz="2400" dirty="0"/>
              <a:t>okrskový vikář – (děkan)</a:t>
            </a:r>
          </a:p>
          <a:p>
            <a:r>
              <a:rPr lang="cs-CZ" sz="2400" dirty="0"/>
              <a:t>farář – kaplan.</a:t>
            </a:r>
          </a:p>
        </p:txBody>
      </p:sp>
    </p:spTree>
    <p:extLst>
      <p:ext uri="{BB962C8B-B14F-4D97-AF65-F5344CB8AC3E}">
        <p14:creationId xmlns:p14="http://schemas.microsoft.com/office/powerpoint/2010/main" val="3418243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487837" y="2732147"/>
            <a:ext cx="5860051" cy="395784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46" y="922919"/>
            <a:ext cx="8333796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43CD117-04C8-4FF3-55F7-59DAED386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887" y="29391"/>
            <a:ext cx="7387313" cy="758550"/>
          </a:xfrm>
        </p:spPr>
        <p:txBody>
          <a:bodyPr anchor="b">
            <a:normAutofit fontScale="90000"/>
          </a:bodyPr>
          <a:lstStyle/>
          <a:p>
            <a:r>
              <a:rPr lang="cs-CZ" sz="4700" dirty="0"/>
              <a:t>Dělení církví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EFD501-F5DF-6AD2-1865-4368F9907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066" y="1912598"/>
            <a:ext cx="7742376" cy="3032168"/>
          </a:xfrm>
        </p:spPr>
        <p:txBody>
          <a:bodyPr anchor="ctr">
            <a:noAutofit/>
          </a:bodyPr>
          <a:lstStyle/>
          <a:p>
            <a:r>
              <a:rPr lang="cs-CZ" sz="2400" dirty="0"/>
              <a:t>Pnutí mezi Východem a Západem a soupeření patriarchátů je záležitostí již 4. století.</a:t>
            </a:r>
          </a:p>
          <a:p>
            <a:r>
              <a:rPr lang="cs-CZ" sz="2400" dirty="0"/>
              <a:t>Chalcedonský koncil (451 – konstantinopolský patriarcha je postaven na roveň papeži) – některé východní církve se po tomto koncilu odloučily (monofysité) – část Egypta, rozdělení syrského patriarchátu (Mezopotámie, Sýrie). Založení vlastních patriarchátů – nestoriáni. Odloučení Arménie.</a:t>
            </a:r>
          </a:p>
          <a:p>
            <a:r>
              <a:rPr lang="cs-CZ" sz="2400" dirty="0"/>
              <a:t>Snaha katolické církve o unii s východními </a:t>
            </a:r>
            <a:r>
              <a:rPr lang="cs-CZ" sz="2400" dirty="0" err="1"/>
              <a:t>předchalcedonskými</a:t>
            </a:r>
            <a:r>
              <a:rPr lang="cs-CZ" sz="2400" dirty="0"/>
              <a:t> církvemi.</a:t>
            </a:r>
          </a:p>
          <a:p>
            <a:r>
              <a:rPr lang="cs-CZ" sz="2400" dirty="0"/>
              <a:t>Pravoslavná církev – považuje se a řadí mezi starobylé východní církve, ale je církví odštěpenou (velké schizma 1054 – vzájemná exkomunikace římského a konstantinopolského patriarchy).</a:t>
            </a:r>
          </a:p>
        </p:txBody>
      </p:sp>
    </p:spTree>
    <p:extLst>
      <p:ext uri="{BB962C8B-B14F-4D97-AF65-F5344CB8AC3E}">
        <p14:creationId xmlns:p14="http://schemas.microsoft.com/office/powerpoint/2010/main" val="3136646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487837" y="2732147"/>
            <a:ext cx="5860051" cy="395784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46" y="922919"/>
            <a:ext cx="8333796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1700780-8595-34E8-CFD3-09F0B4250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484" y="140313"/>
            <a:ext cx="7387313" cy="795001"/>
          </a:xfrm>
        </p:spPr>
        <p:txBody>
          <a:bodyPr anchor="b">
            <a:normAutofit fontScale="90000"/>
          </a:bodyPr>
          <a:lstStyle/>
          <a:p>
            <a:r>
              <a:rPr lang="cs-CZ" sz="4700" dirty="0"/>
              <a:t>Dělení církví – reformace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CDD040-3932-4FD8-8D1D-B337466C0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483" y="1912598"/>
            <a:ext cx="7387313" cy="3032168"/>
          </a:xfrm>
        </p:spPr>
        <p:txBody>
          <a:bodyPr anchor="ctr">
            <a:noAutofit/>
          </a:bodyPr>
          <a:lstStyle/>
          <a:p>
            <a:r>
              <a:rPr lang="cs-CZ" sz="2400" dirty="0"/>
              <a:t>Někdy bývá za projevy reformace považováno již:</a:t>
            </a:r>
          </a:p>
          <a:p>
            <a:pPr lvl="1"/>
            <a:r>
              <a:rPr lang="cs-CZ" sz="2400" dirty="0"/>
              <a:t> hnutí albigenských (13. století),</a:t>
            </a:r>
          </a:p>
          <a:p>
            <a:pPr lvl="1"/>
            <a:r>
              <a:rPr lang="cs-CZ" sz="2400" dirty="0"/>
              <a:t>jindy husitství (15. století),</a:t>
            </a:r>
          </a:p>
          <a:p>
            <a:pPr lvl="1"/>
            <a:r>
              <a:rPr lang="cs-CZ" sz="2400" dirty="0"/>
              <a:t>jindy vystoupení Luthera (1517).</a:t>
            </a:r>
          </a:p>
          <a:p>
            <a:r>
              <a:rPr lang="cs-CZ" sz="2400" dirty="0"/>
              <a:t>Anglikánská církev (Jindřich VIII. 1491- 1547 – snaha o nezávislost na papeži). Na pomezí katolicismu a protestanství. (V anglikánské církvi je podobně jako ve všech východních církvích a v římskokatolické církvi sedm svátostí, u protestantů to neplatí.)</a:t>
            </a:r>
          </a:p>
        </p:txBody>
      </p:sp>
    </p:spTree>
    <p:extLst>
      <p:ext uri="{BB962C8B-B14F-4D97-AF65-F5344CB8AC3E}">
        <p14:creationId xmlns:p14="http://schemas.microsoft.com/office/powerpoint/2010/main" val="1386237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487837" y="2732147"/>
            <a:ext cx="5860051" cy="395784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46" y="922919"/>
            <a:ext cx="8333796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683677-0583-6BC8-377F-7DA2E2C3C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78" y="409887"/>
            <a:ext cx="7387313" cy="1349671"/>
          </a:xfrm>
        </p:spPr>
        <p:txBody>
          <a:bodyPr anchor="b">
            <a:normAutofit/>
          </a:bodyPr>
          <a:lstStyle/>
          <a:p>
            <a:r>
              <a:rPr lang="cs-CZ" sz="4700" dirty="0"/>
              <a:t>Křesťanská architektura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7B66EE-5E90-54A4-C2B5-547262DEC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78" y="2902913"/>
            <a:ext cx="7387313" cy="3032168"/>
          </a:xfrm>
        </p:spPr>
        <p:txBody>
          <a:bodyPr anchor="ctr">
            <a:normAutofit/>
          </a:bodyPr>
          <a:lstStyle/>
          <a:p>
            <a:r>
              <a:rPr lang="cs-CZ" sz="2400" dirty="0"/>
              <a:t>Vznik specifické církevní architektury bezprostředně souvisí s rozvojem křesťanství (především stavební aktivita Konstantina Velikého).</a:t>
            </a:r>
          </a:p>
          <a:p>
            <a:r>
              <a:rPr lang="cs-CZ" sz="2400" dirty="0"/>
              <a:t>Kostel má reprezentativní charakter.</a:t>
            </a:r>
          </a:p>
          <a:p>
            <a:r>
              <a:rPr lang="cs-CZ" sz="2400" dirty="0"/>
              <a:t>Církevní liturgie je předobrazem nebeské liturgie.</a:t>
            </a:r>
          </a:p>
        </p:txBody>
      </p:sp>
    </p:spTree>
    <p:extLst>
      <p:ext uri="{BB962C8B-B14F-4D97-AF65-F5344CB8AC3E}">
        <p14:creationId xmlns:p14="http://schemas.microsoft.com/office/powerpoint/2010/main" val="3649772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78" y="386930"/>
            <a:ext cx="6927525" cy="1188950"/>
          </a:xfrm>
        </p:spPr>
        <p:txBody>
          <a:bodyPr anchor="b">
            <a:normAutofit/>
          </a:bodyPr>
          <a:lstStyle/>
          <a:p>
            <a:r>
              <a:rPr lang="cs-CZ" sz="4700"/>
              <a:t>Obrat k jedinému Bohu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245" y="2599509"/>
            <a:ext cx="7607751" cy="3435531"/>
          </a:xfrm>
        </p:spPr>
        <p:txBody>
          <a:bodyPr anchor="ctr">
            <a:normAutofit/>
          </a:bodyPr>
          <a:lstStyle/>
          <a:p>
            <a:pPr>
              <a:defRPr sz="2000"/>
            </a:pPr>
            <a:r>
              <a:rPr lang="cs-CZ" sz="2400" dirty="0"/>
              <a:t>Antika hledala řád světa v harmonii forem.</a:t>
            </a:r>
          </a:p>
          <a:p>
            <a:pPr>
              <a:defRPr sz="2000"/>
            </a:pPr>
            <a:r>
              <a:rPr lang="cs-CZ" sz="2400" dirty="0"/>
              <a:t>Abrahámovské víry obrátily pohled vzhůru – k jedinému Bohu, stvořiteli světa.</a:t>
            </a:r>
          </a:p>
          <a:p>
            <a:pPr>
              <a:defRPr sz="2000"/>
            </a:pPr>
            <a:r>
              <a:rPr lang="cs-CZ" sz="2400" dirty="0"/>
              <a:t>Příroda už není božstvem, ale dílem, které svědčí o Bohu.</a:t>
            </a:r>
          </a:p>
          <a:p>
            <a:pPr>
              <a:defRPr sz="2000"/>
            </a:pPr>
            <a:r>
              <a:rPr lang="cs-CZ" sz="2400" dirty="0"/>
              <a:t>Krajina se mění v prostor odpovědnosti a smlouvy.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A88C6CA-9E08-1B09-9866-CF8DE9EC2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246" y="386930"/>
            <a:ext cx="7549592" cy="1298448"/>
          </a:xfrm>
        </p:spPr>
        <p:txBody>
          <a:bodyPr anchor="b">
            <a:normAutofit/>
          </a:bodyPr>
          <a:lstStyle/>
          <a:p>
            <a:r>
              <a:rPr lang="cs-CZ" sz="4200"/>
              <a:t>Křesťanská architektura</a:t>
            </a: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998845"/>
            <a:ext cx="859094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0C4C32-A1CD-3278-433E-D078D09C7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712" y="2599509"/>
            <a:ext cx="3862707" cy="363945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cs-CZ" sz="2400" dirty="0"/>
              <a:t>Nejstarší stavby: </a:t>
            </a:r>
          </a:p>
          <a:p>
            <a:pPr marL="0" indent="0">
              <a:buNone/>
            </a:pPr>
            <a:r>
              <a:rPr lang="cs-CZ" sz="2400" dirty="0"/>
              <a:t>Rotunda – stavba na centrálním, kruhovém půdorysu, v užším smyslu kostel s jednou nebo více oblými apsidami (předrománská a románská architektura).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Budeč 9. / 10. století</a:t>
            </a:r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7F32DDB-4C4C-3272-034D-DFCE5FA58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3649" y="2810560"/>
            <a:ext cx="3862707" cy="306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Rectangle 1038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23318" y="2332075"/>
            <a:ext cx="7817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66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487837" y="2732147"/>
            <a:ext cx="5860051" cy="395784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46" y="922919"/>
            <a:ext cx="8333796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C082238-35DC-A58B-8665-D68A42A4B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222" y="1238080"/>
            <a:ext cx="7387313" cy="1349671"/>
          </a:xfrm>
        </p:spPr>
        <p:txBody>
          <a:bodyPr anchor="b">
            <a:normAutofit/>
          </a:bodyPr>
          <a:lstStyle/>
          <a:p>
            <a:r>
              <a:rPr lang="cs-CZ" sz="4700"/>
              <a:t>Křesťanská architektura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5DFF4B-9C5D-6190-307C-FD4D8B0BA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78" y="2902913"/>
            <a:ext cx="7387313" cy="30321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400" dirty="0"/>
              <a:t>Bazilika – původně budova </a:t>
            </a:r>
            <a:r>
              <a:rPr lang="cs-CZ" sz="2400" dirty="0" err="1"/>
              <a:t>basilea</a:t>
            </a:r>
            <a:r>
              <a:rPr lang="cs-CZ" sz="2400" dirty="0"/>
              <a:t>, římské soudní a obchodní budovy.</a:t>
            </a:r>
          </a:p>
          <a:p>
            <a:pPr marL="0" indent="0">
              <a:buNone/>
            </a:pPr>
            <a:r>
              <a:rPr lang="cs-CZ" sz="2400" dirty="0"/>
              <a:t>Od 4. století základní typ křesťanské sakrální stavby s novou funkcí.</a:t>
            </a:r>
          </a:p>
          <a:p>
            <a:pPr marL="0" indent="0">
              <a:buNone/>
            </a:pPr>
            <a:r>
              <a:rPr lang="cs-CZ" sz="2400" dirty="0"/>
              <a:t>V křesťanské architektuře je bazilika orientována podélně, kolem oltáře v apsidě jsou „vznešené trůny představených“. Zdobení často mozaikou.</a:t>
            </a:r>
          </a:p>
        </p:txBody>
      </p:sp>
    </p:spTree>
    <p:extLst>
      <p:ext uri="{BB962C8B-B14F-4D97-AF65-F5344CB8AC3E}">
        <p14:creationId xmlns:p14="http://schemas.microsoft.com/office/powerpoint/2010/main" val="3220777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EFC920F-B85A-4068-BD93-41064EDE9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C559108-BBAE-426C-8564-051D2BA6D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487837" y="2732147"/>
            <a:ext cx="5860051" cy="395784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2BC35EE-6650-42D2-AEFB-4B7CD1AFC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952C743-9049-4DFB-878B-2AB07B6E4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46" y="922919"/>
            <a:ext cx="8333796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90D3AE6-2073-0530-9A16-3AB1A1A8B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568" y="1238081"/>
            <a:ext cx="3532009" cy="962953"/>
          </a:xfrm>
        </p:spPr>
        <p:txBody>
          <a:bodyPr anchor="b">
            <a:normAutofit/>
          </a:bodyPr>
          <a:lstStyle/>
          <a:p>
            <a:r>
              <a:rPr lang="cs-CZ" sz="3300"/>
              <a:t>Ravenna, 6. století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4913" y="2372170"/>
            <a:ext cx="329184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9178D0E-E373-555F-D242-752046294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552" y="2508105"/>
            <a:ext cx="3532008" cy="3632493"/>
          </a:xfrm>
        </p:spPr>
        <p:txBody>
          <a:bodyPr anchor="ctr">
            <a:normAutofit/>
          </a:bodyPr>
          <a:lstStyle/>
          <a:p>
            <a:endParaRPr lang="en-US" sz="170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3E909E0-D314-CC5B-08C3-BF6836AC31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080" r="23212" b="2"/>
          <a:stretch>
            <a:fillRect/>
          </a:stretch>
        </p:blipFill>
        <p:spPr>
          <a:xfrm>
            <a:off x="4903774" y="1383738"/>
            <a:ext cx="3696824" cy="47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83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09F0A92-C82E-D7E7-FBE3-F1045F2EF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246" y="386930"/>
            <a:ext cx="7549592" cy="1298448"/>
          </a:xfrm>
        </p:spPr>
        <p:txBody>
          <a:bodyPr anchor="b">
            <a:normAutofit/>
          </a:bodyPr>
          <a:lstStyle/>
          <a:p>
            <a:r>
              <a:rPr lang="cs-CZ" sz="4200"/>
              <a:t>Pisa, 11.-14. století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998845"/>
            <a:ext cx="859094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E72BB87-8841-45A8-84ED-17B505DAA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245" y="2599509"/>
            <a:ext cx="3398174" cy="3639450"/>
          </a:xfrm>
        </p:spPr>
        <p:txBody>
          <a:bodyPr anchor="ctr">
            <a:normAutofit/>
          </a:bodyPr>
          <a:lstStyle/>
          <a:p>
            <a:endParaRPr lang="en-US" sz="170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2C10626-D2D8-6B1B-ED44-F1D5EBC670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144" r="14057" b="-1"/>
          <a:stretch>
            <a:fillRect/>
          </a:stretch>
        </p:blipFill>
        <p:spPr>
          <a:xfrm>
            <a:off x="4433649" y="2484255"/>
            <a:ext cx="3862707" cy="371424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23318" y="2332075"/>
            <a:ext cx="7817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87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6EFC920F-B85A-4068-BD93-41064EDE9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9" name="Group 2058">
            <a:extLst>
              <a:ext uri="{FF2B5EF4-FFF2-40B4-BE49-F238E27FC236}">
                <a16:creationId xmlns:a16="http://schemas.microsoft.com/office/drawing/2014/main" id="{1C559108-BBAE-426C-8564-051D2BA6D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487837" y="2732147"/>
            <a:ext cx="5860051" cy="395784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060" name="Rectangle 2059">
              <a:extLst>
                <a:ext uri="{FF2B5EF4-FFF2-40B4-BE49-F238E27FC236}">
                  <a16:creationId xmlns:a16="http://schemas.microsoft.com/office/drawing/2014/main" id="{42BC35EE-6650-42D2-AEFB-4B7CD1AFC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1" name="Rectangle 2060">
              <a:extLst>
                <a:ext uri="{FF2B5EF4-FFF2-40B4-BE49-F238E27FC236}">
                  <a16:creationId xmlns:a16="http://schemas.microsoft.com/office/drawing/2014/main" id="{0952C743-9049-4DFB-878B-2AB07B6E4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46" y="922919"/>
            <a:ext cx="8333796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06338F0-DF40-1E13-3FB6-40C8EB97E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568" y="1238081"/>
            <a:ext cx="3532009" cy="962953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100"/>
              <a:t>Románské umění, Worms</a:t>
            </a:r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4913" y="2372170"/>
            <a:ext cx="329184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2FFD127C-B43D-A04B-321B-7D04BE259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552" y="2508105"/>
            <a:ext cx="3532008" cy="3632493"/>
          </a:xfrm>
        </p:spPr>
        <p:txBody>
          <a:bodyPr anchor="ctr">
            <a:normAutofit/>
          </a:bodyPr>
          <a:lstStyle/>
          <a:p>
            <a:endParaRPr lang="en-US" sz="170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1875FC6-CCFF-D5ED-B5AC-AF5C79CDD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396"/>
          <a:stretch>
            <a:fillRect/>
          </a:stretch>
        </p:blipFill>
        <p:spPr bwMode="auto">
          <a:xfrm>
            <a:off x="4903774" y="1383738"/>
            <a:ext cx="3696824" cy="475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463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33C7AB05-19D2-4FCD-8019-B11EC6435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83" name="Group 3082">
            <a:extLst>
              <a:ext uri="{FF2B5EF4-FFF2-40B4-BE49-F238E27FC236}">
                <a16:creationId xmlns:a16="http://schemas.microsoft.com/office/drawing/2014/main" id="{A9270323-9616-4384-857D-E86B78272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487838" y="2732147"/>
            <a:ext cx="5860051" cy="395784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3084" name="Rectangle 3083">
              <a:extLst>
                <a:ext uri="{FF2B5EF4-FFF2-40B4-BE49-F238E27FC236}">
                  <a16:creationId xmlns:a16="http://schemas.microsoft.com/office/drawing/2014/main" id="{8A3838D5-9565-4601-BAC3-D1B5BDB80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5" name="Rectangle 3084">
              <a:extLst>
                <a:ext uri="{FF2B5EF4-FFF2-40B4-BE49-F238E27FC236}">
                  <a16:creationId xmlns:a16="http://schemas.microsoft.com/office/drawing/2014/main" id="{3349A4B8-3246-4579-922E-FE1155C7F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46" y="517897"/>
            <a:ext cx="8333796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3161E82-C290-F1A9-57D2-6CBBBCA8A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0606" y="847827"/>
            <a:ext cx="4056610" cy="1169585"/>
          </a:xfrm>
        </p:spPr>
        <p:txBody>
          <a:bodyPr anchor="b">
            <a:normAutofit/>
          </a:bodyPr>
          <a:lstStyle/>
          <a:p>
            <a:r>
              <a:rPr lang="cs-CZ" sz="3500"/>
              <a:t>Románské umění (Církvice)</a:t>
            </a:r>
          </a:p>
        </p:txBody>
      </p:sp>
      <p:pic>
        <p:nvPicPr>
          <p:cNvPr id="3074" name="Picture 2" descr="románský sloh, známka 3,60 Kč">
            <a:extLst>
              <a:ext uri="{FF2B5EF4-FFF2-40B4-BE49-F238E27FC236}">
                <a16:creationId xmlns:a16="http://schemas.microsoft.com/office/drawing/2014/main" id="{7EA89F3E-A838-2F84-D181-B754B6B56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0" r="1600" b="1"/>
          <a:stretch>
            <a:fillRect/>
          </a:stretch>
        </p:blipFill>
        <p:spPr bwMode="auto">
          <a:xfrm>
            <a:off x="1694428" y="466980"/>
            <a:ext cx="1584198" cy="200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6277A1B-2749-933E-76A4-96A00C41C9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778" r="-6" b="727"/>
          <a:stretch>
            <a:fillRect/>
          </a:stretch>
        </p:blipFill>
        <p:spPr>
          <a:xfrm>
            <a:off x="5084790" y="2496516"/>
            <a:ext cx="3057669" cy="3865105"/>
          </a:xfrm>
          <a:prstGeom prst="rect">
            <a:avLst/>
          </a:prstGeom>
        </p:spPr>
      </p:pic>
      <p:sp>
        <p:nvSpPr>
          <p:cNvPr id="3089" name="Rectangle 3088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67998" y="2188548"/>
            <a:ext cx="3780769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14EDCC0-5EC7-DE17-F135-A572B70936A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123" r="7109" b="2"/>
          <a:stretch>
            <a:fillRect/>
          </a:stretch>
        </p:blipFill>
        <p:spPr>
          <a:xfrm>
            <a:off x="559340" y="2548171"/>
            <a:ext cx="3894396" cy="3791931"/>
          </a:xfrm>
          <a:prstGeom prst="rect">
            <a:avLst/>
          </a:prstGeom>
        </p:spPr>
      </p:pic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2807E6CD-A6BB-FB2A-8C9C-44F22EE2C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589" y="2508105"/>
            <a:ext cx="4056610" cy="3632493"/>
          </a:xfrm>
        </p:spPr>
        <p:txBody>
          <a:bodyPr anchor="ctr">
            <a:normAutofit/>
          </a:bodyPr>
          <a:lstStyle/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505401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1" name="Rectangle 4110">
            <a:extLst>
              <a:ext uri="{FF2B5EF4-FFF2-40B4-BE49-F238E27FC236}">
                <a16:creationId xmlns:a16="http://schemas.microsoft.com/office/drawing/2014/main" id="{0855A890-B60B-4670-9DC2-69DC05015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EB2BB85-5071-D869-D4F5-63E84B9CF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50" y="2023110"/>
            <a:ext cx="1852218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600" dirty="0" err="1"/>
              <a:t>Gotika</a:t>
            </a:r>
            <a:endParaRPr lang="en-US" sz="3600" dirty="0"/>
          </a:p>
        </p:txBody>
      </p:sp>
      <p:sp>
        <p:nvSpPr>
          <p:cNvPr id="4113" name="Rectangle 4112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76976" y="3411145"/>
            <a:ext cx="1719072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5" name="Rectangle 4114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067477" y="245695"/>
            <a:ext cx="1715478" cy="64375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8" name="Rectangle 411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5462" y="664308"/>
            <a:ext cx="6061974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2EF8A837-9EE0-86C6-9A18-5B98B6A89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4049" y="883463"/>
            <a:ext cx="2110767" cy="252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97FC6528-AAE2-BAF1-B1CE-9AFBFAD84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5679" y="1105117"/>
            <a:ext cx="2777490" cy="208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E2C2B91D-244B-87B4-C2FE-B60123E0E2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0688" y="3833893"/>
            <a:ext cx="2777490" cy="198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gotická okna">
            <a:extLst>
              <a:ext uri="{FF2B5EF4-FFF2-40B4-BE49-F238E27FC236}">
                <a16:creationId xmlns:a16="http://schemas.microsoft.com/office/drawing/2014/main" id="{59342D11-8BA3-48ED-690E-AD7106FF4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9748" y="3901015"/>
            <a:ext cx="2777490" cy="185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36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3" name="Rectangle 5132">
            <a:extLst>
              <a:ext uri="{FF2B5EF4-FFF2-40B4-BE49-F238E27FC236}">
                <a16:creationId xmlns:a16="http://schemas.microsoft.com/office/drawing/2014/main" id="{33C7AB05-19D2-4FCD-8019-B11EC6435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35" name="Group 5134">
            <a:extLst>
              <a:ext uri="{FF2B5EF4-FFF2-40B4-BE49-F238E27FC236}">
                <a16:creationId xmlns:a16="http://schemas.microsoft.com/office/drawing/2014/main" id="{A9270323-9616-4384-857D-E86B78272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487838" y="2732147"/>
            <a:ext cx="5860051" cy="395784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5136" name="Rectangle 5135">
              <a:extLst>
                <a:ext uri="{FF2B5EF4-FFF2-40B4-BE49-F238E27FC236}">
                  <a16:creationId xmlns:a16="http://schemas.microsoft.com/office/drawing/2014/main" id="{8A3838D5-9565-4601-BAC3-D1B5BDB80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7" name="Rectangle 5136">
              <a:extLst>
                <a:ext uri="{FF2B5EF4-FFF2-40B4-BE49-F238E27FC236}">
                  <a16:creationId xmlns:a16="http://schemas.microsoft.com/office/drawing/2014/main" id="{3349A4B8-3246-4579-922E-FE1155C7F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39" name="Rectangle 5138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46" y="517897"/>
            <a:ext cx="8333796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5E16361-6AE6-9A21-9882-E9E0E2AF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0606" y="847827"/>
            <a:ext cx="4056610" cy="1169585"/>
          </a:xfrm>
        </p:spPr>
        <p:txBody>
          <a:bodyPr anchor="b">
            <a:normAutofit/>
          </a:bodyPr>
          <a:lstStyle/>
          <a:p>
            <a:r>
              <a:rPr lang="cs-CZ" sz="3500"/>
              <a:t>Baroko (Hejnice)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1BC6F17-1ADE-DF78-C862-B2543DBA4F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008" r="5185" b="-2"/>
          <a:stretch>
            <a:fillRect/>
          </a:stretch>
        </p:blipFill>
        <p:spPr>
          <a:xfrm>
            <a:off x="685800" y="774285"/>
            <a:ext cx="1584198" cy="2002536"/>
          </a:xfrm>
          <a:prstGeom prst="rect">
            <a:avLst/>
          </a:prstGeom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E89ED2B5-E3D1-CC75-B8A5-EE9485FF0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" r="2181" b="2"/>
          <a:stretch>
            <a:fillRect/>
          </a:stretch>
        </p:blipFill>
        <p:spPr bwMode="auto">
          <a:xfrm>
            <a:off x="2393442" y="774286"/>
            <a:ext cx="1584198" cy="200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1" name="Rectangle 5140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67998" y="2188548"/>
            <a:ext cx="3780769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1C08027-BB46-0697-47AC-EB53E9C36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9" r="5394" b="-1"/>
          <a:stretch>
            <a:fillRect/>
          </a:stretch>
        </p:blipFill>
        <p:spPr bwMode="auto">
          <a:xfrm>
            <a:off x="685800" y="2951018"/>
            <a:ext cx="3291840" cy="320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0" name="Content Placeholder 5129">
            <a:extLst>
              <a:ext uri="{FF2B5EF4-FFF2-40B4-BE49-F238E27FC236}">
                <a16:creationId xmlns:a16="http://schemas.microsoft.com/office/drawing/2014/main" id="{F0ACF2D5-D5DE-1CCF-6EEA-A24B41780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589" y="2508105"/>
            <a:ext cx="4056610" cy="3632493"/>
          </a:xfrm>
        </p:spPr>
        <p:txBody>
          <a:bodyPr anchor="ctr">
            <a:normAutofit/>
          </a:bodyPr>
          <a:lstStyle/>
          <a:p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2889730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F290F2-D01C-FDC8-828A-3286B270D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7370" y="274638"/>
            <a:ext cx="3949430" cy="1143000"/>
          </a:xfrm>
        </p:spPr>
        <p:txBody>
          <a:bodyPr/>
          <a:lstStyle/>
          <a:p>
            <a:r>
              <a:rPr lang="cs-CZ" dirty="0"/>
              <a:t>Katolické kostely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5DB94BA-610B-7E3F-A0FE-F156DDDC6B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821021" cy="3808379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C69174B2-5124-21B2-641E-86D032C06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952" y="3781425"/>
            <a:ext cx="714375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9463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9" name="Rectangle 7178">
            <a:extLst>
              <a:ext uri="{FF2B5EF4-FFF2-40B4-BE49-F238E27FC236}">
                <a16:creationId xmlns:a16="http://schemas.microsoft.com/office/drawing/2014/main" id="{E3BF711F-F9A0-4EA4-B156-A79E9F362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81" name="Group 7180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03441" y="-1"/>
            <a:ext cx="5737117" cy="5728133"/>
            <a:chOff x="329184" y="1"/>
            <a:chExt cx="524256" cy="5728133"/>
          </a:xfrm>
        </p:grpSpPr>
        <p:cxnSp>
          <p:nvCxnSpPr>
            <p:cNvPr id="7182" name="Straight Connector 7181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83" name="Rectangle 7182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85" name="Rectangle 7184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318045"/>
            <a:ext cx="8249304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FE756DC-7D74-0B05-11B3-C8816A011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74" y="3801738"/>
            <a:ext cx="7553652" cy="9297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Ortodoxní kostely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7E179522-87D3-CC91-AE4B-988531253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5" r="31713" b="-1"/>
          <a:stretch>
            <a:fillRect/>
          </a:stretch>
        </p:blipFill>
        <p:spPr bwMode="auto">
          <a:xfrm>
            <a:off x="678369" y="772621"/>
            <a:ext cx="2469592" cy="266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61AA5631-CE0E-80C8-E626-7343E8AD7E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1" r="22041" b="-1"/>
          <a:stretch>
            <a:fillRect/>
          </a:stretch>
        </p:blipFill>
        <p:spPr bwMode="auto">
          <a:xfrm>
            <a:off x="3342969" y="772621"/>
            <a:ext cx="2469593" cy="266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1D3F2B05-B9B1-88E3-EDEA-9FF5184CC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2" r="15368" b="-3"/>
          <a:stretch>
            <a:fillRect/>
          </a:stretch>
        </p:blipFill>
        <p:spPr bwMode="auto">
          <a:xfrm>
            <a:off x="6011988" y="772621"/>
            <a:ext cx="2469592" cy="266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450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78" y="386930"/>
            <a:ext cx="6927525" cy="118895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4000"/>
              <a:t>Judaismus: Bůh pouště a zákona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245" y="2599509"/>
            <a:ext cx="7607751" cy="3435531"/>
          </a:xfrm>
        </p:spPr>
        <p:txBody>
          <a:bodyPr anchor="ctr">
            <a:normAutofit/>
          </a:bodyPr>
          <a:lstStyle/>
          <a:p>
            <a:pPr>
              <a:defRPr sz="2000"/>
            </a:pPr>
            <a:r>
              <a:rPr lang="cs-CZ" sz="2400" dirty="0"/>
              <a:t>Vznik v prostředí pouště – Bůh neviditelný, přítomný ve slově.</a:t>
            </a:r>
          </a:p>
          <a:p>
            <a:pPr>
              <a:defRPr sz="2000"/>
            </a:pPr>
            <a:r>
              <a:rPr lang="cs-CZ" sz="2400" dirty="0"/>
              <a:t>Mojžíš a Desatero: hora Sinaj jako místo smlouvy, ne božstvo.</a:t>
            </a:r>
          </a:p>
          <a:p>
            <a:pPr>
              <a:defRPr sz="2000"/>
            </a:pPr>
            <a:r>
              <a:rPr lang="cs-CZ" sz="2400" dirty="0"/>
              <a:t>Víra přetváří krajinu – posvátnost se soustřeďuje do paměti a zákona.</a:t>
            </a:r>
          </a:p>
          <a:p>
            <a:pPr>
              <a:defRPr sz="2000"/>
            </a:pPr>
            <a:r>
              <a:rPr lang="cs-CZ" sz="2400" dirty="0"/>
              <a:t>Poušť = škola závislosti na Bohu.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7" name="Rectangle 8206">
            <a:extLst>
              <a:ext uri="{FF2B5EF4-FFF2-40B4-BE49-F238E27FC236}">
                <a16:creationId xmlns:a16="http://schemas.microsoft.com/office/drawing/2014/main" id="{33C7AB05-19D2-4FCD-8019-B11EC6435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09" name="Group 8208">
            <a:extLst>
              <a:ext uri="{FF2B5EF4-FFF2-40B4-BE49-F238E27FC236}">
                <a16:creationId xmlns:a16="http://schemas.microsoft.com/office/drawing/2014/main" id="{A9270323-9616-4384-857D-E86B78272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487838" y="2732147"/>
            <a:ext cx="5860051" cy="395784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8210" name="Rectangle 8209">
              <a:extLst>
                <a:ext uri="{FF2B5EF4-FFF2-40B4-BE49-F238E27FC236}">
                  <a16:creationId xmlns:a16="http://schemas.microsoft.com/office/drawing/2014/main" id="{8A3838D5-9565-4601-BAC3-D1B5BDB80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1" name="Rectangle 8210">
              <a:extLst>
                <a:ext uri="{FF2B5EF4-FFF2-40B4-BE49-F238E27FC236}">
                  <a16:creationId xmlns:a16="http://schemas.microsoft.com/office/drawing/2014/main" id="{3349A4B8-3246-4579-922E-FE1155C7F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13" name="Rectangle 8212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46" y="517897"/>
            <a:ext cx="8333796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647CDFD-A84F-918C-51AD-01FA9797F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0606" y="847827"/>
            <a:ext cx="4056610" cy="1169585"/>
          </a:xfrm>
        </p:spPr>
        <p:txBody>
          <a:bodyPr anchor="b">
            <a:normAutofit/>
          </a:bodyPr>
          <a:lstStyle/>
          <a:p>
            <a:r>
              <a:rPr lang="cs-CZ" sz="3500"/>
              <a:t>Protestantské kostely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78BBE222-F399-6C51-93F0-B0D739E70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6" r="14771" b="-2"/>
          <a:stretch>
            <a:fillRect/>
          </a:stretch>
        </p:blipFill>
        <p:spPr bwMode="auto">
          <a:xfrm>
            <a:off x="685800" y="774285"/>
            <a:ext cx="1584198" cy="200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B53181F0-17F5-13E2-08A2-6CD17BFAF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9" r="4" b="4"/>
          <a:stretch>
            <a:fillRect/>
          </a:stretch>
        </p:blipFill>
        <p:spPr bwMode="auto">
          <a:xfrm>
            <a:off x="2393442" y="774286"/>
            <a:ext cx="1584198" cy="200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5" name="Rectangle 8214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67998" y="2188548"/>
            <a:ext cx="3780769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 descr="Evangelicko-luteránská katedrála v Helsinkách">
            <a:extLst>
              <a:ext uri="{FF2B5EF4-FFF2-40B4-BE49-F238E27FC236}">
                <a16:creationId xmlns:a16="http://schemas.microsoft.com/office/drawing/2014/main" id="{EF2C8660-1BD5-ED29-785B-9C1E875DD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" r="5884" b="-3"/>
          <a:stretch>
            <a:fillRect/>
          </a:stretch>
        </p:blipFill>
        <p:spPr bwMode="auto">
          <a:xfrm>
            <a:off x="685800" y="2951018"/>
            <a:ext cx="3291840" cy="320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4" name="Content Placeholder 8203">
            <a:extLst>
              <a:ext uri="{FF2B5EF4-FFF2-40B4-BE49-F238E27FC236}">
                <a16:creationId xmlns:a16="http://schemas.microsoft.com/office/drawing/2014/main" id="{ABEE2A81-9A12-3CE6-47B7-057F76F7B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589" y="2508105"/>
            <a:ext cx="4056610" cy="3632493"/>
          </a:xfrm>
        </p:spPr>
        <p:txBody>
          <a:bodyPr anchor="ctr">
            <a:normAutofit/>
          </a:bodyPr>
          <a:lstStyle/>
          <a:p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4246778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487837" y="2732147"/>
            <a:ext cx="5860051" cy="395784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46" y="922919"/>
            <a:ext cx="8333796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222" y="1238080"/>
            <a:ext cx="7387313" cy="1349671"/>
          </a:xfrm>
        </p:spPr>
        <p:txBody>
          <a:bodyPr anchor="b">
            <a:normAutofit/>
          </a:bodyPr>
          <a:lstStyle/>
          <a:p>
            <a:r>
              <a:rPr lang="cs-CZ" sz="4700"/>
              <a:t>Křesťanská krajina Evropy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978" y="2902913"/>
            <a:ext cx="7387313" cy="3032168"/>
          </a:xfrm>
        </p:spPr>
        <p:txBody>
          <a:bodyPr anchor="ctr">
            <a:normAutofit/>
          </a:bodyPr>
          <a:lstStyle/>
          <a:p>
            <a:pPr>
              <a:defRPr sz="2000"/>
            </a:pPr>
            <a:r>
              <a:rPr lang="cs-CZ" sz="2400" dirty="0"/>
              <a:t>Evropa přetvořena v symbolickou mapu spásy.</a:t>
            </a:r>
          </a:p>
          <a:p>
            <a:pPr>
              <a:defRPr sz="2000"/>
            </a:pPr>
            <a:r>
              <a:rPr lang="cs-CZ" sz="2400" dirty="0"/>
              <a:t>Kostely na kopcích – nové Sinaje.</a:t>
            </a:r>
          </a:p>
          <a:p>
            <a:pPr>
              <a:defRPr sz="2000"/>
            </a:pPr>
            <a:r>
              <a:rPr lang="cs-CZ" sz="2400" dirty="0"/>
              <a:t>Křížové cesty, kaple, katedrály jako drama spásy.</a:t>
            </a:r>
          </a:p>
          <a:p>
            <a:pPr>
              <a:defRPr sz="2000"/>
            </a:pPr>
            <a:r>
              <a:rPr lang="cs-CZ" sz="2400" dirty="0"/>
              <a:t>Architektura naděje: světlo, </a:t>
            </a:r>
            <a:r>
              <a:rPr lang="cs-CZ" sz="2400" dirty="0" err="1"/>
              <a:t>vertikalita</a:t>
            </a:r>
            <a:r>
              <a:rPr lang="cs-CZ" sz="2400" dirty="0"/>
              <a:t>, vitráže.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487837" y="2732147"/>
            <a:ext cx="5860051" cy="395784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46" y="922919"/>
            <a:ext cx="8333796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222" y="1238080"/>
            <a:ext cx="7387313" cy="1349671"/>
          </a:xfrm>
        </p:spPr>
        <p:txBody>
          <a:bodyPr anchor="b">
            <a:normAutofit/>
          </a:bodyPr>
          <a:lstStyle/>
          <a:p>
            <a:r>
              <a:rPr lang="cs-CZ" sz="4700"/>
              <a:t>Kláštery: víra a práce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978" y="2902913"/>
            <a:ext cx="7387313" cy="3032168"/>
          </a:xfrm>
        </p:spPr>
        <p:txBody>
          <a:bodyPr anchor="ctr">
            <a:normAutofit/>
          </a:bodyPr>
          <a:lstStyle/>
          <a:p>
            <a:pPr>
              <a:defRPr sz="2000"/>
            </a:pPr>
            <a:r>
              <a:rPr lang="cs-CZ" sz="2400" dirty="0"/>
              <a:t>Kláštery proměnily krajinu Evropy – obdělávání, rybníky, vinice.</a:t>
            </a:r>
          </a:p>
          <a:p>
            <a:pPr>
              <a:defRPr sz="2000"/>
            </a:pPr>
            <a:r>
              <a:rPr lang="cs-CZ" sz="2400" dirty="0"/>
              <a:t>Modlitba určovala rytmus dne.</a:t>
            </a:r>
          </a:p>
          <a:p>
            <a:pPr>
              <a:defRPr sz="2000"/>
            </a:pPr>
            <a:r>
              <a:rPr lang="cs-CZ" sz="2400" dirty="0"/>
              <a:t>Krajina víry = krajina práce a obnovy.</a:t>
            </a:r>
          </a:p>
          <a:p>
            <a:pPr>
              <a:defRPr sz="2000"/>
            </a:pPr>
            <a:r>
              <a:rPr lang="cs-CZ" sz="2400" dirty="0"/>
              <a:t>Spiritualita a ekonomika v jednotě.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419" y="1280679"/>
            <a:ext cx="7375161" cy="1325563"/>
          </a:xfrm>
        </p:spPr>
        <p:txBody>
          <a:bodyPr anchor="b">
            <a:normAutofit/>
          </a:bodyPr>
          <a:lstStyle/>
          <a:p>
            <a:r>
              <a:rPr lang="pl-PL" sz="3100">
                <a:solidFill>
                  <a:schemeClr val="tx2"/>
                </a:solidFill>
              </a:rPr>
              <a:t>Islám: Bůh, který sjednocuje prostor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17417" y="0"/>
            <a:ext cx="2926583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419" y="2890979"/>
            <a:ext cx="7375161" cy="2693976"/>
          </a:xfrm>
        </p:spPr>
        <p:txBody>
          <a:bodyPr>
            <a:normAutofit/>
          </a:bodyPr>
          <a:lstStyle/>
          <a:p>
            <a:pPr>
              <a:defRPr sz="2000"/>
            </a:pPr>
            <a:r>
              <a:rPr lang="cs-CZ" sz="2400" dirty="0">
                <a:solidFill>
                  <a:schemeClr val="tx2"/>
                </a:solidFill>
              </a:rPr>
              <a:t>„Kamkoli se obrátíš, tam je tvář Boží“ (Korán).</a:t>
            </a:r>
          </a:p>
          <a:p>
            <a:pPr>
              <a:defRPr sz="2000"/>
            </a:pPr>
            <a:r>
              <a:rPr lang="cs-CZ" sz="2400" dirty="0">
                <a:solidFill>
                  <a:schemeClr val="tx2"/>
                </a:solidFill>
              </a:rPr>
              <a:t>Prostor se stává modlitbou: pět denních modliteb, směr k Mekce.</a:t>
            </a:r>
          </a:p>
          <a:p>
            <a:pPr>
              <a:defRPr sz="2000"/>
            </a:pPr>
            <a:r>
              <a:rPr lang="cs-CZ" sz="2400" dirty="0">
                <a:solidFill>
                  <a:schemeClr val="tx2"/>
                </a:solidFill>
              </a:rPr>
              <a:t>Mešity = oázy víry, minarety = vertikální znamení času.</a:t>
            </a:r>
          </a:p>
          <a:p>
            <a:pPr>
              <a:defRPr sz="2000"/>
            </a:pPr>
            <a:r>
              <a:rPr lang="cs-CZ" sz="2400" dirty="0">
                <a:solidFill>
                  <a:schemeClr val="tx2"/>
                </a:solidFill>
              </a:rPr>
              <a:t>Poušť proměněná v duchovní harmonii.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174211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D473E1-930F-79BF-A99E-3C3E3B447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1280679"/>
            <a:ext cx="7375161" cy="1325563"/>
          </a:xfrm>
        </p:spPr>
        <p:txBody>
          <a:bodyPr anchor="b">
            <a:normAutofit/>
          </a:bodyPr>
          <a:lstStyle/>
          <a:p>
            <a:r>
              <a:rPr lang="cs-CZ" sz="3100">
                <a:solidFill>
                  <a:schemeClr val="tx2"/>
                </a:solidFill>
              </a:rPr>
              <a:t>Islám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17417" y="0"/>
            <a:ext cx="2926583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5D2D14-CBE3-AB56-C487-968FD3F30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419" y="2890979"/>
            <a:ext cx="7375161" cy="2693976"/>
          </a:xfrm>
        </p:spPr>
        <p:txBody>
          <a:bodyPr>
            <a:noAutofit/>
          </a:bodyPr>
          <a:lstStyle/>
          <a:p>
            <a:r>
              <a:rPr lang="cs-CZ" sz="2400" dirty="0">
                <a:solidFill>
                  <a:schemeClr val="tx2"/>
                </a:solidFill>
              </a:rPr>
              <a:t>Monoteistické náboženství</a:t>
            </a:r>
          </a:p>
          <a:p>
            <a:r>
              <a:rPr lang="cs-CZ" sz="2400" dirty="0">
                <a:solidFill>
                  <a:schemeClr val="tx2"/>
                </a:solidFill>
              </a:rPr>
              <a:t>„Náboženství knihy“ </a:t>
            </a:r>
          </a:p>
          <a:p>
            <a:r>
              <a:rPr lang="cs-CZ" sz="2400" dirty="0">
                <a:solidFill>
                  <a:schemeClr val="tx2"/>
                </a:solidFill>
              </a:rPr>
              <a:t>Vznik náboženství v souvislosti s prorokem Mohamedem (7. st. n. l.) – podle muslimů je toto náboženství starší (návaznost na židovskou tradici).</a:t>
            </a:r>
          </a:p>
          <a:p>
            <a:r>
              <a:rPr lang="cs-CZ" sz="2400" dirty="0">
                <a:solidFill>
                  <a:schemeClr val="tx2"/>
                </a:solidFill>
              </a:rPr>
              <a:t>Proroci – od Mojžíše přes Ježíše až k poslednímu proroku Mohamedovi.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174211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44280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53DC91A-247E-2DE3-3696-5E52159A9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1280679"/>
            <a:ext cx="7375161" cy="1325563"/>
          </a:xfrm>
        </p:spPr>
        <p:txBody>
          <a:bodyPr anchor="b">
            <a:normAutofit/>
          </a:bodyPr>
          <a:lstStyle/>
          <a:p>
            <a:r>
              <a:rPr lang="cs-CZ" sz="3100">
                <a:solidFill>
                  <a:schemeClr val="tx2"/>
                </a:solidFill>
              </a:rPr>
              <a:t>Počátky náboženství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17417" y="0"/>
            <a:ext cx="2926583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631C0C-A3C3-87E1-4ECB-194E15165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419" y="2890979"/>
            <a:ext cx="7375161" cy="2693976"/>
          </a:xfrm>
        </p:spPr>
        <p:txBody>
          <a:bodyPr>
            <a:noAutofit/>
          </a:bodyPr>
          <a:lstStyle/>
          <a:p>
            <a:r>
              <a:rPr lang="cs-CZ" sz="2400" dirty="0">
                <a:solidFill>
                  <a:schemeClr val="tx2"/>
                </a:solidFill>
              </a:rPr>
              <a:t>Zjevení od anděla Gabriela Mohamedovi • Mohamedova manželka </a:t>
            </a:r>
            <a:r>
              <a:rPr lang="cs-CZ" sz="2400" dirty="0" err="1">
                <a:solidFill>
                  <a:schemeClr val="tx2"/>
                </a:solidFill>
              </a:rPr>
              <a:t>Chadídža</a:t>
            </a:r>
            <a:r>
              <a:rPr lang="cs-CZ" sz="2400" dirty="0">
                <a:solidFill>
                  <a:schemeClr val="tx2"/>
                </a:solidFill>
              </a:rPr>
              <a:t> jako první přijímá islám</a:t>
            </a:r>
          </a:p>
          <a:p>
            <a:r>
              <a:rPr lang="cs-CZ" sz="2400" dirty="0">
                <a:solidFill>
                  <a:schemeClr val="tx2"/>
                </a:solidFill>
              </a:rPr>
              <a:t>Nutnost odstěhovat se z Mekky (do dnešní Medíny).</a:t>
            </a:r>
          </a:p>
          <a:p>
            <a:r>
              <a:rPr lang="cs-CZ" sz="2400" dirty="0">
                <a:solidFill>
                  <a:schemeClr val="tx2"/>
                </a:solidFill>
              </a:rPr>
              <a:t>Ještě za Mohamedova života došlo k islamizaci Mekky – počátky islámského státu, který obsáhl zhruba celou Arábii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174211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91817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3EC93AB-DA30-0BD3-5E98-727C8DE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1280679"/>
            <a:ext cx="7375161" cy="1325563"/>
          </a:xfrm>
        </p:spPr>
        <p:txBody>
          <a:bodyPr anchor="b">
            <a:normAutofit/>
          </a:bodyPr>
          <a:lstStyle/>
          <a:p>
            <a:r>
              <a:rPr lang="cs-CZ" sz="3100">
                <a:solidFill>
                  <a:schemeClr val="tx2"/>
                </a:solidFill>
              </a:rPr>
              <a:t>Korán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17417" y="0"/>
            <a:ext cx="2926583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920317-0B98-0B77-739E-03E996261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419" y="2890979"/>
            <a:ext cx="7375161" cy="2693976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tx2"/>
                </a:solidFill>
              </a:rPr>
              <a:t>Zapsán až po Mohamedově smrti</a:t>
            </a:r>
          </a:p>
          <a:p>
            <a:r>
              <a:rPr lang="cs-CZ" sz="2400" dirty="0">
                <a:solidFill>
                  <a:schemeClr val="tx2"/>
                </a:solidFill>
              </a:rPr>
              <a:t>114 súr seřazených od nejdelší po nejkratší (pouze první súra „</a:t>
            </a:r>
            <a:r>
              <a:rPr lang="cs-CZ" sz="2400" dirty="0" err="1">
                <a:solidFill>
                  <a:schemeClr val="tx2"/>
                </a:solidFill>
              </a:rPr>
              <a:t>Otviratelka</a:t>
            </a:r>
            <a:r>
              <a:rPr lang="cs-CZ" sz="2400" dirty="0">
                <a:solidFill>
                  <a:schemeClr val="tx2"/>
                </a:solidFill>
              </a:rPr>
              <a:t>“ – tzv. islámský Otčenáš tvoří výjimku). Vždy je uvedeno, zda se jedná o súru z Mekky, či Mediny.</a:t>
            </a:r>
          </a:p>
          <a:p>
            <a:r>
              <a:rPr lang="cs-CZ" sz="2400" dirty="0" err="1">
                <a:solidFill>
                  <a:schemeClr val="tx2"/>
                </a:solidFill>
              </a:rPr>
              <a:t>Basmala</a:t>
            </a:r>
            <a:r>
              <a:rPr lang="cs-CZ" sz="2400" dirty="0">
                <a:solidFill>
                  <a:schemeClr val="tx2"/>
                </a:solidFill>
              </a:rPr>
              <a:t> – Ve jménu Boha, Milosrdného, Slitovného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174211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15619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A34A93-F0B7-6630-1824-63BDF56A0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1280679"/>
            <a:ext cx="7375161" cy="1325563"/>
          </a:xfrm>
        </p:spPr>
        <p:txBody>
          <a:bodyPr anchor="b">
            <a:normAutofit/>
          </a:bodyPr>
          <a:lstStyle/>
          <a:p>
            <a:r>
              <a:rPr lang="cs-CZ" sz="3100">
                <a:solidFill>
                  <a:schemeClr val="tx2"/>
                </a:solidFill>
              </a:rPr>
              <a:t>Spojovníky islámských skupin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17417" y="0"/>
            <a:ext cx="2926583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4335FC-47B7-86EB-0690-3F5CAFFF6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419" y="2890979"/>
            <a:ext cx="7375161" cy="2693976"/>
          </a:xfrm>
        </p:spPr>
        <p:txBody>
          <a:bodyPr>
            <a:noAutofit/>
          </a:bodyPr>
          <a:lstStyle/>
          <a:p>
            <a:r>
              <a:rPr lang="cs-CZ" sz="2400" dirty="0">
                <a:solidFill>
                  <a:schemeClr val="tx2"/>
                </a:solidFill>
              </a:rPr>
              <a:t>Vyznání víry (Není boha krom ě Boha – Alláha – a Mohamed je jeho prorok) – </a:t>
            </a:r>
            <a:r>
              <a:rPr lang="cs-CZ" sz="2400" dirty="0" err="1">
                <a:solidFill>
                  <a:schemeClr val="tx2"/>
                </a:solidFill>
              </a:rPr>
              <a:t>šaháda</a:t>
            </a:r>
            <a:endParaRPr lang="cs-CZ" sz="2400" dirty="0">
              <a:solidFill>
                <a:schemeClr val="tx2"/>
              </a:solidFill>
            </a:endParaRPr>
          </a:p>
          <a:p>
            <a:r>
              <a:rPr lang="cs-CZ" sz="2400" dirty="0">
                <a:solidFill>
                  <a:schemeClr val="tx2"/>
                </a:solidFill>
              </a:rPr>
              <a:t> Modlitba (5x denně) – </a:t>
            </a:r>
            <a:r>
              <a:rPr lang="cs-CZ" sz="2400" dirty="0" err="1">
                <a:solidFill>
                  <a:schemeClr val="tx2"/>
                </a:solidFill>
              </a:rPr>
              <a:t>namáz</a:t>
            </a:r>
            <a:r>
              <a:rPr lang="cs-CZ" sz="2400" dirty="0">
                <a:solidFill>
                  <a:schemeClr val="tx2"/>
                </a:solidFill>
              </a:rPr>
              <a:t>, příp. salát (je zapotřebí být umytý – rituální očista, mít čistý oděv, být na čistém místě a být otočen na správnou světovou stranu ).</a:t>
            </a:r>
          </a:p>
          <a:p>
            <a:r>
              <a:rPr lang="cs-CZ" sz="2400" dirty="0">
                <a:solidFill>
                  <a:schemeClr val="tx2"/>
                </a:solidFill>
              </a:rPr>
              <a:t>Almužna – </a:t>
            </a:r>
            <a:r>
              <a:rPr lang="cs-CZ" sz="2400" dirty="0" err="1">
                <a:solidFill>
                  <a:schemeClr val="tx2"/>
                </a:solidFill>
              </a:rPr>
              <a:t>zakát</a:t>
            </a:r>
            <a:endParaRPr lang="cs-CZ" sz="2400" dirty="0">
              <a:solidFill>
                <a:schemeClr val="tx2"/>
              </a:solidFill>
            </a:endParaRPr>
          </a:p>
          <a:p>
            <a:r>
              <a:rPr lang="cs-CZ" sz="2400" dirty="0">
                <a:solidFill>
                  <a:schemeClr val="tx2"/>
                </a:solidFill>
              </a:rPr>
              <a:t>Půst (měsíc Ramadán) – </a:t>
            </a:r>
            <a:r>
              <a:rPr lang="cs-CZ" sz="2400" dirty="0" err="1">
                <a:solidFill>
                  <a:schemeClr val="tx2"/>
                </a:solidFill>
              </a:rPr>
              <a:t>sawm</a:t>
            </a:r>
            <a:r>
              <a:rPr lang="cs-CZ" sz="2400" dirty="0">
                <a:solidFill>
                  <a:schemeClr val="tx2"/>
                </a:solidFill>
              </a:rPr>
              <a:t> [</a:t>
            </a:r>
            <a:r>
              <a:rPr lang="cs-CZ" sz="2400" dirty="0" err="1">
                <a:solidFill>
                  <a:schemeClr val="tx2"/>
                </a:solidFill>
              </a:rPr>
              <a:t>saum</a:t>
            </a:r>
            <a:r>
              <a:rPr lang="cs-CZ" sz="2400" dirty="0">
                <a:solidFill>
                  <a:schemeClr val="tx2"/>
                </a:solidFill>
              </a:rPr>
              <a:t>]</a:t>
            </a:r>
          </a:p>
          <a:p>
            <a:r>
              <a:rPr lang="cs-CZ" sz="2400" dirty="0">
                <a:solidFill>
                  <a:schemeClr val="tx2"/>
                </a:solidFill>
              </a:rPr>
              <a:t>Pouť do Mekky – </a:t>
            </a:r>
            <a:r>
              <a:rPr lang="cs-CZ" sz="2400" dirty="0" err="1">
                <a:solidFill>
                  <a:schemeClr val="tx2"/>
                </a:solidFill>
              </a:rPr>
              <a:t>hadždž</a:t>
            </a:r>
            <a:endParaRPr lang="cs-CZ" sz="24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174211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71760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17417" y="0"/>
            <a:ext cx="2926583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82E797-7EF9-65A7-73AB-6C2447996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304" y="1305371"/>
            <a:ext cx="7375161" cy="26939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>
                <a:solidFill>
                  <a:schemeClr val="tx2"/>
                </a:solidFill>
              </a:rPr>
              <a:t>Islám je přísným monoteistickým náboženstvím (přes velkou vstřícnost k Ježíši značně kritizuje křesťanství, zvláště pak nauku o Trojici). 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tx2"/>
                </a:solidFill>
              </a:rPr>
              <a:t>Islám je komplexní: </a:t>
            </a:r>
          </a:p>
          <a:p>
            <a:r>
              <a:rPr lang="cs-CZ" sz="2400" dirty="0">
                <a:solidFill>
                  <a:schemeClr val="tx2"/>
                </a:solidFill>
              </a:rPr>
              <a:t>Věrouka – Bohem určený systém práva </a:t>
            </a:r>
          </a:p>
          <a:p>
            <a:r>
              <a:rPr lang="cs-CZ" sz="2400" dirty="0">
                <a:solidFill>
                  <a:schemeClr val="tx2"/>
                </a:solidFill>
              </a:rPr>
              <a:t>Civilizace</a:t>
            </a:r>
          </a:p>
          <a:p>
            <a:r>
              <a:rPr lang="cs-CZ" sz="2400" dirty="0">
                <a:solidFill>
                  <a:schemeClr val="tx2"/>
                </a:solidFill>
              </a:rPr>
              <a:t>Islám nevytváří církev, organizační formou obce věřících je stát.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174211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77753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B73882E-1926-14B3-78D0-01AF7EE49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1280679"/>
            <a:ext cx="7375161" cy="1325563"/>
          </a:xfrm>
        </p:spPr>
        <p:txBody>
          <a:bodyPr anchor="b">
            <a:normAutofit/>
          </a:bodyPr>
          <a:lstStyle/>
          <a:p>
            <a:r>
              <a:rPr lang="cs-CZ" sz="3100">
                <a:solidFill>
                  <a:schemeClr val="tx2"/>
                </a:solidFill>
              </a:rPr>
              <a:t>Kalendář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17417" y="0"/>
            <a:ext cx="2926583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2637E2-0A7F-A5B8-B8B9-A5ACBB2C6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419" y="2890979"/>
            <a:ext cx="7375161" cy="2693976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tx2"/>
                </a:solidFill>
              </a:rPr>
              <a:t>Začátek – hidžra (622 n. l.).</a:t>
            </a:r>
          </a:p>
          <a:p>
            <a:r>
              <a:rPr lang="cs-CZ" sz="2400" dirty="0">
                <a:solidFill>
                  <a:schemeClr val="tx2"/>
                </a:solidFill>
              </a:rPr>
              <a:t>Lunární (poměr 33:32)</a:t>
            </a:r>
          </a:p>
          <a:p>
            <a:r>
              <a:rPr lang="cs-CZ" sz="2400" dirty="0">
                <a:solidFill>
                  <a:schemeClr val="tx2"/>
                </a:solidFill>
              </a:rPr>
              <a:t>Perský kalendář – také začíná hidžrou, ale je solární</a:t>
            </a:r>
          </a:p>
          <a:p>
            <a:r>
              <a:rPr lang="cs-CZ" sz="2400" dirty="0">
                <a:solidFill>
                  <a:schemeClr val="tx2"/>
                </a:solidFill>
              </a:rPr>
              <a:t>V mnoha muslimských zemích se používá gregoriánský kalendář.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174211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6913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F8F6DA3-77A3-BE23-2877-1CD9A84CB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78" y="386930"/>
            <a:ext cx="6927525" cy="1188950"/>
          </a:xfrm>
        </p:spPr>
        <p:txBody>
          <a:bodyPr anchor="b">
            <a:normAutofit/>
          </a:bodyPr>
          <a:lstStyle/>
          <a:p>
            <a:r>
              <a:rPr lang="cs-CZ" sz="4700"/>
              <a:t>Dějiny Židů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6D0770-9736-2797-FC75-551439B51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245" y="2599509"/>
            <a:ext cx="7607751" cy="3435531"/>
          </a:xfrm>
        </p:spPr>
        <p:txBody>
          <a:bodyPr anchor="ctr">
            <a:noAutofit/>
          </a:bodyPr>
          <a:lstStyle/>
          <a:p>
            <a:r>
              <a:rPr lang="cs-CZ" sz="2400" dirty="0"/>
              <a:t>Dějiny Izraele – začátek starověku (oblast zhruba dnešního Izraele, Palestiny, částečně Egypta).</a:t>
            </a:r>
          </a:p>
          <a:p>
            <a:r>
              <a:rPr lang="cs-CZ" sz="2400" dirty="0"/>
              <a:t>Genesis – stvoření, patriarchové (Abrahám, Izák, Jákob (Izrael), Josef, Mojžíš).</a:t>
            </a:r>
          </a:p>
          <a:p>
            <a:r>
              <a:rPr lang="cs-CZ" sz="2400" dirty="0"/>
              <a:t>Centrum – Jeruzalémský chrám (vypálen r. 70 po Kr.), dnes – Zeď nářků. Na chrámové hoře je dnes </a:t>
            </a:r>
            <a:r>
              <a:rPr lang="cs-CZ" sz="2400" dirty="0" err="1"/>
              <a:t>Omarova</a:t>
            </a:r>
            <a:r>
              <a:rPr lang="cs-CZ" sz="2400" dirty="0"/>
              <a:t> mešita a mešita al-</a:t>
            </a:r>
            <a:r>
              <a:rPr lang="cs-CZ" sz="2400" dirty="0" err="1"/>
              <a:t>Aksa</a:t>
            </a:r>
            <a:r>
              <a:rPr lang="cs-CZ" sz="2400" dirty="0"/>
              <a:t>.</a:t>
            </a:r>
          </a:p>
          <a:p>
            <a:r>
              <a:rPr lang="cs-CZ" sz="2400" dirty="0"/>
              <a:t>2. století – neúspěšný boj proti Římanům, Židé se stávají na 2000 let národem bez vlasti.</a:t>
            </a:r>
          </a:p>
        </p:txBody>
      </p:sp>
    </p:spTree>
    <p:extLst>
      <p:ext uri="{BB962C8B-B14F-4D97-AF65-F5344CB8AC3E}">
        <p14:creationId xmlns:p14="http://schemas.microsoft.com/office/powerpoint/2010/main" val="9698257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1879F5-69EE-EAD4-7306-0313B800E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Architektura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2FCC707-2C94-94EF-D617-F7EC1606F8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145" y="1373864"/>
            <a:ext cx="4052997" cy="294881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68CE765-5176-B10E-4A34-5C7E00E15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842" y="1373864"/>
            <a:ext cx="3959157" cy="2998695"/>
          </a:xfrm>
          <a:prstGeom prst="rect">
            <a:avLst/>
          </a:prstGeom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AA7D19BC-0C26-0987-AA8A-92DD0E1DF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492" y="4021476"/>
            <a:ext cx="1891016" cy="283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5603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419" y="1280679"/>
            <a:ext cx="7375161" cy="1325563"/>
          </a:xfrm>
        </p:spPr>
        <p:txBody>
          <a:bodyPr anchor="b">
            <a:normAutofit/>
          </a:bodyPr>
          <a:lstStyle/>
          <a:p>
            <a:r>
              <a:rPr lang="cs-CZ" sz="3100">
                <a:solidFill>
                  <a:schemeClr val="tx2"/>
                </a:solidFill>
              </a:rPr>
              <a:t>Kultura a krajina islámu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17417" y="0"/>
            <a:ext cx="2926583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419" y="2890979"/>
            <a:ext cx="7375161" cy="2693976"/>
          </a:xfrm>
        </p:spPr>
        <p:txBody>
          <a:bodyPr>
            <a:normAutofit/>
          </a:bodyPr>
          <a:lstStyle/>
          <a:p>
            <a:pPr>
              <a:defRPr sz="2000"/>
            </a:pPr>
            <a:r>
              <a:rPr lang="cs-CZ" sz="2400" dirty="0" err="1">
                <a:solidFill>
                  <a:schemeClr val="tx2"/>
                </a:solidFill>
              </a:rPr>
              <a:t>Karavansaraje</a:t>
            </a:r>
            <a:r>
              <a:rPr lang="cs-CZ" sz="2400" dirty="0">
                <a:solidFill>
                  <a:schemeClr val="tx2"/>
                </a:solidFill>
              </a:rPr>
              <a:t>, oázy, zahrady – kultivace pouště.</a:t>
            </a:r>
          </a:p>
          <a:p>
            <a:pPr>
              <a:defRPr sz="2000"/>
            </a:pPr>
            <a:r>
              <a:rPr lang="cs-CZ" sz="2400" dirty="0">
                <a:solidFill>
                  <a:schemeClr val="tx2"/>
                </a:solidFill>
              </a:rPr>
              <a:t>Voda, stín a strom = symbol ráje na zemi.</a:t>
            </a:r>
          </a:p>
          <a:p>
            <a:pPr>
              <a:defRPr sz="2000"/>
            </a:pPr>
            <a:r>
              <a:rPr lang="cs-CZ" sz="2400" dirty="0">
                <a:solidFill>
                  <a:schemeClr val="tx2"/>
                </a:solidFill>
              </a:rPr>
              <a:t>Geometrie mešit jako výraz Božího řádu.</a:t>
            </a:r>
          </a:p>
          <a:p>
            <a:pPr>
              <a:defRPr sz="2000"/>
            </a:pPr>
            <a:r>
              <a:rPr lang="cs-CZ" sz="2400" dirty="0">
                <a:solidFill>
                  <a:schemeClr val="tx2"/>
                </a:solidFill>
              </a:rPr>
              <a:t>Umění bez obrazů, ale plné harmonie.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174211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723" y="809898"/>
            <a:ext cx="7457037" cy="1554480"/>
          </a:xfrm>
        </p:spPr>
        <p:txBody>
          <a:bodyPr anchor="ctr">
            <a:normAutofit/>
          </a:bodyPr>
          <a:lstStyle/>
          <a:p>
            <a:r>
              <a:rPr lang="cs-CZ" sz="4200"/>
              <a:t>Tři víry, tři pojetí krajiny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771" y="3017522"/>
            <a:ext cx="7455989" cy="3124658"/>
          </a:xfrm>
        </p:spPr>
        <p:txBody>
          <a:bodyPr anchor="ctr">
            <a:normAutofit/>
          </a:bodyPr>
          <a:lstStyle/>
          <a:p>
            <a:pPr>
              <a:defRPr sz="2000"/>
            </a:pPr>
            <a:r>
              <a:rPr lang="cs-CZ" sz="2400" dirty="0"/>
              <a:t>Judaismus: krajina smlouvy – prostor paměti a zákona.</a:t>
            </a:r>
          </a:p>
          <a:p>
            <a:pPr>
              <a:defRPr sz="2000"/>
            </a:pPr>
            <a:r>
              <a:rPr lang="cs-CZ" sz="2400" dirty="0"/>
              <a:t>Křesťanství: krajina spásy – vtělení Boha do světa.</a:t>
            </a:r>
          </a:p>
          <a:p>
            <a:pPr>
              <a:defRPr sz="2000"/>
            </a:pPr>
            <a:r>
              <a:rPr lang="cs-CZ" sz="2400" dirty="0"/>
              <a:t>Islám: krajina jednoty – Bůh přítomen všude.</a:t>
            </a:r>
          </a:p>
          <a:p>
            <a:pPr>
              <a:defRPr sz="2000"/>
            </a:pPr>
            <a:r>
              <a:rPr lang="cs-CZ" sz="2400" dirty="0"/>
              <a:t>Společně tvoří osu evropského duchovního myšlení.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723" y="809898"/>
            <a:ext cx="7457037" cy="1554480"/>
          </a:xfrm>
        </p:spPr>
        <p:txBody>
          <a:bodyPr anchor="ctr">
            <a:normAutofit/>
          </a:bodyPr>
          <a:lstStyle/>
          <a:p>
            <a:r>
              <a:rPr lang="cs-CZ" sz="4200"/>
              <a:t>Od posvátna k odpovědnosti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771" y="3017522"/>
            <a:ext cx="7455989" cy="3124658"/>
          </a:xfrm>
        </p:spPr>
        <p:txBody>
          <a:bodyPr anchor="ctr">
            <a:normAutofit/>
          </a:bodyPr>
          <a:lstStyle/>
          <a:p>
            <a:pPr>
              <a:defRPr sz="2000"/>
            </a:pPr>
            <a:r>
              <a:rPr lang="cs-CZ" sz="2400" dirty="0"/>
              <a:t>Antika hledala řád v kráse; abrahámovské víry v pravdě.</a:t>
            </a:r>
          </a:p>
          <a:p>
            <a:pPr>
              <a:defRPr sz="2000"/>
            </a:pPr>
            <a:r>
              <a:rPr lang="cs-CZ" sz="2400" dirty="0"/>
              <a:t>Příroda už není božstvem, ale svědectvím o Bohu.</a:t>
            </a:r>
          </a:p>
          <a:p>
            <a:pPr>
              <a:defRPr sz="2000"/>
            </a:pPr>
            <a:r>
              <a:rPr lang="cs-CZ" sz="2400" dirty="0"/>
              <a:t>Lidská svoboda začíná tam, kde člověk rozpozná hranice své moci.</a:t>
            </a:r>
          </a:p>
          <a:p>
            <a:pPr>
              <a:defRPr sz="2000"/>
            </a:pPr>
            <a:r>
              <a:rPr lang="cs-CZ" sz="2400" dirty="0"/>
              <a:t>Tento přerod položil základ evropské morálky a civilizace.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78" y="386930"/>
            <a:ext cx="6927525" cy="1188950"/>
          </a:xfrm>
        </p:spPr>
        <p:txBody>
          <a:bodyPr anchor="b">
            <a:normAutofit/>
          </a:bodyPr>
          <a:lstStyle/>
          <a:p>
            <a:r>
              <a:rPr lang="cs-CZ" sz="4700"/>
              <a:t>Země zaslíbená a Chrám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245" y="2599509"/>
            <a:ext cx="7607751" cy="3435531"/>
          </a:xfrm>
        </p:spPr>
        <p:txBody>
          <a:bodyPr anchor="ctr">
            <a:normAutofit/>
          </a:bodyPr>
          <a:lstStyle/>
          <a:p>
            <a:pPr>
              <a:defRPr sz="2000"/>
            </a:pPr>
            <a:r>
              <a:rPr lang="cs-CZ" sz="2400" dirty="0" err="1"/>
              <a:t>Erec</a:t>
            </a:r>
            <a:r>
              <a:rPr lang="cs-CZ" sz="2400" dirty="0"/>
              <a:t> </a:t>
            </a:r>
            <a:r>
              <a:rPr lang="cs-CZ" sz="2400" dirty="0" err="1"/>
              <a:t>Jisra’el</a:t>
            </a:r>
            <a:r>
              <a:rPr lang="cs-CZ" sz="2400" dirty="0"/>
              <a:t> = krajina smlouvy, symbol věrnosti i hříchu.</a:t>
            </a:r>
          </a:p>
          <a:p>
            <a:pPr>
              <a:defRPr sz="2000"/>
            </a:pPr>
            <a:r>
              <a:rPr lang="cs-CZ" sz="2400" dirty="0"/>
              <a:t>Chrám v Jeruzalémě – spojnice nebe a země.</a:t>
            </a:r>
          </a:p>
          <a:p>
            <a:pPr>
              <a:defRPr sz="2000"/>
            </a:pPr>
            <a:r>
              <a:rPr lang="cs-CZ" sz="2400" dirty="0"/>
              <a:t>Po jeho zničení (70 n. l.) se víra přesouvá z prostoru do textu.</a:t>
            </a:r>
          </a:p>
          <a:p>
            <a:pPr>
              <a:defRPr sz="2000"/>
            </a:pPr>
            <a:r>
              <a:rPr lang="cs-CZ" sz="2400" dirty="0"/>
              <a:t>Judaismus se stává „náboženstvím knihy“ – svitky místo kamenů.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78991B3-76E3-7032-BF0F-734EEC905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78" y="386930"/>
            <a:ext cx="6927525" cy="1188950"/>
          </a:xfrm>
        </p:spPr>
        <p:txBody>
          <a:bodyPr anchor="b">
            <a:normAutofit/>
          </a:bodyPr>
          <a:lstStyle/>
          <a:p>
            <a:r>
              <a:rPr lang="cs-CZ" sz="4700"/>
              <a:t>Židovská představa o Bohu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766DB5-73DE-42E3-3616-8CD84B313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245" y="2599509"/>
            <a:ext cx="7607751" cy="3435531"/>
          </a:xfrm>
        </p:spPr>
        <p:txBody>
          <a:bodyPr anchor="ctr">
            <a:normAutofit/>
          </a:bodyPr>
          <a:lstStyle/>
          <a:p>
            <a:r>
              <a:rPr lang="cs-CZ" sz="2400" dirty="0"/>
              <a:t>Monoteismus </a:t>
            </a:r>
          </a:p>
          <a:p>
            <a:r>
              <a:rPr lang="cs-CZ" sz="2400" dirty="0"/>
              <a:t>Zjevení praotcům a Mojžíšovi</a:t>
            </a:r>
          </a:p>
          <a:p>
            <a:r>
              <a:rPr lang="cs-CZ" sz="2400" dirty="0"/>
              <a:t>Zákaz zobrazování Boha i vyslovování jeho jména (Jsem ten, který je).</a:t>
            </a:r>
          </a:p>
          <a:p>
            <a:r>
              <a:rPr lang="cs-CZ" sz="2400" dirty="0"/>
              <a:t>Lineární vnímání času i dějin</a:t>
            </a:r>
          </a:p>
          <a:p>
            <a:r>
              <a:rPr lang="cs-CZ" sz="2400" dirty="0"/>
              <a:t>Etika: bázeň před Bohem, láska k Bohu a druhému člověku, pravidelný rytmus práce.</a:t>
            </a:r>
          </a:p>
        </p:txBody>
      </p:sp>
    </p:spTree>
    <p:extLst>
      <p:ext uri="{BB962C8B-B14F-4D97-AF65-F5344CB8AC3E}">
        <p14:creationId xmlns:p14="http://schemas.microsoft.com/office/powerpoint/2010/main" val="1846307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6CB526-C83F-695D-F9CB-1326D649B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78" y="386930"/>
            <a:ext cx="6927525" cy="1188950"/>
          </a:xfrm>
        </p:spPr>
        <p:txBody>
          <a:bodyPr anchor="b">
            <a:normAutofit/>
          </a:bodyPr>
          <a:lstStyle/>
          <a:p>
            <a:r>
              <a:rPr lang="cs-CZ" sz="4700"/>
              <a:t>Židovská představa o Bohu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1F46BC-C628-2E48-DB6F-BD9024C73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245" y="2599509"/>
            <a:ext cx="7607751" cy="3435531"/>
          </a:xfrm>
        </p:spPr>
        <p:txBody>
          <a:bodyPr anchor="ctr">
            <a:normAutofit/>
          </a:bodyPr>
          <a:lstStyle/>
          <a:p>
            <a:r>
              <a:rPr lang="cs-CZ" sz="2400" dirty="0"/>
              <a:t>Hebrejská Bible neobsahuje Nový zákon – Tři části: Tóra – 5 knih Mojžíšových – Proroci – Spisy (historické, žalmy, Píseň písní, Job, Kazatel, Přísloví…).</a:t>
            </a:r>
          </a:p>
          <a:p>
            <a:r>
              <a:rPr lang="cs-CZ" sz="2400" dirty="0"/>
              <a:t>Kromě psané Bible (Tóra psaná) existuje i tzv. Tóra ústní – Talmud (výklad psaného textu)</a:t>
            </a:r>
          </a:p>
          <a:p>
            <a:r>
              <a:rPr lang="cs-CZ" sz="2400" dirty="0"/>
              <a:t>Mystická tradice – kabala (15. –16. st.).</a:t>
            </a:r>
          </a:p>
        </p:txBody>
      </p:sp>
    </p:spTree>
    <p:extLst>
      <p:ext uri="{BB962C8B-B14F-4D97-AF65-F5344CB8AC3E}">
        <p14:creationId xmlns:p14="http://schemas.microsoft.com/office/powerpoint/2010/main" val="1322870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44E32A1-2BCC-DAE0-B835-4859F33D5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78" y="386930"/>
            <a:ext cx="6927525" cy="1188950"/>
          </a:xfrm>
        </p:spPr>
        <p:txBody>
          <a:bodyPr anchor="b">
            <a:normAutofit/>
          </a:bodyPr>
          <a:lstStyle/>
          <a:p>
            <a:r>
              <a:rPr lang="cs-CZ" sz="4700"/>
              <a:t>Kalendář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69AF58-A608-8A95-B494-6682FCBDA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245" y="2599509"/>
            <a:ext cx="7607751" cy="3435531"/>
          </a:xfrm>
        </p:spPr>
        <p:txBody>
          <a:bodyPr anchor="ctr">
            <a:normAutofit/>
          </a:bodyPr>
          <a:lstStyle/>
          <a:p>
            <a:r>
              <a:rPr lang="cs-CZ" sz="2400" dirty="0"/>
              <a:t>Kombinace lunárního a solárního – měsíce podle lunárního cyklu (buď 29, nebo 30 dnů) – lunární rok je o 11 dnů kratší (jednou za 2, nebo 3 roky se vkládá 13. měsíc)</a:t>
            </a:r>
          </a:p>
          <a:p>
            <a:r>
              <a:rPr lang="cs-CZ" sz="2400" dirty="0"/>
              <a:t>začátek roku na jaře, změna letopočtu na podzim</a:t>
            </a:r>
          </a:p>
          <a:p>
            <a:r>
              <a:rPr lang="cs-CZ" sz="2400" dirty="0"/>
              <a:t>počítání let od stvoření světa</a:t>
            </a:r>
          </a:p>
        </p:txBody>
      </p:sp>
    </p:spTree>
    <p:extLst>
      <p:ext uri="{BB962C8B-B14F-4D97-AF65-F5344CB8AC3E}">
        <p14:creationId xmlns:p14="http://schemas.microsoft.com/office/powerpoint/2010/main" val="1734825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EFDF00A-3958-89D5-D362-A14574FB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78" y="386930"/>
            <a:ext cx="6927525" cy="1188950"/>
          </a:xfrm>
        </p:spPr>
        <p:txBody>
          <a:bodyPr anchor="b">
            <a:normAutofit/>
          </a:bodyPr>
          <a:lstStyle/>
          <a:p>
            <a:r>
              <a:rPr lang="cs-CZ" sz="4700"/>
              <a:t>Ekonomická situace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764FFF-0962-4CC4-A0D8-69679623E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245" y="2599509"/>
            <a:ext cx="7607751" cy="3435531"/>
          </a:xfrm>
        </p:spPr>
        <p:txBody>
          <a:bodyPr anchor="ctr">
            <a:normAutofit/>
          </a:bodyPr>
          <a:lstStyle/>
          <a:p>
            <a:r>
              <a:rPr lang="cs-CZ" sz="2400" dirty="0"/>
              <a:t>Významný způsob obživy – peněžní obchod (lichva, zástava…)</a:t>
            </a:r>
          </a:p>
          <a:p>
            <a:r>
              <a:rPr lang="cs-CZ" sz="2400" dirty="0"/>
              <a:t>Ekonomické důvody – zdroj antisemitismu (např. </a:t>
            </a:r>
            <a:r>
              <a:rPr lang="cs-CZ" sz="2400" dirty="0" err="1"/>
              <a:t>Rotschildové</a:t>
            </a:r>
            <a:r>
              <a:rPr lang="cs-CZ" sz="2400" dirty="0"/>
              <a:t>)</a:t>
            </a:r>
          </a:p>
          <a:p>
            <a:r>
              <a:rPr lang="cs-CZ" sz="2400" dirty="0"/>
              <a:t>Německo – významný antijudaismus u Luthera, pak z ekonomických důvodů od 30. let 20. století – nacistické Německo (zabavování majetku).</a:t>
            </a:r>
          </a:p>
        </p:txBody>
      </p:sp>
    </p:spTree>
    <p:extLst>
      <p:ext uri="{BB962C8B-B14F-4D97-AF65-F5344CB8AC3E}">
        <p14:creationId xmlns:p14="http://schemas.microsoft.com/office/powerpoint/2010/main" val="1284347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1779</Words>
  <Application>Microsoft Office PowerPoint</Application>
  <PresentationFormat>Předvádění na obrazovce (4:3)</PresentationFormat>
  <Paragraphs>176</Paragraphs>
  <Slides>43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7" baseType="lpstr">
      <vt:lpstr>Aptos</vt:lpstr>
      <vt:lpstr>Arial</vt:lpstr>
      <vt:lpstr>Calibri</vt:lpstr>
      <vt:lpstr>Office Theme</vt:lpstr>
      <vt:lpstr>Abrahámovská náboženství: Judaismus, Křesťanství, Islám</vt:lpstr>
      <vt:lpstr>Obrat k jedinému Bohu</vt:lpstr>
      <vt:lpstr>Judaismus: Bůh pouště a zákona</vt:lpstr>
      <vt:lpstr>Dějiny Židů</vt:lpstr>
      <vt:lpstr>Země zaslíbená a Chrám</vt:lpstr>
      <vt:lpstr>Židovská představa o Bohu</vt:lpstr>
      <vt:lpstr>Židovská představa o Bohu</vt:lpstr>
      <vt:lpstr>Kalendář</vt:lpstr>
      <vt:lpstr>Ekonomická situace</vt:lpstr>
      <vt:lpstr>Hlavní skupiny Židů</vt:lpstr>
      <vt:lpstr>Architektura</vt:lpstr>
      <vt:lpstr>Křesťanství: Bůh, který vstoupil do krajiny</vt:lpstr>
      <vt:lpstr>Vznik křesťanství</vt:lpstr>
      <vt:lpstr>Křesťanství – monoteistické náboženství</vt:lpstr>
      <vt:lpstr>Vznik hierarchie</vt:lpstr>
      <vt:lpstr>Římsko-katolická církevní hierarchie</vt:lpstr>
      <vt:lpstr>Dělení církví</vt:lpstr>
      <vt:lpstr>Dělení církví – reformace</vt:lpstr>
      <vt:lpstr>Křesťanská architektura</vt:lpstr>
      <vt:lpstr>Křesťanská architektura</vt:lpstr>
      <vt:lpstr>Křesťanská architektura </vt:lpstr>
      <vt:lpstr>Ravenna, 6. století</vt:lpstr>
      <vt:lpstr>Pisa, 11.-14. století</vt:lpstr>
      <vt:lpstr>Románské umění, Worms</vt:lpstr>
      <vt:lpstr>Románské umění (Církvice)</vt:lpstr>
      <vt:lpstr>Gotika</vt:lpstr>
      <vt:lpstr>Baroko (Hejnice)</vt:lpstr>
      <vt:lpstr>Katolické kostely</vt:lpstr>
      <vt:lpstr>Ortodoxní kostely</vt:lpstr>
      <vt:lpstr>Protestantské kostely</vt:lpstr>
      <vt:lpstr>Křesťanská krajina Evropy</vt:lpstr>
      <vt:lpstr>Kláštery: víra a práce</vt:lpstr>
      <vt:lpstr>Islám: Bůh, který sjednocuje prostor</vt:lpstr>
      <vt:lpstr>Islám</vt:lpstr>
      <vt:lpstr>Počátky náboženství </vt:lpstr>
      <vt:lpstr>Korán</vt:lpstr>
      <vt:lpstr>Spojovníky islámských skupin</vt:lpstr>
      <vt:lpstr>Prezentace aplikace PowerPoint</vt:lpstr>
      <vt:lpstr>Kalendář</vt:lpstr>
      <vt:lpstr>Architektura</vt:lpstr>
      <vt:lpstr>Kultura a krajina islámu</vt:lpstr>
      <vt:lpstr>Tři víry, tři pojetí krajiny</vt:lpstr>
      <vt:lpstr>Od posvátna k odpovědnosti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Kokaisl Petr</cp:lastModifiedBy>
  <cp:revision>2</cp:revision>
  <dcterms:created xsi:type="dcterms:W3CDTF">2013-01-27T09:14:16Z</dcterms:created>
  <dcterms:modified xsi:type="dcterms:W3CDTF">2025-11-09T18:17:33Z</dcterms:modified>
  <cp:category/>
</cp:coreProperties>
</file>