
<file path=[Content_Types].xml><?xml version="1.0" encoding="utf-8"?>
<Types xmlns="http://schemas.openxmlformats.org/package/2006/content-types"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webextensions/taskpanes.xml" ContentType="application/vnd.ms-office.webextensiontaskpanes+xml"/>
  <Override PartName="/ppt/webextensions/webextension1.xml" ContentType="application/vnd.ms-office.webextension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thumbnail" Target="docProps/thumbnail.jpeg"/><Relationship Id="rId2" Type="http://schemas.openxmlformats.org/officeDocument/2006/relationships/officeDocument" Target="ppt/presentation.xml"/><Relationship Id="rId1" Type="http://schemas.microsoft.com/office/2011/relationships/webextensiontaskpanes" Target="ppt/webextensions/taskpanes.xml"/><Relationship Id="rId5" Type="http://schemas.openxmlformats.org/officeDocument/2006/relationships/extended-properties" Target="docProps/app.xml"/><Relationship Id="rId4" Type="http://schemas.openxmlformats.org/package/2006/relationships/metadata/core-properties" Target="docProps/core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40"/>
  </p:notesMasterIdLst>
  <p:sldIdLst>
    <p:sldId id="256" r:id="rId2"/>
    <p:sldId id="291" r:id="rId3"/>
    <p:sldId id="293" r:id="rId4"/>
    <p:sldId id="292" r:id="rId5"/>
    <p:sldId id="294" r:id="rId6"/>
    <p:sldId id="295" r:id="rId7"/>
    <p:sldId id="258" r:id="rId8"/>
    <p:sldId id="259" r:id="rId9"/>
    <p:sldId id="298" r:id="rId10"/>
    <p:sldId id="261" r:id="rId11"/>
    <p:sldId id="299" r:id="rId12"/>
    <p:sldId id="301" r:id="rId13"/>
    <p:sldId id="302" r:id="rId14"/>
    <p:sldId id="307" r:id="rId15"/>
    <p:sldId id="308" r:id="rId16"/>
    <p:sldId id="309" r:id="rId17"/>
    <p:sldId id="310" r:id="rId18"/>
    <p:sldId id="311" r:id="rId19"/>
    <p:sldId id="303" r:id="rId20"/>
    <p:sldId id="304" r:id="rId21"/>
    <p:sldId id="305" r:id="rId22"/>
    <p:sldId id="300" r:id="rId23"/>
    <p:sldId id="306" r:id="rId24"/>
    <p:sldId id="312" r:id="rId25"/>
    <p:sldId id="313" r:id="rId26"/>
    <p:sldId id="314" r:id="rId27"/>
    <p:sldId id="315" r:id="rId28"/>
    <p:sldId id="316" r:id="rId29"/>
    <p:sldId id="317" r:id="rId30"/>
    <p:sldId id="318" r:id="rId31"/>
    <p:sldId id="320" r:id="rId32"/>
    <p:sldId id="321" r:id="rId33"/>
    <p:sldId id="322" r:id="rId34"/>
    <p:sldId id="282" r:id="rId35"/>
    <p:sldId id="319" r:id="rId36"/>
    <p:sldId id="257" r:id="rId37"/>
    <p:sldId id="296" r:id="rId38"/>
    <p:sldId id="297" r:id="rId39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řední styl 2 – zvýraznění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napToObjects="1">
      <p:cViewPr varScale="1">
        <p:scale>
          <a:sx n="74" d="100"/>
          <a:sy n="74" d="100"/>
        </p:scale>
        <p:origin x="1714" y="67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884934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r>
              <a:t>Úvod přednášky: zdůraznit dlouhou historii česko‑německého soužití a dramatický zlom po roce 1945.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r>
              <a:t>Krátce vysvětlit historický vývoj německého osídlení od středověku.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r>
              <a:t>Ukázat geografickou koncentraci německého obyvatelstva.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r>
              <a:t>Zdůraznit, že odsun byl součástí širší poválečné politiky.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r>
              <a:t>Praktická spolupráce.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r>
              <a:t>Zdůraznit kontrast mezi poválečnou atmosférou a dnešní spoluprací.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CAD085-E8A6-8845-BD4E-CB4CCA059FC4}" type="datetimeFigureOut">
              <a:rPr lang="en-US" smtClean="0"/>
              <a:t>5/10/2026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FF6DA9-008F-8B48-92A6-B652298478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807558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CAD085-E8A6-8845-BD4E-CB4CCA059FC4}" type="datetimeFigureOut">
              <a:rPr lang="en-US" smtClean="0"/>
              <a:t>5/10/2026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FF6DA9-008F-8B48-92A6-B652298478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092796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CAD085-E8A6-8845-BD4E-CB4CCA059FC4}" type="datetimeFigureOut">
              <a:rPr lang="en-US" smtClean="0"/>
              <a:t>5/10/2026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FF6DA9-008F-8B48-92A6-B652298478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222379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CAD085-E8A6-8845-BD4E-CB4CCA059FC4}" type="datetimeFigureOut">
              <a:rPr lang="en-US" smtClean="0"/>
              <a:t>5/10/2026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FF6DA9-008F-8B48-92A6-B652298478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431425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CAD085-E8A6-8845-BD4E-CB4CCA059FC4}" type="datetimeFigureOut">
              <a:rPr lang="en-US" smtClean="0"/>
              <a:t>5/10/2026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FF6DA9-008F-8B48-92A6-B652298478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064837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CAD085-E8A6-8845-BD4E-CB4CCA059FC4}" type="datetimeFigureOut">
              <a:rPr lang="en-US" smtClean="0"/>
              <a:t>5/10/2026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FF6DA9-008F-8B48-92A6-B652298478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224494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CAD085-E8A6-8845-BD4E-CB4CCA059FC4}" type="datetimeFigureOut">
              <a:rPr lang="en-US" smtClean="0"/>
              <a:t>5/10/2026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FF6DA9-008F-8B48-92A6-B652298478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015873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CAD085-E8A6-8845-BD4E-CB4CCA059FC4}" type="datetimeFigureOut">
              <a:rPr lang="en-US" smtClean="0"/>
              <a:t>5/10/2026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FF6DA9-008F-8B48-92A6-B652298478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702771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CAD085-E8A6-8845-BD4E-CB4CCA059FC4}" type="datetimeFigureOut">
              <a:rPr lang="en-US" smtClean="0"/>
              <a:t>5/10/2026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FF6DA9-008F-8B48-92A6-B652298478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29998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CAD085-E8A6-8845-BD4E-CB4CCA059FC4}" type="datetimeFigureOut">
              <a:rPr lang="en-US" smtClean="0"/>
              <a:t>5/10/2026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FF6DA9-008F-8B48-92A6-B652298478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072656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CAD085-E8A6-8845-BD4E-CB4CCA059FC4}" type="datetimeFigureOut">
              <a:rPr lang="en-US" smtClean="0"/>
              <a:t>5/10/2026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FF6DA9-008F-8B48-92A6-B652298478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923693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BCAD085-E8A6-8845-BD4E-CB4CCA059FC4}" type="datetimeFigureOut">
              <a:rPr lang="en-US" smtClean="0"/>
              <a:t>5/10/2026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1FF6DA9-008F-8B48-92A6-B652298478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99775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gif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gif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http://www.germanartgallery.eu/upload/otto%20engelhardt%20kyffhauser%20heimkehr%20aus%20wolhynien%202.jpg" TargetMode="External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8" y="0"/>
            <a:ext cx="914171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63C1F321-BB96-4700-B3CE-1A6156067F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8" y="0"/>
            <a:ext cx="9141712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FA1AD64-F15F-417D-956C-B2C211FC90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2288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5F3C79B0-E0DE-407E-B550-3FDEB67B00F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A1A2DFA8-F321-4204-9B31-A3713BC6529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92281" y="841664"/>
            <a:ext cx="3655995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l" defTabSz="914400">
              <a:lnSpc>
                <a:spcPct val="90000"/>
              </a:lnSpc>
            </a:pPr>
            <a:r>
              <a:rPr lang="cs-CZ" sz="4200" kern="1200" noProof="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Od odsunu ke smíření: Češi a Němci po roce 1945</a:t>
            </a:r>
          </a:p>
        </p:txBody>
      </p:sp>
      <p:sp>
        <p:nvSpPr>
          <p:cNvPr id="5" name="TextovéPole 4">
            <a:extLst>
              <a:ext uri="{FF2B5EF4-FFF2-40B4-BE49-F238E27FC236}">
                <a16:creationId xmlns:a16="http://schemas.microsoft.com/office/drawing/2014/main" id="{4E996ED3-9A70-4E47-C42C-BCE4454196BC}"/>
              </a:ext>
            </a:extLst>
          </p:cNvPr>
          <p:cNvSpPr txBox="1"/>
          <p:nvPr/>
        </p:nvSpPr>
        <p:spPr>
          <a:xfrm>
            <a:off x="4838269" y="5236505"/>
            <a:ext cx="345032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cs-CZ" sz="1800" b="1" kern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+mj-cs"/>
              </a:rPr>
              <a:t>U3V</a:t>
            </a:r>
          </a:p>
          <a:p>
            <a:pPr algn="r"/>
            <a:r>
              <a:rPr lang="cs-CZ" sz="1800" kern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+mj-cs"/>
              </a:rPr>
              <a:t>Třebíč, 11. května 2026</a:t>
            </a:r>
            <a:endParaRPr lang="cs-CZ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 dirty="0">
                <a:solidFill>
                  <a:schemeClr val="bg1"/>
                </a:solidFill>
              </a:rPr>
              <a:t>Myšlenka poválečného odsunu Němců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95826" y="0"/>
            <a:ext cx="4566620" cy="6857999"/>
          </a:xfrm>
        </p:spPr>
        <p:txBody>
          <a:bodyPr anchor="ctr">
            <a:noAutofit/>
          </a:bodyPr>
          <a:lstStyle/>
          <a:p>
            <a:pPr>
              <a:lnSpc>
                <a:spcPct val="90000"/>
              </a:lnSpc>
            </a:pPr>
            <a:r>
              <a:rPr lang="cs-CZ" sz="2200" b="1" dirty="0">
                <a:solidFill>
                  <a:schemeClr val="tx2"/>
                </a:solidFill>
              </a:rPr>
              <a:t>1. Polská exilová vláda (Paříž, Londýn)</a:t>
            </a:r>
            <a:br>
              <a:rPr lang="cs-CZ" sz="2200" dirty="0">
                <a:solidFill>
                  <a:schemeClr val="tx2"/>
                </a:solidFill>
              </a:rPr>
            </a:br>
            <a:r>
              <a:rPr lang="cs-CZ" sz="2200" dirty="0">
                <a:solidFill>
                  <a:schemeClr val="tx2"/>
                </a:solidFill>
              </a:rPr>
              <a:t>Jedna z prvních, která začala systematicky prosazovat vysídlení Němců z území, jež měla po válce připadnout Polsku. Plán posunout polskou hranici na západ.</a:t>
            </a:r>
          </a:p>
          <a:p>
            <a:pPr>
              <a:lnSpc>
                <a:spcPct val="90000"/>
              </a:lnSpc>
            </a:pPr>
            <a:r>
              <a:rPr lang="cs-CZ" sz="2200" b="1" dirty="0">
                <a:solidFill>
                  <a:schemeClr val="tx2"/>
                </a:solidFill>
              </a:rPr>
              <a:t>2. Československá exilová vláda (od roku 1942)</a:t>
            </a:r>
            <a:br>
              <a:rPr lang="cs-CZ" sz="2200" dirty="0">
                <a:solidFill>
                  <a:schemeClr val="tx2"/>
                </a:solidFill>
              </a:rPr>
            </a:br>
            <a:r>
              <a:rPr lang="cs-CZ" sz="2200" dirty="0">
                <a:solidFill>
                  <a:schemeClr val="tx2"/>
                </a:solidFill>
              </a:rPr>
              <a:t>Prezident Edvard Beneš začal aktivně prosazovat odsun sudetských Němců jako součást obnovy Československa po zkušenosti s Mnichovskou dohodou.</a:t>
            </a:r>
          </a:p>
          <a:p>
            <a:pPr>
              <a:lnSpc>
                <a:spcPct val="90000"/>
              </a:lnSpc>
            </a:pPr>
            <a:r>
              <a:rPr lang="cs-CZ" sz="2200" b="1" dirty="0">
                <a:solidFill>
                  <a:schemeClr val="tx2"/>
                </a:solidFill>
              </a:rPr>
              <a:t>3. Spojenecké mocnosti</a:t>
            </a:r>
            <a:br>
              <a:rPr lang="cs-CZ" sz="2200" dirty="0">
                <a:solidFill>
                  <a:schemeClr val="tx2"/>
                </a:solidFill>
              </a:rPr>
            </a:br>
            <a:r>
              <a:rPr lang="cs-CZ" sz="2200" dirty="0">
                <a:solidFill>
                  <a:schemeClr val="tx2"/>
                </a:solidFill>
              </a:rPr>
              <a:t>Postupně myšlenku přijaly i velmoci:</a:t>
            </a:r>
          </a:p>
          <a:p>
            <a:pPr lvl="1">
              <a:lnSpc>
                <a:spcPct val="90000"/>
              </a:lnSpc>
            </a:pPr>
            <a:r>
              <a:rPr lang="cs-CZ" sz="2200" dirty="0">
                <a:solidFill>
                  <a:schemeClr val="tx2"/>
                </a:solidFill>
              </a:rPr>
              <a:t>Winston Churchill</a:t>
            </a:r>
          </a:p>
          <a:p>
            <a:pPr lvl="1">
              <a:lnSpc>
                <a:spcPct val="90000"/>
              </a:lnSpc>
            </a:pPr>
            <a:r>
              <a:rPr lang="cs-CZ" sz="2200" dirty="0">
                <a:solidFill>
                  <a:schemeClr val="tx2"/>
                </a:solidFill>
              </a:rPr>
              <a:t>Joseph Stalin</a:t>
            </a:r>
          </a:p>
          <a:p>
            <a:pPr lvl="1">
              <a:lnSpc>
                <a:spcPct val="90000"/>
              </a:lnSpc>
            </a:pPr>
            <a:r>
              <a:rPr lang="cs-CZ" sz="2200" dirty="0">
                <a:solidFill>
                  <a:schemeClr val="tx2"/>
                </a:solidFill>
              </a:rPr>
              <a:t>Franklin D. Roosevelt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337B42D5-70FA-E592-7D26-51E1226F0B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000" dirty="0"/>
              <a:t>Rozsah německého osídlení před válkou</a:t>
            </a:r>
            <a:endParaRPr lang="cs-CZ" sz="4200" dirty="0">
              <a:solidFill>
                <a:schemeClr val="bg1"/>
              </a:solidFill>
            </a:endParaRP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6D6D1A47-A56D-9DCF-69A4-50879967EE7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48176" y="0"/>
            <a:ext cx="4593535" cy="6857999"/>
          </a:xfrm>
        </p:spPr>
        <p:txBody>
          <a:bodyPr anchor="ctr">
            <a:normAutofit/>
          </a:bodyPr>
          <a:lstStyle/>
          <a:p>
            <a:r>
              <a:rPr lang="cs-CZ" sz="2600" b="1" dirty="0"/>
              <a:t>Polsko</a:t>
            </a:r>
            <a:r>
              <a:rPr lang="cs-CZ" sz="2600" dirty="0"/>
              <a:t> – Slezsko, Pomořansko, </a:t>
            </a:r>
            <a:r>
              <a:rPr lang="cs-CZ" sz="2600" dirty="0" err="1"/>
              <a:t>Poznaňsko</a:t>
            </a:r>
            <a:endParaRPr lang="cs-CZ" sz="2600" dirty="0"/>
          </a:p>
          <a:p>
            <a:r>
              <a:rPr lang="cs-CZ" sz="2600" b="1" dirty="0"/>
              <a:t>Československo</a:t>
            </a:r>
            <a:r>
              <a:rPr lang="cs-CZ" sz="2600" dirty="0"/>
              <a:t> – Sudety</a:t>
            </a:r>
          </a:p>
          <a:p>
            <a:r>
              <a:rPr lang="cs-CZ" sz="2600" b="1" dirty="0"/>
              <a:t>Maďarsko</a:t>
            </a:r>
            <a:r>
              <a:rPr lang="cs-CZ" sz="2600" dirty="0"/>
              <a:t> – Dunajští Švábové</a:t>
            </a:r>
          </a:p>
          <a:p>
            <a:r>
              <a:rPr lang="cs-CZ" sz="2600" b="1" dirty="0"/>
              <a:t>Rumunsko</a:t>
            </a:r>
            <a:r>
              <a:rPr lang="cs-CZ" sz="2600" dirty="0"/>
              <a:t> – Sedmihradští Sasové, Banátští Švábové</a:t>
            </a:r>
          </a:p>
          <a:p>
            <a:r>
              <a:rPr lang="cs-CZ" sz="2600" b="1" dirty="0"/>
              <a:t>Jugoslávie</a:t>
            </a:r>
            <a:r>
              <a:rPr lang="cs-CZ" sz="2600" dirty="0"/>
              <a:t> – Vojvodina</a:t>
            </a:r>
          </a:p>
          <a:p>
            <a:r>
              <a:rPr lang="cs-CZ" sz="2600" b="1" dirty="0"/>
              <a:t>Pobaltí</a:t>
            </a:r>
            <a:r>
              <a:rPr lang="cs-CZ" sz="2600" dirty="0"/>
              <a:t> – Estonští a lotyšští Němci</a:t>
            </a:r>
          </a:p>
          <a:p>
            <a:r>
              <a:rPr lang="cs-CZ" sz="2600" b="1" dirty="0"/>
              <a:t>SSSR</a:t>
            </a:r>
            <a:r>
              <a:rPr lang="cs-CZ" sz="2600" dirty="0"/>
              <a:t> – Povolžští Němci</a:t>
            </a:r>
          </a:p>
          <a:p>
            <a:r>
              <a:rPr lang="cs-CZ" sz="2600" b="1" dirty="0"/>
              <a:t>Bukovina a Besarábie</a:t>
            </a:r>
            <a:endParaRPr lang="cs-CZ" sz="2600" dirty="0"/>
          </a:p>
          <a:p>
            <a:pPr marL="0" indent="0">
              <a:buNone/>
            </a:pPr>
            <a:r>
              <a:rPr lang="cs-CZ" sz="2600" dirty="0"/>
              <a:t>Celkem šlo asi o </a:t>
            </a:r>
            <a:r>
              <a:rPr lang="cs-CZ" sz="2600" b="1" dirty="0"/>
              <a:t>17 milionů Němců mimo Německo</a:t>
            </a:r>
            <a:r>
              <a:rPr lang="cs-CZ" sz="2600" dirty="0"/>
              <a:t>.</a:t>
            </a:r>
          </a:p>
          <a:p>
            <a:pPr marL="0" indent="0">
              <a:buNone/>
            </a:pPr>
            <a:endParaRPr lang="cs-CZ" sz="26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671630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2161C0C0-12B0-35B1-1105-DB4F21CC9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 fontScale="90000"/>
          </a:bodyPr>
          <a:lstStyle/>
          <a:p>
            <a:pPr algn="l"/>
            <a:r>
              <a:rPr lang="cs-CZ" sz="4500" dirty="0">
                <a:solidFill>
                  <a:schemeClr val="bg1"/>
                </a:solidFill>
              </a:rPr>
              <a:t>Odsun</a:t>
            </a:r>
            <a:br>
              <a:rPr lang="cs-CZ" sz="4500" dirty="0">
                <a:solidFill>
                  <a:schemeClr val="bg1"/>
                </a:solidFill>
              </a:rPr>
            </a:br>
            <a:br>
              <a:rPr lang="cs-CZ" sz="4200" dirty="0">
                <a:solidFill>
                  <a:schemeClr val="bg1"/>
                </a:solidFill>
              </a:rPr>
            </a:br>
            <a:r>
              <a:rPr lang="cs-CZ" b="1" dirty="0">
                <a:solidFill>
                  <a:schemeClr val="tx2"/>
                </a:solidFill>
              </a:rPr>
              <a:t>Kdo začal jako první – SSSR 1944</a:t>
            </a:r>
            <a:br>
              <a:rPr lang="cs-CZ" b="1" dirty="0">
                <a:solidFill>
                  <a:schemeClr val="tx2"/>
                </a:solidFill>
              </a:rPr>
            </a:br>
            <a:r>
              <a:rPr lang="cs-CZ" b="1" dirty="0">
                <a:solidFill>
                  <a:schemeClr val="tx2"/>
                </a:solidFill>
              </a:rPr>
              <a:t>(ale vlastně už v</a:t>
            </a:r>
            <a:r>
              <a:rPr lang="cs-CZ" dirty="0">
                <a:solidFill>
                  <a:schemeClr val="tx2"/>
                </a:solidFill>
              </a:rPr>
              <a:t> </a:t>
            </a:r>
            <a:r>
              <a:rPr lang="cs-CZ" b="1" dirty="0">
                <a:solidFill>
                  <a:schemeClr val="tx2"/>
                </a:solidFill>
              </a:rPr>
              <a:t>roce 1941)</a:t>
            </a:r>
            <a:br>
              <a:rPr lang="cs-CZ" b="1" dirty="0">
                <a:solidFill>
                  <a:schemeClr val="tx2"/>
                </a:solidFill>
              </a:rPr>
            </a:br>
            <a:endParaRPr lang="cs-CZ" sz="4200" dirty="0">
              <a:solidFill>
                <a:schemeClr val="bg1"/>
              </a:solidFill>
            </a:endParaRP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69B9D36D-C668-A1C6-8283-797E77DA5D4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0"/>
            <a:ext cx="4293404" cy="6857999"/>
          </a:xfrm>
        </p:spPr>
        <p:txBody>
          <a:bodyPr anchor="ctr">
            <a:noAutofit/>
          </a:bodyPr>
          <a:lstStyle/>
          <a:p>
            <a:pPr marL="0" indent="0">
              <a:buNone/>
            </a:pPr>
            <a:r>
              <a:rPr lang="cs-CZ" sz="2200" dirty="0">
                <a:solidFill>
                  <a:schemeClr val="tx2"/>
                </a:solidFill>
              </a:rPr>
              <a:t>První masové vysídlování Němců </a:t>
            </a:r>
            <a:r>
              <a:rPr lang="cs-CZ" sz="2200" b="1" dirty="0">
                <a:solidFill>
                  <a:schemeClr val="tx2"/>
                </a:solidFill>
              </a:rPr>
              <a:t>nezačalo v Československu</a:t>
            </a:r>
            <a:r>
              <a:rPr lang="cs-CZ" sz="2200" dirty="0">
                <a:solidFill>
                  <a:schemeClr val="tx2"/>
                </a:solidFill>
              </a:rPr>
              <a:t>, ale v SSSR (Josef Stalin):</a:t>
            </a:r>
          </a:p>
          <a:p>
            <a:r>
              <a:rPr lang="cs-CZ" sz="2200" dirty="0">
                <a:solidFill>
                  <a:schemeClr val="tx2"/>
                </a:solidFill>
              </a:rPr>
              <a:t>1941 – zrušení autonomie Povolžských Němců, deportace </a:t>
            </a:r>
          </a:p>
          <a:p>
            <a:r>
              <a:rPr lang="cs-CZ" sz="2200" b="1" dirty="0">
                <a:solidFill>
                  <a:schemeClr val="tx2"/>
                </a:solidFill>
              </a:rPr>
              <a:t>na územích obsazených Sovětskou armádou v roce 1944–1945</a:t>
            </a:r>
            <a:r>
              <a:rPr lang="cs-CZ" sz="2200" dirty="0">
                <a:solidFill>
                  <a:schemeClr val="tx2"/>
                </a:solidFill>
              </a:rPr>
              <a:t>.</a:t>
            </a:r>
          </a:p>
          <a:p>
            <a:pPr marL="0" indent="0">
              <a:buNone/>
            </a:pPr>
            <a:r>
              <a:rPr lang="cs-CZ" sz="2200" dirty="0">
                <a:solidFill>
                  <a:schemeClr val="tx2"/>
                </a:solidFill>
              </a:rPr>
              <a:t>Už na konci roku </a:t>
            </a:r>
            <a:r>
              <a:rPr lang="cs-CZ" sz="2200" b="1" dirty="0">
                <a:solidFill>
                  <a:schemeClr val="tx2"/>
                </a:solidFill>
              </a:rPr>
              <a:t>1944</a:t>
            </a:r>
            <a:r>
              <a:rPr lang="cs-CZ" sz="2200" dirty="0">
                <a:solidFill>
                  <a:schemeClr val="tx2"/>
                </a:solidFill>
              </a:rPr>
              <a:t> sovětské úřady:</a:t>
            </a:r>
          </a:p>
          <a:p>
            <a:r>
              <a:rPr lang="cs-CZ" sz="2200" dirty="0">
                <a:solidFill>
                  <a:schemeClr val="tx2"/>
                </a:solidFill>
              </a:rPr>
              <a:t>deportovaly statisíce Němců ze </a:t>
            </a:r>
            <a:r>
              <a:rPr lang="cs-CZ" sz="2200" b="1" dirty="0">
                <a:solidFill>
                  <a:schemeClr val="tx2"/>
                </a:solidFill>
              </a:rPr>
              <a:t>střední a jihovýchodní Evropy</a:t>
            </a:r>
            <a:r>
              <a:rPr lang="cs-CZ" sz="2200" dirty="0">
                <a:solidFill>
                  <a:schemeClr val="tx2"/>
                </a:solidFill>
              </a:rPr>
              <a:t> do pracovních táborů v SSSR,</a:t>
            </a:r>
          </a:p>
          <a:p>
            <a:r>
              <a:rPr lang="cs-CZ" sz="2200" dirty="0">
                <a:solidFill>
                  <a:schemeClr val="tx2"/>
                </a:solidFill>
              </a:rPr>
              <a:t>zahájily </a:t>
            </a:r>
            <a:r>
              <a:rPr lang="cs-CZ" sz="2200" b="1" dirty="0">
                <a:solidFill>
                  <a:schemeClr val="tx2"/>
                </a:solidFill>
              </a:rPr>
              <a:t>systematické vysídlování Němců z oblastí, které měly připadnout Polsku</a:t>
            </a:r>
            <a:r>
              <a:rPr lang="cs-CZ" sz="2200" dirty="0">
                <a:solidFill>
                  <a:schemeClr val="tx2"/>
                </a:solidFill>
              </a:rPr>
              <a:t>.</a:t>
            </a:r>
          </a:p>
          <a:p>
            <a:pPr marL="0" indent="0">
              <a:buNone/>
            </a:pPr>
            <a:endParaRPr lang="cs-CZ" sz="2200" dirty="0">
              <a:solidFill>
                <a:schemeClr val="tx2"/>
              </a:solidFill>
            </a:endParaRPr>
          </a:p>
          <a:p>
            <a:pPr marL="0" indent="0">
              <a:buNone/>
            </a:pPr>
            <a:r>
              <a:rPr lang="cs-CZ" sz="2200" dirty="0">
                <a:solidFill>
                  <a:schemeClr val="tx2"/>
                </a:solidFill>
              </a:rPr>
              <a:t>Celkem deportováno </a:t>
            </a:r>
            <a:br>
              <a:rPr lang="cs-CZ" sz="2200" dirty="0">
                <a:solidFill>
                  <a:schemeClr val="tx2"/>
                </a:solidFill>
              </a:rPr>
            </a:br>
            <a:r>
              <a:rPr lang="cs-CZ" sz="2200" b="1" dirty="0">
                <a:solidFill>
                  <a:schemeClr val="tx2"/>
                </a:solidFill>
              </a:rPr>
              <a:t>12–14 milionů lidí</a:t>
            </a:r>
            <a:r>
              <a:rPr lang="cs-CZ" sz="2200" dirty="0">
                <a:solidFill>
                  <a:schemeClr val="tx2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95562469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188D6B21-2670-D7AA-4615-34886B79E3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72EDE107-4181-1D69-F4A3-6530BD5B90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FCAABD28-EB0E-25AC-1EC0-E872E23DD1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25BF659-EBBA-04B7-FDA5-111AA6C970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F9398455-EA5F-50A9-60AB-EE31B79CF00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E5F75CF2-0DE0-C18D-E43D-99175A2C5CE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25E3DCC-354F-37FD-FFAA-371AE3E215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616769C0-2954-728F-61BC-27B1B7B586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AF45B61-84D0-384D-A8B6-AFAEB7B33EE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54E45DE-51F6-BC3A-C066-771E5CFC141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0256FFF-4EB2-32DE-A958-6C6223F490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954D18A-4F83-E820-32EB-58C59D56E09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3D6D4AD-763C-8E3B-CFA1-6C22767A07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E6756BC-0BF4-E938-0C02-01723DF259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ED99C1EE-C3DB-E8F5-ED65-91219E3B021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500" dirty="0">
                <a:solidFill>
                  <a:schemeClr val="bg1"/>
                </a:solidFill>
              </a:rPr>
              <a:t>Odsun</a:t>
            </a:r>
            <a:br>
              <a:rPr lang="cs-CZ" sz="4500" dirty="0">
                <a:solidFill>
                  <a:schemeClr val="bg1"/>
                </a:solidFill>
              </a:rPr>
            </a:br>
            <a:br>
              <a:rPr lang="cs-CZ" sz="4200" dirty="0">
                <a:solidFill>
                  <a:schemeClr val="bg1"/>
                </a:solidFill>
              </a:rPr>
            </a:br>
            <a:r>
              <a:rPr lang="cs-CZ" b="1" dirty="0">
                <a:solidFill>
                  <a:schemeClr val="tx2"/>
                </a:solidFill>
              </a:rPr>
              <a:t>Vysídlování při postupu fronty (1944–1945)</a:t>
            </a:r>
            <a:br>
              <a:rPr lang="cs-CZ" b="1" dirty="0">
                <a:solidFill>
                  <a:schemeClr val="tx2"/>
                </a:solidFill>
              </a:rPr>
            </a:br>
            <a:endParaRPr lang="cs-CZ" sz="4200" dirty="0">
              <a:solidFill>
                <a:schemeClr val="bg1"/>
              </a:solidFill>
            </a:endParaRP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FAE999DA-B21A-5632-C1A7-E52340F5B42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0"/>
            <a:ext cx="4293404" cy="6857999"/>
          </a:xfrm>
        </p:spPr>
        <p:txBody>
          <a:bodyPr anchor="ctr">
            <a:noAutofit/>
          </a:bodyPr>
          <a:lstStyle/>
          <a:p>
            <a:r>
              <a:rPr lang="cs-CZ" sz="2600" dirty="0">
                <a:solidFill>
                  <a:schemeClr val="tx2"/>
                </a:solidFill>
              </a:rPr>
              <a:t>Východní Prusko, Slezsko, Pomořansko</a:t>
            </a:r>
          </a:p>
          <a:p>
            <a:r>
              <a:rPr lang="cs-CZ" sz="2600" dirty="0">
                <a:solidFill>
                  <a:schemeClr val="tx2"/>
                </a:solidFill>
              </a:rPr>
              <a:t>Miliony Němců:</a:t>
            </a:r>
          </a:p>
          <a:p>
            <a:pPr lvl="1"/>
            <a:r>
              <a:rPr lang="cs-CZ" sz="2600" dirty="0">
                <a:solidFill>
                  <a:schemeClr val="tx2"/>
                </a:solidFill>
              </a:rPr>
              <a:t>uprchly před postupující Rudou armádou, </a:t>
            </a:r>
          </a:p>
          <a:p>
            <a:pPr lvl="1"/>
            <a:r>
              <a:rPr lang="cs-CZ" sz="2600" dirty="0">
                <a:solidFill>
                  <a:schemeClr val="tx2"/>
                </a:solidFill>
              </a:rPr>
              <a:t>nebo byly následně vyhnány polskou správou. </a:t>
            </a:r>
          </a:p>
          <a:p>
            <a:pPr lvl="1"/>
            <a:endParaRPr lang="cs-CZ" sz="2600" dirty="0">
              <a:solidFill>
                <a:schemeClr val="tx2"/>
              </a:solidFill>
            </a:endParaRPr>
          </a:p>
          <a:p>
            <a:pPr marL="457200" lvl="1" indent="0">
              <a:buNone/>
            </a:pPr>
            <a:r>
              <a:rPr lang="cs-CZ" sz="2600" dirty="0">
                <a:solidFill>
                  <a:schemeClr val="tx2"/>
                </a:solidFill>
              </a:rPr>
              <a:t>Chaotické a násilné přesuny.</a:t>
            </a:r>
          </a:p>
        </p:txBody>
      </p:sp>
    </p:spTree>
    <p:extLst>
      <p:ext uri="{BB962C8B-B14F-4D97-AF65-F5344CB8AC3E}">
        <p14:creationId xmlns:p14="http://schemas.microsoft.com/office/powerpoint/2010/main" val="412131136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187AF60B-2D63-1EA4-32D9-98C6C73250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 dirty="0">
                <a:solidFill>
                  <a:schemeClr val="bg1"/>
                </a:solidFill>
              </a:rPr>
              <a:t>Změna hranic v</a:t>
            </a:r>
            <a:r>
              <a:rPr lang="cs-CZ" dirty="0">
                <a:solidFill>
                  <a:schemeClr val="tx2"/>
                </a:solidFill>
              </a:rPr>
              <a:t> </a:t>
            </a:r>
            <a:r>
              <a:rPr lang="cs-CZ" sz="4200" dirty="0">
                <a:solidFill>
                  <a:schemeClr val="bg1"/>
                </a:solidFill>
              </a:rPr>
              <a:t>Polsku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DDE00CD7-AC5B-F737-8306-6529F92F682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241479"/>
            <a:ext cx="3363402" cy="1665979"/>
          </a:xfrm>
        </p:spPr>
        <p:txBody>
          <a:bodyPr anchor="ctr">
            <a:normAutofit/>
          </a:bodyPr>
          <a:lstStyle/>
          <a:p>
            <a:pPr marL="0" indent="0">
              <a:buNone/>
            </a:pPr>
            <a:r>
              <a:rPr lang="cs-CZ" sz="2000" dirty="0">
                <a:solidFill>
                  <a:schemeClr val="tx2"/>
                </a:solidFill>
              </a:rPr>
              <a:t>Polsko získalo území Německa, Sovětský svaz zase Polska:</a:t>
            </a:r>
          </a:p>
          <a:p>
            <a:pPr marL="0" indent="0">
              <a:buNone/>
            </a:pPr>
            <a:r>
              <a:rPr lang="cs-CZ" sz="2000" dirty="0">
                <a:solidFill>
                  <a:schemeClr val="tx2"/>
                </a:solidFill>
              </a:rPr>
              <a:t>Polsko se posunulo na západ,</a:t>
            </a:r>
            <a:br>
              <a:rPr lang="cs-CZ" sz="2000" dirty="0">
                <a:solidFill>
                  <a:schemeClr val="tx2"/>
                </a:solidFill>
              </a:rPr>
            </a:br>
            <a:r>
              <a:rPr lang="cs-CZ" sz="2000" dirty="0">
                <a:solidFill>
                  <a:schemeClr val="tx2"/>
                </a:solidFill>
              </a:rPr>
              <a:t>zmenšilo se o 20 %</a:t>
            </a:r>
          </a:p>
        </p:txBody>
      </p:sp>
      <p:pic>
        <p:nvPicPr>
          <p:cNvPr id="9218" name="Picture 2">
            <a:extLst>
              <a:ext uri="{FF2B5EF4-FFF2-40B4-BE49-F238E27FC236}">
                <a16:creationId xmlns:a16="http://schemas.microsoft.com/office/drawing/2014/main" id="{43381DC5-3C21-AE73-EDAF-6B3B0D7D66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05275" y="1975208"/>
            <a:ext cx="5038725" cy="4905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3329736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EB8A523A-10F7-592C-65EB-F000D01E57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A5B5118D-EA99-E710-41BE-02AF2857F31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cs-CZ"/>
          </a:p>
        </p:txBody>
      </p:sp>
      <p:pic>
        <p:nvPicPr>
          <p:cNvPr id="10242" name="Picture 2">
            <a:extLst>
              <a:ext uri="{FF2B5EF4-FFF2-40B4-BE49-F238E27FC236}">
                <a16:creationId xmlns:a16="http://schemas.microsoft.com/office/drawing/2014/main" id="{D4B69DFE-7503-7D83-EF1E-F6627FD170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178210"/>
            <a:ext cx="7620000" cy="571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ovéPole 4">
            <a:extLst>
              <a:ext uri="{FF2B5EF4-FFF2-40B4-BE49-F238E27FC236}">
                <a16:creationId xmlns:a16="http://schemas.microsoft.com/office/drawing/2014/main" id="{91519DAA-B81D-3E80-2722-51F8A69EDB38}"/>
              </a:ext>
            </a:extLst>
          </p:cNvPr>
          <p:cNvSpPr txBox="1"/>
          <p:nvPr/>
        </p:nvSpPr>
        <p:spPr>
          <a:xfrm>
            <a:off x="457200" y="5937031"/>
            <a:ext cx="82296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b="0" i="0" dirty="0" err="1">
                <a:solidFill>
                  <a:srgbClr val="111111"/>
                </a:solidFill>
                <a:effectLst/>
                <a:latin typeface="Verdana" panose="020B0604030504040204" pitchFamily="34" charset="0"/>
              </a:rPr>
              <a:t>Kostrzyn</a:t>
            </a:r>
            <a:r>
              <a:rPr lang="cs-CZ" b="0" i="0" dirty="0">
                <a:solidFill>
                  <a:srgbClr val="111111"/>
                </a:solidFill>
                <a:effectLst/>
                <a:latin typeface="Verdana" panose="020B0604030504040204" pitchFamily="34" charset="0"/>
              </a:rPr>
              <a:t> / </a:t>
            </a:r>
            <a:r>
              <a:rPr lang="cs-CZ" b="0" i="0" dirty="0" err="1">
                <a:solidFill>
                  <a:srgbClr val="111111"/>
                </a:solidFill>
                <a:effectLst/>
                <a:latin typeface="Verdana" panose="020B0604030504040204" pitchFamily="34" charset="0"/>
              </a:rPr>
              <a:t>Küstrin</a:t>
            </a:r>
            <a:r>
              <a:rPr lang="cs-CZ" b="0" i="0" dirty="0">
                <a:solidFill>
                  <a:srgbClr val="111111"/>
                </a:solidFill>
                <a:effectLst/>
                <a:latin typeface="Verdana" panose="020B0604030504040204" pitchFamily="34" charset="0"/>
              </a:rPr>
              <a:t> – </a:t>
            </a:r>
            <a:r>
              <a:rPr lang="cs-CZ" b="0" i="0" dirty="0" err="1">
                <a:solidFill>
                  <a:srgbClr val="111111"/>
                </a:solidFill>
                <a:effectLst/>
                <a:latin typeface="Verdana" panose="020B0604030504040204" pitchFamily="34" charset="0"/>
              </a:rPr>
              <a:t>Altstadt</a:t>
            </a:r>
            <a:r>
              <a:rPr lang="cs-CZ" b="0" i="0" dirty="0">
                <a:solidFill>
                  <a:srgbClr val="111111"/>
                </a:solidFill>
                <a:effectLst/>
                <a:latin typeface="Verdana" panose="020B0604030504040204" pitchFamily="34" charset="0"/>
              </a:rPr>
              <a:t> (Staré město), vstupní brána (Brama </a:t>
            </a:r>
            <a:r>
              <a:rPr lang="cs-CZ" b="0" i="0" dirty="0" err="1">
                <a:solidFill>
                  <a:srgbClr val="111111"/>
                </a:solidFill>
                <a:effectLst/>
                <a:latin typeface="Verdana" panose="020B0604030504040204" pitchFamily="34" charset="0"/>
              </a:rPr>
              <a:t>Berlińska</a:t>
            </a:r>
            <a:r>
              <a:rPr lang="cs-CZ" b="0" i="0" dirty="0">
                <a:solidFill>
                  <a:srgbClr val="111111"/>
                </a:solidFill>
                <a:effectLst/>
                <a:latin typeface="Verdana" panose="020B0604030504040204" pitchFamily="34" charset="0"/>
              </a:rPr>
              <a:t>) (52.5808142N, 14.6328586E)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349855013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5112D7-2F8E-F0B8-B8F8-04A2B9F159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31DF29A4-AFC4-7E3D-B9DE-6F2DE10E6A4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07A02504-52E1-FCFC-DD3F-AA51C65C4D1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5" name="TextovéPole 4">
            <a:extLst>
              <a:ext uri="{FF2B5EF4-FFF2-40B4-BE49-F238E27FC236}">
                <a16:creationId xmlns:a16="http://schemas.microsoft.com/office/drawing/2014/main" id="{CA268D0D-81AF-B084-E7C9-31C17D1FD63E}"/>
              </a:ext>
            </a:extLst>
          </p:cNvPr>
          <p:cNvSpPr txBox="1"/>
          <p:nvPr/>
        </p:nvSpPr>
        <p:spPr>
          <a:xfrm>
            <a:off x="457200" y="5937031"/>
            <a:ext cx="82296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b="0" i="0" dirty="0" err="1">
                <a:solidFill>
                  <a:srgbClr val="111111"/>
                </a:solidFill>
                <a:effectLst/>
                <a:latin typeface="Verdana" panose="020B0604030504040204" pitchFamily="34" charset="0"/>
              </a:rPr>
              <a:t>Kostrzyn</a:t>
            </a:r>
            <a:r>
              <a:rPr lang="cs-CZ" b="0" i="0" dirty="0">
                <a:solidFill>
                  <a:srgbClr val="111111"/>
                </a:solidFill>
                <a:effectLst/>
                <a:latin typeface="Verdana" panose="020B0604030504040204" pitchFamily="34" charset="0"/>
              </a:rPr>
              <a:t> / </a:t>
            </a:r>
            <a:r>
              <a:rPr lang="cs-CZ" b="0" i="0" dirty="0" err="1">
                <a:solidFill>
                  <a:srgbClr val="111111"/>
                </a:solidFill>
                <a:effectLst/>
                <a:latin typeface="Verdana" panose="020B0604030504040204" pitchFamily="34" charset="0"/>
              </a:rPr>
              <a:t>Küstrin</a:t>
            </a:r>
            <a:r>
              <a:rPr lang="cs-CZ" b="0" i="0" dirty="0">
                <a:solidFill>
                  <a:srgbClr val="111111"/>
                </a:solidFill>
                <a:effectLst/>
                <a:latin typeface="Verdana" panose="020B0604030504040204" pitchFamily="34" charset="0"/>
              </a:rPr>
              <a:t> – </a:t>
            </a:r>
            <a:r>
              <a:rPr lang="cs-CZ" b="0" i="0" dirty="0" err="1">
                <a:solidFill>
                  <a:srgbClr val="111111"/>
                </a:solidFill>
                <a:effectLst/>
                <a:latin typeface="Verdana" panose="020B0604030504040204" pitchFamily="34" charset="0"/>
              </a:rPr>
              <a:t>Altstadt</a:t>
            </a:r>
            <a:r>
              <a:rPr lang="cs-CZ" b="0" i="0" dirty="0">
                <a:solidFill>
                  <a:srgbClr val="111111"/>
                </a:solidFill>
                <a:effectLst/>
                <a:latin typeface="Verdana" panose="020B0604030504040204" pitchFamily="34" charset="0"/>
              </a:rPr>
              <a:t> (Staré město) (52.5808142N, 14.6328586E)</a:t>
            </a:r>
            <a:endParaRPr lang="cs-CZ" dirty="0"/>
          </a:p>
        </p:txBody>
      </p:sp>
      <p:pic>
        <p:nvPicPr>
          <p:cNvPr id="11266" name="Picture 2">
            <a:extLst>
              <a:ext uri="{FF2B5EF4-FFF2-40B4-BE49-F238E27FC236}">
                <a16:creationId xmlns:a16="http://schemas.microsoft.com/office/drawing/2014/main" id="{12638BBD-50D0-8ED0-EDFA-E4A10B3AE6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222031"/>
            <a:ext cx="7620000" cy="571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6830706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1B716A-810C-3536-FCEC-532C443A2A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0F7AE26A-8876-36F4-A41C-82D2B5BADE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B7851432-8D6C-8E64-C271-52E83CC821B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5" name="TextovéPole 4">
            <a:extLst>
              <a:ext uri="{FF2B5EF4-FFF2-40B4-BE49-F238E27FC236}">
                <a16:creationId xmlns:a16="http://schemas.microsoft.com/office/drawing/2014/main" id="{E530C013-8A1D-09AD-E9AB-01A8001C1388}"/>
              </a:ext>
            </a:extLst>
          </p:cNvPr>
          <p:cNvSpPr txBox="1"/>
          <p:nvPr/>
        </p:nvSpPr>
        <p:spPr>
          <a:xfrm>
            <a:off x="457200" y="5937031"/>
            <a:ext cx="82296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b="0" i="0" dirty="0" err="1">
                <a:solidFill>
                  <a:srgbClr val="111111"/>
                </a:solidFill>
                <a:effectLst/>
                <a:latin typeface="Verdana" panose="020B0604030504040204" pitchFamily="34" charset="0"/>
              </a:rPr>
              <a:t>Kostrzyn</a:t>
            </a:r>
            <a:r>
              <a:rPr lang="cs-CZ" b="0" i="0" dirty="0">
                <a:solidFill>
                  <a:srgbClr val="111111"/>
                </a:solidFill>
                <a:effectLst/>
                <a:latin typeface="Verdana" panose="020B0604030504040204" pitchFamily="34" charset="0"/>
              </a:rPr>
              <a:t> / </a:t>
            </a:r>
            <a:r>
              <a:rPr lang="cs-CZ" b="0" i="0" dirty="0" err="1">
                <a:solidFill>
                  <a:srgbClr val="111111"/>
                </a:solidFill>
                <a:effectLst/>
                <a:latin typeface="Verdana" panose="020B0604030504040204" pitchFamily="34" charset="0"/>
              </a:rPr>
              <a:t>Küstrin</a:t>
            </a:r>
            <a:r>
              <a:rPr lang="cs-CZ" b="0" i="0" dirty="0">
                <a:solidFill>
                  <a:srgbClr val="111111"/>
                </a:solidFill>
                <a:effectLst/>
                <a:latin typeface="Verdana" panose="020B0604030504040204" pitchFamily="34" charset="0"/>
              </a:rPr>
              <a:t> – </a:t>
            </a:r>
            <a:r>
              <a:rPr lang="cs-CZ" b="0" i="0" dirty="0" err="1">
                <a:solidFill>
                  <a:srgbClr val="111111"/>
                </a:solidFill>
                <a:effectLst/>
                <a:latin typeface="Verdana" panose="020B0604030504040204" pitchFamily="34" charset="0"/>
              </a:rPr>
              <a:t>Altstadt</a:t>
            </a:r>
            <a:r>
              <a:rPr lang="cs-CZ" b="0" i="0" dirty="0">
                <a:solidFill>
                  <a:srgbClr val="111111"/>
                </a:solidFill>
                <a:effectLst/>
                <a:latin typeface="Verdana" panose="020B0604030504040204" pitchFamily="34" charset="0"/>
              </a:rPr>
              <a:t> (Staré město), ruiny kostela Nejsvětější Panny Marie (52.5808142N, 14.6328586E)</a:t>
            </a:r>
            <a:endParaRPr lang="cs-CZ" dirty="0"/>
          </a:p>
        </p:txBody>
      </p:sp>
      <p:pic>
        <p:nvPicPr>
          <p:cNvPr id="12290" name="Picture 2">
            <a:extLst>
              <a:ext uri="{FF2B5EF4-FFF2-40B4-BE49-F238E27FC236}">
                <a16:creationId xmlns:a16="http://schemas.microsoft.com/office/drawing/2014/main" id="{325CC94C-1602-5BCF-A0B3-DB307BE9CC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168378"/>
            <a:ext cx="7620000" cy="571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2118429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D8016B-5C08-6FB8-8C75-322FCBA1CE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F8B5A929-D1C4-F045-71CF-6BD46AC965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2A38D818-97D3-8223-ECE5-90DD18A6E5B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5" name="TextovéPole 4">
            <a:extLst>
              <a:ext uri="{FF2B5EF4-FFF2-40B4-BE49-F238E27FC236}">
                <a16:creationId xmlns:a16="http://schemas.microsoft.com/office/drawing/2014/main" id="{60C37071-A336-77CE-2F61-1EBA5356EF6E}"/>
              </a:ext>
            </a:extLst>
          </p:cNvPr>
          <p:cNvSpPr txBox="1"/>
          <p:nvPr/>
        </p:nvSpPr>
        <p:spPr>
          <a:xfrm>
            <a:off x="457200" y="6214030"/>
            <a:ext cx="82296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b="0" i="0" dirty="0" err="1">
                <a:solidFill>
                  <a:srgbClr val="111111"/>
                </a:solidFill>
                <a:effectLst/>
                <a:latin typeface="Verdana" panose="020B0604030504040204" pitchFamily="34" charset="0"/>
              </a:rPr>
              <a:t>Czarnowo</a:t>
            </a:r>
            <a:r>
              <a:rPr lang="cs-CZ" b="0" i="0" dirty="0">
                <a:solidFill>
                  <a:srgbClr val="111111"/>
                </a:solidFill>
                <a:effectLst/>
                <a:latin typeface="Verdana" panose="020B0604030504040204" pitchFamily="34" charset="0"/>
              </a:rPr>
              <a:t>, bývalý německý hřbitov (53.1365625N, 14.7571753E)</a:t>
            </a:r>
            <a:endParaRPr lang="cs-CZ" dirty="0"/>
          </a:p>
        </p:txBody>
      </p:sp>
      <p:pic>
        <p:nvPicPr>
          <p:cNvPr id="13314" name="Picture 2">
            <a:extLst>
              <a:ext uri="{FF2B5EF4-FFF2-40B4-BE49-F238E27FC236}">
                <a16:creationId xmlns:a16="http://schemas.microsoft.com/office/drawing/2014/main" id="{66AF9D88-67E1-543C-F9AC-5851B98967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266695"/>
            <a:ext cx="7620000" cy="571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0229802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57501BA1-8A75-85B4-193D-E9B7B2CFA0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CEC2DA1F-DF1C-2975-9FB0-CA5EACE140E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83E1E967-C294-3F5A-3017-4AA317D5CB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EE77ABC-E8EF-205C-9785-2C427AEA13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DDE3CCC5-A99A-9BDF-FC56-0701344671D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59B4CE78-FB33-51AC-5CD3-C24E8D7730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60BE165-4C7D-48EB-88B3-A236FBEF33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6EBB15D-E485-1E94-802C-A8B6EBDF8A0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8274B49-4002-CB21-0B5B-28759F3AA28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AF58501-7726-6C70-0561-D1987FD39A1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720A09A-42E0-3248-C27C-2104886A471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F53CA6E-4B6D-61CC-004E-13BABF8A380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F8E07B5-039E-2F00-6128-A0A0469BF3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09E64E4-52BC-96F1-BF8F-95522CAA33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BAC74643-7EF7-0A17-6B93-99B81F7F4C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 fontScale="90000"/>
          </a:bodyPr>
          <a:lstStyle/>
          <a:p>
            <a:pPr algn="l"/>
            <a:r>
              <a:rPr lang="nn-NO" sz="4500" dirty="0">
                <a:solidFill>
                  <a:schemeClr val="bg1"/>
                </a:solidFill>
              </a:rPr>
              <a:t>Jak probíhal odsun v</a:t>
            </a:r>
            <a:r>
              <a:rPr lang="cs-CZ" sz="4800" dirty="0">
                <a:solidFill>
                  <a:schemeClr val="tx2"/>
                </a:solidFill>
              </a:rPr>
              <a:t> </a:t>
            </a:r>
            <a:r>
              <a:rPr lang="nn-NO" sz="4500" dirty="0">
                <a:solidFill>
                  <a:schemeClr val="bg1"/>
                </a:solidFill>
              </a:rPr>
              <a:t>Československu</a:t>
            </a:r>
            <a:br>
              <a:rPr lang="cs-CZ" sz="4500" dirty="0">
                <a:solidFill>
                  <a:schemeClr val="bg1"/>
                </a:solidFill>
              </a:rPr>
            </a:br>
            <a:br>
              <a:rPr lang="cs-CZ" sz="4200" dirty="0">
                <a:solidFill>
                  <a:schemeClr val="bg1"/>
                </a:solidFill>
              </a:rPr>
            </a:br>
            <a:r>
              <a:rPr lang="cs-CZ" b="1" dirty="0">
                <a:solidFill>
                  <a:schemeClr val="tx2"/>
                </a:solidFill>
              </a:rPr>
              <a:t>Divoký odsun (1945)</a:t>
            </a:r>
            <a:br>
              <a:rPr lang="cs-CZ" b="1" dirty="0">
                <a:solidFill>
                  <a:schemeClr val="tx2"/>
                </a:solidFill>
              </a:rPr>
            </a:br>
            <a:endParaRPr lang="cs-CZ" sz="4200" dirty="0">
              <a:solidFill>
                <a:schemeClr val="bg1"/>
              </a:solidFill>
            </a:endParaRP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7F6779F7-DEA1-8AEA-860E-824FFF00980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0"/>
            <a:ext cx="4293404" cy="6857999"/>
          </a:xfrm>
        </p:spPr>
        <p:txBody>
          <a:bodyPr anchor="ctr">
            <a:noAutofit/>
          </a:bodyPr>
          <a:lstStyle/>
          <a:p>
            <a:pPr marL="0" indent="0">
              <a:buNone/>
            </a:pPr>
            <a:r>
              <a:rPr lang="cs-CZ" sz="2400" dirty="0">
                <a:solidFill>
                  <a:schemeClr val="tx2"/>
                </a:solidFill>
              </a:rPr>
              <a:t> „Divoký odsun“ (květen – léto 1945)</a:t>
            </a:r>
          </a:p>
          <a:p>
            <a:r>
              <a:rPr lang="cs-CZ" sz="2400" dirty="0">
                <a:solidFill>
                  <a:schemeClr val="tx2"/>
                </a:solidFill>
              </a:rPr>
              <a:t>Bez mezinárodní koordinace, krátce po skončení války.</a:t>
            </a:r>
          </a:p>
          <a:p>
            <a:r>
              <a:rPr lang="cs-CZ" sz="2400" dirty="0">
                <a:solidFill>
                  <a:schemeClr val="tx2"/>
                </a:solidFill>
              </a:rPr>
              <a:t>Podporovala ho československá vláda vedená prezidentem Benešem.</a:t>
            </a:r>
          </a:p>
          <a:p>
            <a:pPr marL="0" indent="0">
              <a:buNone/>
            </a:pPr>
            <a:r>
              <a:rPr lang="cs-CZ" sz="2400" dirty="0">
                <a:solidFill>
                  <a:schemeClr val="tx2"/>
                </a:solidFill>
              </a:rPr>
              <a:t>Charakteristické rysy</a:t>
            </a:r>
          </a:p>
          <a:p>
            <a:r>
              <a:rPr lang="cs-CZ" sz="2400" dirty="0">
                <a:solidFill>
                  <a:schemeClr val="tx2"/>
                </a:solidFill>
              </a:rPr>
              <a:t>spontánní vyhánění Němců</a:t>
            </a:r>
          </a:p>
          <a:p>
            <a:r>
              <a:rPr lang="cs-CZ" sz="2400" dirty="0">
                <a:solidFill>
                  <a:schemeClr val="tx2"/>
                </a:solidFill>
              </a:rPr>
              <a:t>internace v provizorních táborech</a:t>
            </a:r>
          </a:p>
          <a:p>
            <a:r>
              <a:rPr lang="cs-CZ" sz="2400" dirty="0">
                <a:solidFill>
                  <a:schemeClr val="tx2"/>
                </a:solidFill>
              </a:rPr>
              <a:t>pochody přes hranice do Německa a Rakouska</a:t>
            </a:r>
          </a:p>
          <a:p>
            <a:r>
              <a:rPr lang="cs-CZ" sz="2400" dirty="0">
                <a:solidFill>
                  <a:schemeClr val="tx2"/>
                </a:solidFill>
              </a:rPr>
              <a:t>časté násilí a chaos</a:t>
            </a:r>
            <a:br>
              <a:rPr lang="cs-CZ" sz="2400" dirty="0">
                <a:solidFill>
                  <a:schemeClr val="tx2"/>
                </a:solidFill>
              </a:rPr>
            </a:br>
            <a:r>
              <a:rPr lang="cs-CZ" sz="2400" b="1" dirty="0">
                <a:solidFill>
                  <a:schemeClr val="tx2"/>
                </a:solidFill>
              </a:rPr>
              <a:t>Odhad pro tuto fázi:</a:t>
            </a:r>
            <a:br>
              <a:rPr lang="cs-CZ" sz="2400" b="1" dirty="0">
                <a:solidFill>
                  <a:schemeClr val="tx2"/>
                </a:solidFill>
              </a:rPr>
            </a:br>
            <a:r>
              <a:rPr lang="cs-CZ" sz="2400" b="1" dirty="0">
                <a:solidFill>
                  <a:schemeClr val="tx2"/>
                </a:solidFill>
              </a:rPr>
              <a:t>asi 700 000–800 000 lidí.</a:t>
            </a:r>
          </a:p>
        </p:txBody>
      </p:sp>
    </p:spTree>
    <p:extLst>
      <p:ext uri="{BB962C8B-B14F-4D97-AF65-F5344CB8AC3E}">
        <p14:creationId xmlns:p14="http://schemas.microsoft.com/office/powerpoint/2010/main" val="115243914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3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5A2EF35D-21F0-E8A9-64E0-79C03E147C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0452" y="217186"/>
            <a:ext cx="4056413" cy="624061"/>
          </a:xfrm>
        </p:spPr>
        <p:txBody>
          <a:bodyPr anchor="ctr">
            <a:noAutofit/>
          </a:bodyPr>
          <a:lstStyle/>
          <a:p>
            <a:pPr algn="l"/>
            <a:r>
              <a:rPr lang="cs-CZ" sz="3200" dirty="0">
                <a:solidFill>
                  <a:schemeClr val="bg1"/>
                </a:solidFill>
              </a:rPr>
              <a:t>Německo (1910)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2BD6CB9B-232D-E06E-1DCF-6F44F78069D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anchor="ctr">
            <a:normAutofit/>
          </a:bodyPr>
          <a:lstStyle/>
          <a:p>
            <a:endParaRPr lang="cs-CZ" sz="1600" dirty="0">
              <a:solidFill>
                <a:schemeClr val="tx2"/>
              </a:solidFill>
            </a:endParaRPr>
          </a:p>
        </p:txBody>
      </p:sp>
      <p:pic>
        <p:nvPicPr>
          <p:cNvPr id="1028" name="Picture 4" descr="r/MapPorn - Germans Lithuanians uani Poles Sorbs Danes French Ethnic structure of the German Empire 1910">
            <a:extLst>
              <a:ext uri="{FF2B5EF4-FFF2-40B4-BE49-F238E27FC236}">
                <a16:creationId xmlns:a16="http://schemas.microsoft.com/office/drawing/2014/main" id="{3DA341B7-23A2-A06C-D7F5-6515A48705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1584" y="841248"/>
            <a:ext cx="7523725" cy="60167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3165945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B2BE9BD8-121F-A26A-6432-05A91C5636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377EA651-6A3A-C4B7-E6E9-4913E8D126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71D88A2A-57C1-BDB8-D6A8-4895BFFA0F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5EC1425-3369-FDD4-BBFE-754562F0F6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0E1F725E-C179-EB29-660A-52DDEB4E939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899FC674-837F-56B2-C208-ACF64086B83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0C494B0-5CA6-105B-17DF-6FE5665F783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9A7E6C2-8B17-BA75-A017-FA3D838A8ED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070FED9-DED5-92ED-33A8-C6B384BC39F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1C73E51-9D78-F3FD-9AE6-51B9A07D158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24C4036-0AB8-CDA7-2126-D52D6E31146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9C05AD0-0921-998C-9B07-353C920F476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5EBF782-5A14-DD10-CB21-75DAB04C7CA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8EBA7-5F26-6EC8-25E7-17961B96D3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47689488-53F1-2153-9D8D-80D522A3F1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 fontScale="90000"/>
          </a:bodyPr>
          <a:lstStyle/>
          <a:p>
            <a:pPr algn="l"/>
            <a:r>
              <a:rPr lang="nn-NO" sz="4500" dirty="0">
                <a:solidFill>
                  <a:schemeClr val="bg1"/>
                </a:solidFill>
              </a:rPr>
              <a:t>Jak probíhal odsun v</a:t>
            </a:r>
            <a:r>
              <a:rPr lang="cs-CZ" sz="4800" dirty="0">
                <a:solidFill>
                  <a:schemeClr val="tx2"/>
                </a:solidFill>
              </a:rPr>
              <a:t> </a:t>
            </a:r>
            <a:r>
              <a:rPr lang="nn-NO" sz="4500" dirty="0">
                <a:solidFill>
                  <a:schemeClr val="bg1"/>
                </a:solidFill>
              </a:rPr>
              <a:t>Československu</a:t>
            </a:r>
            <a:br>
              <a:rPr lang="cs-CZ" sz="4500" dirty="0">
                <a:solidFill>
                  <a:schemeClr val="bg1"/>
                </a:solidFill>
              </a:rPr>
            </a:br>
            <a:br>
              <a:rPr lang="cs-CZ" sz="4200" dirty="0">
                <a:solidFill>
                  <a:schemeClr val="bg1"/>
                </a:solidFill>
              </a:rPr>
            </a:br>
            <a:r>
              <a:rPr lang="cs-CZ" b="1" dirty="0">
                <a:solidFill>
                  <a:schemeClr val="tx2"/>
                </a:solidFill>
              </a:rPr>
              <a:t>„Spořádaný“ odsun</a:t>
            </a:r>
            <a:br>
              <a:rPr lang="cs-CZ" b="1" dirty="0">
                <a:solidFill>
                  <a:schemeClr val="tx2"/>
                </a:solidFill>
              </a:rPr>
            </a:br>
            <a:r>
              <a:rPr lang="cs-CZ" b="1" dirty="0">
                <a:solidFill>
                  <a:schemeClr val="tx2"/>
                </a:solidFill>
              </a:rPr>
              <a:t>(1946–1948)</a:t>
            </a:r>
            <a:br>
              <a:rPr lang="cs-CZ" b="1" dirty="0">
                <a:solidFill>
                  <a:schemeClr val="tx2"/>
                </a:solidFill>
              </a:rPr>
            </a:br>
            <a:endParaRPr lang="cs-CZ" sz="4200" dirty="0">
              <a:solidFill>
                <a:schemeClr val="bg1"/>
              </a:solidFill>
            </a:endParaRP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A70E849F-70CC-1DA6-93BE-0386D9C24D5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0"/>
            <a:ext cx="4293404" cy="6857999"/>
          </a:xfrm>
        </p:spPr>
        <p:txBody>
          <a:bodyPr anchor="ctr">
            <a:noAutofit/>
          </a:bodyPr>
          <a:lstStyle/>
          <a:p>
            <a:pPr marL="0" indent="0">
              <a:buNone/>
            </a:pPr>
            <a:r>
              <a:rPr lang="cs-CZ" sz="2400" dirty="0">
                <a:solidFill>
                  <a:schemeClr val="tx2"/>
                </a:solidFill>
              </a:rPr>
              <a:t>Po rozhodnutí v Postupimi byl proces centralizován a organizován:</a:t>
            </a:r>
          </a:p>
          <a:p>
            <a:r>
              <a:rPr lang="cs-CZ" sz="2400" dirty="0">
                <a:solidFill>
                  <a:schemeClr val="tx2"/>
                </a:solidFill>
              </a:rPr>
              <a:t>Německé obyvatelstvo bylo soustředěno do sběrných táborů</a:t>
            </a:r>
          </a:p>
          <a:p>
            <a:r>
              <a:rPr lang="cs-CZ" sz="2400" dirty="0">
                <a:solidFill>
                  <a:schemeClr val="tx2"/>
                </a:solidFill>
              </a:rPr>
              <a:t>Proběhla evidence a zdravotní kontrola.</a:t>
            </a:r>
          </a:p>
          <a:p>
            <a:pPr marL="0" indent="0">
              <a:buNone/>
            </a:pPr>
            <a:r>
              <a:rPr lang="cs-CZ" sz="2400" dirty="0">
                <a:solidFill>
                  <a:schemeClr val="tx2"/>
                </a:solidFill>
              </a:rPr>
              <a:t>Následoval transport vlakem do okupačních zón Německa.</a:t>
            </a:r>
          </a:p>
          <a:p>
            <a:r>
              <a:rPr lang="cs-CZ" sz="2400" dirty="0">
                <a:solidFill>
                  <a:schemeClr val="tx2"/>
                </a:solidFill>
              </a:rPr>
              <a:t>Směry transportů:</a:t>
            </a:r>
          </a:p>
          <a:p>
            <a:r>
              <a:rPr lang="cs-CZ" sz="2400" dirty="0">
                <a:solidFill>
                  <a:schemeClr val="tx2"/>
                </a:solidFill>
              </a:rPr>
              <a:t>americká okupační zóna (Bavorsko)</a:t>
            </a:r>
          </a:p>
          <a:p>
            <a:r>
              <a:rPr lang="cs-CZ" sz="2400" dirty="0">
                <a:solidFill>
                  <a:schemeClr val="tx2"/>
                </a:solidFill>
              </a:rPr>
              <a:t>sovětská okupační zóna (Sasko, Durynsko)</a:t>
            </a:r>
          </a:p>
          <a:p>
            <a:pPr marL="0" indent="0">
              <a:buNone/>
            </a:pPr>
            <a:r>
              <a:rPr lang="cs-CZ" sz="2400" b="1" dirty="0">
                <a:solidFill>
                  <a:schemeClr val="tx2"/>
                </a:solidFill>
              </a:rPr>
              <a:t>V této fázi odešlo asi </a:t>
            </a:r>
            <a:br>
              <a:rPr lang="cs-CZ" sz="2400" b="1" dirty="0">
                <a:solidFill>
                  <a:schemeClr val="tx2"/>
                </a:solidFill>
              </a:rPr>
            </a:br>
            <a:r>
              <a:rPr lang="cs-CZ" sz="2400" b="1" dirty="0">
                <a:solidFill>
                  <a:schemeClr val="tx2"/>
                </a:solidFill>
              </a:rPr>
              <a:t>2,2 milionu lidí.</a:t>
            </a:r>
          </a:p>
        </p:txBody>
      </p:sp>
    </p:spTree>
    <p:extLst>
      <p:ext uri="{BB962C8B-B14F-4D97-AF65-F5344CB8AC3E}">
        <p14:creationId xmlns:p14="http://schemas.microsoft.com/office/powerpoint/2010/main" val="221278637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CE8A2550-D1B9-8D1D-515D-F9BC6C0163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>
                <a:solidFill>
                  <a:schemeClr val="bg1"/>
                </a:solidFill>
              </a:rPr>
              <a:t>Odsun a jeho důsledky</a:t>
            </a:r>
            <a:br>
              <a:rPr lang="cs-CZ" sz="4200">
                <a:solidFill>
                  <a:schemeClr val="bg1"/>
                </a:solidFill>
              </a:rPr>
            </a:br>
            <a:endParaRPr lang="cs-CZ" sz="4200">
              <a:solidFill>
                <a:schemeClr val="bg1"/>
              </a:solidFill>
            </a:endParaRP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02F5EE85-5814-75B2-1B57-806697C667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6" y="0"/>
            <a:ext cx="4295693" cy="6857999"/>
          </a:xfrm>
        </p:spPr>
        <p:txBody>
          <a:bodyPr anchor="ctr">
            <a:normAutofit fontScale="92500"/>
          </a:bodyPr>
          <a:lstStyle/>
          <a:p>
            <a:r>
              <a:rPr lang="cs-CZ" sz="2500" dirty="0">
                <a:solidFill>
                  <a:schemeClr val="tx2"/>
                </a:solidFill>
              </a:rPr>
              <a:t>přibližně 3 miliony vysídlených osob</a:t>
            </a:r>
          </a:p>
          <a:p>
            <a:r>
              <a:rPr lang="cs-CZ" sz="2500" dirty="0">
                <a:solidFill>
                  <a:schemeClr val="tx2"/>
                </a:solidFill>
              </a:rPr>
              <a:t>změna etnické struktury českých zemí</a:t>
            </a:r>
          </a:p>
          <a:p>
            <a:r>
              <a:rPr lang="cs-CZ" sz="2500" dirty="0">
                <a:solidFill>
                  <a:schemeClr val="tx2"/>
                </a:solidFill>
              </a:rPr>
              <a:t>vylidnění pohraničí, propad HDP</a:t>
            </a:r>
          </a:p>
          <a:p>
            <a:r>
              <a:rPr lang="cs-CZ" sz="2500" dirty="0">
                <a:solidFill>
                  <a:schemeClr val="tx2"/>
                </a:solidFill>
              </a:rPr>
              <a:t>příchod nových obyvatel (nejen) z</a:t>
            </a:r>
            <a:r>
              <a:rPr lang="cs-CZ" sz="2800" dirty="0">
                <a:solidFill>
                  <a:schemeClr val="tx2"/>
                </a:solidFill>
              </a:rPr>
              <a:t> </a:t>
            </a:r>
            <a:r>
              <a:rPr lang="cs-CZ" sz="2500" dirty="0">
                <a:solidFill>
                  <a:schemeClr val="tx2"/>
                </a:solidFill>
              </a:rPr>
              <a:t>různých částí republiky</a:t>
            </a:r>
          </a:p>
          <a:p>
            <a:pPr lvl="1"/>
            <a:r>
              <a:rPr lang="cs-CZ" sz="2400" dirty="0"/>
              <a:t>Češi z vnitrozemí</a:t>
            </a:r>
          </a:p>
          <a:p>
            <a:pPr lvl="1"/>
            <a:r>
              <a:rPr lang="cs-CZ" sz="2400" dirty="0"/>
              <a:t>Slováci</a:t>
            </a:r>
          </a:p>
          <a:p>
            <a:pPr lvl="1"/>
            <a:r>
              <a:rPr lang="cs-CZ" sz="2400" dirty="0"/>
              <a:t>reemigranti</a:t>
            </a:r>
          </a:p>
          <a:p>
            <a:pPr lvl="1"/>
            <a:r>
              <a:rPr lang="cs-CZ" sz="2400" dirty="0"/>
              <a:t>Romové</a:t>
            </a:r>
          </a:p>
          <a:p>
            <a:r>
              <a:rPr lang="cs-CZ" sz="2500" dirty="0">
                <a:solidFill>
                  <a:schemeClr val="tx2"/>
                </a:solidFill>
              </a:rPr>
              <a:t>Důsledek: přerušení historické kontinuity mnoha regionů.</a:t>
            </a:r>
          </a:p>
          <a:p>
            <a:pPr marL="0" indent="0">
              <a:buNone/>
            </a:pPr>
            <a:r>
              <a:rPr lang="cs-CZ" sz="2500" dirty="0">
                <a:solidFill>
                  <a:schemeClr val="tx2"/>
                </a:solidFill>
              </a:rPr>
              <a:t>Dodnes v ČR nedošlo k dorovnání úbytku odsunutých obyvatel</a:t>
            </a:r>
          </a:p>
          <a:p>
            <a:endParaRPr lang="cs-CZ" sz="25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620609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8" name="Slide background fill">
            <a:extLst>
              <a:ext uri="{FF2B5EF4-FFF2-40B4-BE49-F238E27FC236}">
                <a16:creationId xmlns:a16="http://schemas.microsoft.com/office/drawing/2014/main" id="{1D63C574-BFD2-41A1-A567-B0C3CC7FDD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Color 2">
            <a:extLst>
              <a:ext uri="{FF2B5EF4-FFF2-40B4-BE49-F238E27FC236}">
                <a16:creationId xmlns:a16="http://schemas.microsoft.com/office/drawing/2014/main" id="{E2A46BAB-8C31-42B2-90E8-B26DD3E81D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B3F7A3C7-0737-4E57-B30E-8EEFE638B4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3530289" cy="6858000"/>
            <a:chOff x="651279" y="598259"/>
            <a:chExt cx="10889442" cy="5680742"/>
          </a:xfrm>
        </p:grpSpPr>
        <p:sp>
          <p:nvSpPr>
            <p:cNvPr id="33" name="Color">
              <a:extLst>
                <a:ext uri="{FF2B5EF4-FFF2-40B4-BE49-F238E27FC236}">
                  <a16:creationId xmlns:a16="http://schemas.microsoft.com/office/drawing/2014/main" id="{3BE6D516-DFC6-4698-B3F1-5F591C1130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Color">
              <a:extLst>
                <a:ext uri="{FF2B5EF4-FFF2-40B4-BE49-F238E27FC236}">
                  <a16:creationId xmlns:a16="http://schemas.microsoft.com/office/drawing/2014/main" id="{C2580FB0-D146-458C-AF1B-8E8BBF6BBA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45AD6A40-5ABB-BC93-8BBE-2D47042963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8"/>
            <a:ext cx="2636433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>
                <a:solidFill>
                  <a:schemeClr val="bg1"/>
                </a:solidFill>
              </a:rPr>
              <a:t>Situace po roce 1950</a:t>
            </a:r>
            <a:endParaRPr lang="cs-CZ" sz="4200" dirty="0">
              <a:solidFill>
                <a:schemeClr val="bg1"/>
              </a:solidFill>
            </a:endParaRPr>
          </a:p>
        </p:txBody>
      </p:sp>
      <p:graphicFrame>
        <p:nvGraphicFramePr>
          <p:cNvPr id="4" name="Zástupný obsah 3">
            <a:extLst>
              <a:ext uri="{FF2B5EF4-FFF2-40B4-BE49-F238E27FC236}">
                <a16:creationId xmlns:a16="http://schemas.microsoft.com/office/drawing/2014/main" id="{02547B94-443A-74F2-2D21-D86E3B5CEE0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477293754"/>
              </p:ext>
            </p:extLst>
          </p:nvPr>
        </p:nvGraphicFramePr>
        <p:xfrm>
          <a:off x="3768827" y="345334"/>
          <a:ext cx="5372883" cy="5409557"/>
        </p:xfrm>
        <a:graphic>
          <a:graphicData uri="http://schemas.openxmlformats.org/drawingml/2006/table">
            <a:tbl>
              <a:tblPr>
                <a:solidFill>
                  <a:schemeClr val="bg1">
                    <a:lumMod val="95000"/>
                  </a:schemeClr>
                </a:solidFill>
              </a:tblPr>
              <a:tblGrid>
                <a:gridCol w="2662738">
                  <a:extLst>
                    <a:ext uri="{9D8B030D-6E8A-4147-A177-3AD203B41FA5}">
                      <a16:colId xmlns:a16="http://schemas.microsoft.com/office/drawing/2014/main" val="3959132916"/>
                    </a:ext>
                  </a:extLst>
                </a:gridCol>
                <a:gridCol w="2710145">
                  <a:extLst>
                    <a:ext uri="{9D8B030D-6E8A-4147-A177-3AD203B41FA5}">
                      <a16:colId xmlns:a16="http://schemas.microsoft.com/office/drawing/2014/main" val="28490273"/>
                    </a:ext>
                  </a:extLst>
                </a:gridCol>
              </a:tblGrid>
              <a:tr h="724809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cs-CZ" sz="2300" cap="none" spc="0">
                          <a:solidFill>
                            <a:schemeClr val="tx1"/>
                          </a:solidFill>
                        </a:rPr>
                        <a:t>Oblast</a:t>
                      </a:r>
                    </a:p>
                  </a:txBody>
                  <a:tcPr marL="106193" marR="84690" marT="30341" marB="227557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cs-CZ" sz="2300" cap="none" spc="0">
                          <a:solidFill>
                            <a:schemeClr val="tx1"/>
                          </a:solidFill>
                        </a:rPr>
                        <a:t>Počet vysídlených</a:t>
                      </a:r>
                    </a:p>
                  </a:txBody>
                  <a:tcPr marL="106193" marR="84690" marT="30341" marB="227557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61761422"/>
                  </a:ext>
                </a:extLst>
              </a:tr>
              <a:tr h="1431943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cs-CZ" sz="2300" cap="none" spc="0">
                          <a:solidFill>
                            <a:schemeClr val="tx1"/>
                          </a:solidFill>
                        </a:rPr>
                        <a:t>Polsko (Slezsko, Pomořansko, Východní Prusko)</a:t>
                      </a:r>
                    </a:p>
                  </a:txBody>
                  <a:tcPr marL="106193" marR="84690" marT="30341" marB="227557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cs-CZ" sz="2300" cap="none" spc="0">
                          <a:solidFill>
                            <a:schemeClr val="tx1"/>
                          </a:solidFill>
                        </a:rPr>
                        <a:t>~7–8 mil.</a:t>
                      </a:r>
                    </a:p>
                  </a:txBody>
                  <a:tcPr marL="106193" marR="84690" marT="30341" marB="227557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7089351"/>
                  </a:ext>
                </a:extLst>
              </a:tr>
              <a:tr h="1078378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cs-CZ" sz="2300" cap="none" spc="0" dirty="0">
                          <a:solidFill>
                            <a:schemeClr val="tx1"/>
                          </a:solidFill>
                        </a:rPr>
                        <a:t>Československo (Sudety)</a:t>
                      </a:r>
                    </a:p>
                  </a:txBody>
                  <a:tcPr marL="106193" marR="84690" marT="30341" marB="227557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cs-CZ" sz="2300" cap="none" spc="0">
                          <a:solidFill>
                            <a:schemeClr val="tx1"/>
                          </a:solidFill>
                        </a:rPr>
                        <a:t>~3 mil.</a:t>
                      </a:r>
                    </a:p>
                  </a:txBody>
                  <a:tcPr marL="106193" marR="84690" marT="30341" marB="227557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851841"/>
                  </a:ext>
                </a:extLst>
              </a:tr>
              <a:tr h="724809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cs-CZ" sz="2300" cap="none" spc="0">
                          <a:solidFill>
                            <a:schemeClr val="tx1"/>
                          </a:solidFill>
                        </a:rPr>
                        <a:t>Maďarsko</a:t>
                      </a:r>
                    </a:p>
                  </a:txBody>
                  <a:tcPr marL="106193" marR="84690" marT="30341" marB="227557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cs-CZ" sz="2300" cap="none" spc="0">
                          <a:solidFill>
                            <a:schemeClr val="tx1"/>
                          </a:solidFill>
                        </a:rPr>
                        <a:t>~220 tis.</a:t>
                      </a:r>
                    </a:p>
                  </a:txBody>
                  <a:tcPr marL="106193" marR="84690" marT="30341" marB="227557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327236"/>
                  </a:ext>
                </a:extLst>
              </a:tr>
              <a:tr h="724809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cs-CZ" sz="2300" cap="none" spc="0">
                          <a:solidFill>
                            <a:schemeClr val="tx1"/>
                          </a:solidFill>
                        </a:rPr>
                        <a:t>Rumunsko</a:t>
                      </a:r>
                    </a:p>
                  </a:txBody>
                  <a:tcPr marL="106193" marR="84690" marT="30341" marB="227557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cs-CZ" sz="2300" cap="none" spc="0" dirty="0">
                          <a:solidFill>
                            <a:schemeClr val="tx1"/>
                          </a:solidFill>
                        </a:rPr>
                        <a:t>~300 tis.</a:t>
                      </a:r>
                    </a:p>
                  </a:txBody>
                  <a:tcPr marL="106193" marR="84690" marT="30341" marB="227557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3043603"/>
                  </a:ext>
                </a:extLst>
              </a:tr>
              <a:tr h="724809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cs-CZ" sz="2300" cap="none" spc="0">
                          <a:solidFill>
                            <a:schemeClr val="tx1"/>
                          </a:solidFill>
                        </a:rPr>
                        <a:t>Jugoslávie</a:t>
                      </a:r>
                    </a:p>
                  </a:txBody>
                  <a:tcPr marL="106193" marR="84690" marT="30341" marB="227557"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cs-CZ" sz="2300" cap="none" spc="0" dirty="0">
                          <a:solidFill>
                            <a:schemeClr val="tx1"/>
                          </a:solidFill>
                        </a:rPr>
                        <a:t>~500 tis.</a:t>
                      </a:r>
                    </a:p>
                  </a:txBody>
                  <a:tcPr marL="106193" marR="84690" marT="30341" marB="227557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69856143"/>
                  </a:ext>
                </a:extLst>
              </a:tr>
            </a:tbl>
          </a:graphicData>
        </a:graphic>
      </p:graphicFrame>
      <p:sp>
        <p:nvSpPr>
          <p:cNvPr id="6" name="TextovéPole 5">
            <a:extLst>
              <a:ext uri="{FF2B5EF4-FFF2-40B4-BE49-F238E27FC236}">
                <a16:creationId xmlns:a16="http://schemas.microsoft.com/office/drawing/2014/main" id="{CB15C72C-3120-0237-5631-F0803E4D1154}"/>
              </a:ext>
            </a:extLst>
          </p:cNvPr>
          <p:cNvSpPr txBox="1"/>
          <p:nvPr/>
        </p:nvSpPr>
        <p:spPr>
          <a:xfrm>
            <a:off x="3754672" y="6143334"/>
            <a:ext cx="4572000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2500" dirty="0"/>
              <a:t>Celkem </a:t>
            </a:r>
            <a:r>
              <a:rPr lang="cs-CZ" sz="2500" b="1" dirty="0"/>
              <a:t>12–14 milionů lidí</a:t>
            </a:r>
            <a:r>
              <a:rPr lang="cs-CZ" sz="25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79652734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83E80A61-787B-62E6-9EEA-46932FD345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pl-PL" sz="4200">
                <a:solidFill>
                  <a:schemeClr val="bg1"/>
                </a:solidFill>
              </a:rPr>
              <a:t>Co se stalo s odsunutými Němci</a:t>
            </a:r>
            <a:endParaRPr lang="cs-CZ" sz="4200">
              <a:solidFill>
                <a:schemeClr val="bg1"/>
              </a:solidFill>
            </a:endParaRP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5F457515-B7AC-624E-4736-5CE10FA0F23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7591" y="0"/>
            <a:ext cx="4294120" cy="6857999"/>
          </a:xfrm>
        </p:spPr>
        <p:txBody>
          <a:bodyPr anchor="ctr">
            <a:noAutofit/>
          </a:bodyPr>
          <a:lstStyle/>
          <a:p>
            <a:r>
              <a:rPr lang="cs-CZ" sz="2200" dirty="0">
                <a:solidFill>
                  <a:schemeClr val="tx2"/>
                </a:solidFill>
              </a:rPr>
              <a:t>přesídlení do Německa a Rakouska</a:t>
            </a:r>
          </a:p>
          <a:p>
            <a:r>
              <a:rPr lang="cs-CZ" sz="2200" dirty="0">
                <a:solidFill>
                  <a:schemeClr val="tx2"/>
                </a:solidFill>
              </a:rPr>
              <a:t>celkem asi 12–14 milionů Němců vysídlených z celé střední a východní Evropy</a:t>
            </a:r>
          </a:p>
          <a:p>
            <a:r>
              <a:rPr lang="cs-CZ" sz="2200" dirty="0">
                <a:solidFill>
                  <a:schemeClr val="tx2"/>
                </a:solidFill>
              </a:rPr>
              <a:t>obrovská sociální zátěž pro poválečné Německo</a:t>
            </a:r>
          </a:p>
          <a:p>
            <a:pPr marL="0" indent="0">
              <a:buNone/>
            </a:pPr>
            <a:r>
              <a:rPr lang="cs-CZ" sz="2200" dirty="0">
                <a:solidFill>
                  <a:schemeClr val="tx2"/>
                </a:solidFill>
              </a:rPr>
              <a:t>Zajímavý paradox:</a:t>
            </a:r>
          </a:p>
          <a:p>
            <a:r>
              <a:rPr lang="cs-CZ" sz="2200" dirty="0">
                <a:solidFill>
                  <a:schemeClr val="tx2"/>
                </a:solidFill>
              </a:rPr>
              <a:t>místní obyvatelstvo často uprchlíky nepřijímalo s nadšením</a:t>
            </a:r>
          </a:p>
          <a:p>
            <a:r>
              <a:rPr lang="cs-CZ" sz="2200" dirty="0">
                <a:solidFill>
                  <a:schemeClr val="tx2"/>
                </a:solidFill>
              </a:rPr>
              <a:t>vznik sociálního napětí</a:t>
            </a:r>
          </a:p>
          <a:p>
            <a:pPr marL="0" indent="0">
              <a:buNone/>
            </a:pPr>
            <a:r>
              <a:rPr lang="cs-CZ" sz="2200" dirty="0">
                <a:solidFill>
                  <a:schemeClr val="tx2"/>
                </a:solidFill>
              </a:rPr>
              <a:t>Postupná integrace:</a:t>
            </a:r>
          </a:p>
          <a:p>
            <a:r>
              <a:rPr lang="cs-CZ" sz="2200" dirty="0">
                <a:solidFill>
                  <a:schemeClr val="tx2"/>
                </a:solidFill>
              </a:rPr>
              <a:t>uprchlíci přinášeli řemeslné a průmyslové zkušenosti</a:t>
            </a:r>
          </a:p>
          <a:p>
            <a:r>
              <a:rPr lang="cs-CZ" sz="2200" dirty="0">
                <a:solidFill>
                  <a:schemeClr val="tx2"/>
                </a:solidFill>
              </a:rPr>
              <a:t>výrazně přispěli k poválečnému hospodářskému růstu Německa</a:t>
            </a:r>
          </a:p>
        </p:txBody>
      </p:sp>
    </p:spTree>
    <p:extLst>
      <p:ext uri="{BB962C8B-B14F-4D97-AF65-F5344CB8AC3E}">
        <p14:creationId xmlns:p14="http://schemas.microsoft.com/office/powerpoint/2010/main" val="12905708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B0DAE252-6A14-2C1B-78A6-66F29AFBF2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33C29763-D027-959F-20CB-152A1649CB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BB580AAD-5388-F7B7-24D8-53FF29CA03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40F94BD-F29D-CEBE-025B-578074D3CBE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C37C4DAF-4126-6AE7-663C-70A7894137A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44C8BA1A-1EED-D693-1821-73A6C69B04D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C2C38A6-BAEB-142F-63E2-C2C423A714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58A68CD-19EC-3806-3FCE-337CCEE4676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983818D-D9B4-53C6-D6BB-585EAFFDA7E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53350E2-AB7A-CCDF-43A8-B9B07860142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BCC7FEB-35FA-1EF0-3848-AC8A0677314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C250C54-9D0D-79EA-C123-3B73E198676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E443ED3-EF3C-2D43-A828-16CB1C08BCC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7614B0D-4D52-557E-C292-2BDDE3DB0EB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5655039A-EF75-DF47-8A82-1EF10FBFB54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7987" y="452284"/>
            <a:ext cx="4319001" cy="5729061"/>
          </a:xfrm>
        </p:spPr>
        <p:txBody>
          <a:bodyPr anchor="ctr">
            <a:normAutofit/>
          </a:bodyPr>
          <a:lstStyle/>
          <a:p>
            <a:pPr algn="l"/>
            <a:r>
              <a:rPr lang="pl-PL" sz="4200" dirty="0">
                <a:solidFill>
                  <a:schemeClr val="bg1"/>
                </a:solidFill>
              </a:rPr>
              <a:t>Co se stalo s odsunutými Němci</a:t>
            </a:r>
            <a:br>
              <a:rPr lang="pl-PL" sz="4200" dirty="0">
                <a:solidFill>
                  <a:schemeClr val="bg1"/>
                </a:solidFill>
              </a:rPr>
            </a:br>
            <a:r>
              <a:rPr lang="cs-CZ" sz="4000" b="1" dirty="0"/>
              <a:t>Sudetští Němci a německý hospodářský zázrak</a:t>
            </a:r>
            <a:br>
              <a:rPr lang="cs-CZ" sz="4000" b="1" dirty="0"/>
            </a:br>
            <a:endParaRPr lang="cs-CZ" sz="4200" dirty="0">
              <a:solidFill>
                <a:schemeClr val="bg1"/>
              </a:solidFill>
            </a:endParaRP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A066C23F-1D06-C394-7D26-E407B3CFA61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7591" y="0"/>
            <a:ext cx="4294120" cy="6857999"/>
          </a:xfrm>
        </p:spPr>
        <p:txBody>
          <a:bodyPr anchor="ctr">
            <a:noAutofit/>
          </a:bodyPr>
          <a:lstStyle/>
          <a:p>
            <a:pPr marL="0" indent="0">
              <a:buNone/>
            </a:pPr>
            <a:r>
              <a:rPr lang="cs-CZ" sz="1900" b="1" dirty="0" err="1">
                <a:solidFill>
                  <a:schemeClr val="tx2"/>
                </a:solidFill>
              </a:rPr>
              <a:t>Neugablonz</a:t>
            </a:r>
            <a:r>
              <a:rPr lang="cs-CZ" sz="1900" dirty="0">
                <a:solidFill>
                  <a:schemeClr val="tx2"/>
                </a:solidFill>
              </a:rPr>
              <a:t> (Bavorsko) – „nový Jablonec“</a:t>
            </a:r>
          </a:p>
          <a:p>
            <a:r>
              <a:rPr lang="cs-CZ" sz="1900" dirty="0">
                <a:solidFill>
                  <a:schemeClr val="tx2"/>
                </a:solidFill>
              </a:rPr>
              <a:t>Po odsunu v roce 1945 přišel jablonecký sklářský inženýr Joachim </a:t>
            </a:r>
            <a:r>
              <a:rPr lang="cs-CZ" sz="1900" dirty="0" err="1">
                <a:solidFill>
                  <a:schemeClr val="tx2"/>
                </a:solidFill>
              </a:rPr>
              <a:t>Huschka</a:t>
            </a:r>
            <a:r>
              <a:rPr lang="cs-CZ" sz="1900" dirty="0">
                <a:solidFill>
                  <a:schemeClr val="tx2"/>
                </a:solidFill>
              </a:rPr>
              <a:t> do bavorského města </a:t>
            </a:r>
            <a:r>
              <a:rPr lang="cs-CZ" sz="1900" dirty="0" err="1">
                <a:solidFill>
                  <a:schemeClr val="tx2"/>
                </a:solidFill>
              </a:rPr>
              <a:t>Kaufbeuren</a:t>
            </a:r>
            <a:r>
              <a:rPr lang="cs-CZ" sz="1900" dirty="0">
                <a:solidFill>
                  <a:schemeClr val="tx2"/>
                </a:solidFill>
              </a:rPr>
              <a:t>.</a:t>
            </a:r>
          </a:p>
          <a:p>
            <a:r>
              <a:rPr lang="cs-CZ" sz="1900" dirty="0">
                <a:solidFill>
                  <a:schemeClr val="tx2"/>
                </a:solidFill>
              </a:rPr>
              <a:t>V ruinách bývalé muniční továrny začal budovat novou sklářskou výrobu.</a:t>
            </a:r>
          </a:p>
          <a:p>
            <a:r>
              <a:rPr lang="cs-CZ" sz="1900" dirty="0">
                <a:solidFill>
                  <a:schemeClr val="tx2"/>
                </a:solidFill>
              </a:rPr>
              <a:t>Americká okupační správa směrovala sudetské Němce z Jablonce právě sem.</a:t>
            </a:r>
          </a:p>
          <a:p>
            <a:pPr marL="0" indent="0">
              <a:buNone/>
            </a:pPr>
            <a:r>
              <a:rPr lang="cs-CZ" sz="1900" dirty="0">
                <a:solidFill>
                  <a:schemeClr val="tx2"/>
                </a:solidFill>
              </a:rPr>
              <a:t>Výsledek:</a:t>
            </a:r>
          </a:p>
          <a:p>
            <a:r>
              <a:rPr lang="cs-CZ" sz="1900" dirty="0">
                <a:solidFill>
                  <a:schemeClr val="tx2"/>
                </a:solidFill>
              </a:rPr>
              <a:t>vzniklo nové město </a:t>
            </a:r>
            <a:r>
              <a:rPr lang="cs-CZ" sz="1900" dirty="0" err="1">
                <a:solidFill>
                  <a:schemeClr val="tx2"/>
                </a:solidFill>
              </a:rPr>
              <a:t>Neugablonz</a:t>
            </a:r>
            <a:endParaRPr lang="cs-CZ" sz="1900" dirty="0">
              <a:solidFill>
                <a:schemeClr val="tx2"/>
              </a:solidFill>
            </a:endParaRPr>
          </a:p>
          <a:p>
            <a:r>
              <a:rPr lang="cs-CZ" sz="1900" dirty="0">
                <a:solidFill>
                  <a:schemeClr val="tx2"/>
                </a:solidFill>
              </a:rPr>
              <a:t>navázalo na tradici jablonecké bižuterie a sklářství</a:t>
            </a:r>
          </a:p>
          <a:p>
            <a:r>
              <a:rPr lang="cs-CZ" sz="1900" dirty="0">
                <a:solidFill>
                  <a:schemeClr val="tx2"/>
                </a:solidFill>
              </a:rPr>
              <a:t>výroba pronikla na evropské i americké trhy</a:t>
            </a:r>
          </a:p>
          <a:p>
            <a:r>
              <a:rPr lang="cs-CZ" sz="1900" dirty="0">
                <a:solidFill>
                  <a:schemeClr val="tx2"/>
                </a:solidFill>
              </a:rPr>
              <a:t>Sudetoněmečtí řemeslníci a podnikatelé se stali jedním z faktorů německého hospodářského zázraku (</a:t>
            </a:r>
            <a:r>
              <a:rPr lang="cs-CZ" sz="1900" dirty="0" err="1">
                <a:solidFill>
                  <a:schemeClr val="tx2"/>
                </a:solidFill>
              </a:rPr>
              <a:t>Wirtschaftswunder</a:t>
            </a:r>
            <a:r>
              <a:rPr lang="cs-CZ" sz="1900" dirty="0">
                <a:solidFill>
                  <a:schemeClr val="tx2"/>
                </a:solidFill>
              </a:rPr>
              <a:t>) v 50. letech (i přes nedůvěru bavorské vlády)</a:t>
            </a:r>
          </a:p>
        </p:txBody>
      </p:sp>
    </p:spTree>
    <p:extLst>
      <p:ext uri="{BB962C8B-B14F-4D97-AF65-F5344CB8AC3E}">
        <p14:creationId xmlns:p14="http://schemas.microsoft.com/office/powerpoint/2010/main" val="372556619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D15ED05C-9DC3-6D3D-09D1-991A84B872B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6C882E8F-FBEE-7292-B501-F93C5C5F745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cs-CZ"/>
          </a:p>
        </p:txBody>
      </p:sp>
      <p:pic>
        <p:nvPicPr>
          <p:cNvPr id="5" name="Obrázek 4" descr="Obsah obrázku text, hračka, snímek obrazovky, kreslené&#10;&#10;Obsah generovaný pomocí AI může být nesprávný.">
            <a:extLst>
              <a:ext uri="{FF2B5EF4-FFF2-40B4-BE49-F238E27FC236}">
                <a16:creationId xmlns:a16="http://schemas.microsoft.com/office/drawing/2014/main" id="{B280630A-65D6-0961-75F4-365C68FEEA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74638"/>
            <a:ext cx="9144000" cy="56028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769123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F90F2A3F-63E9-3D03-EADE-692621C93C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621D3695-A611-10BD-5166-049262DF2D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6340B4-4AC1-B679-8527-D823B88CD06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5BE3461-15C0-E577-879F-5C229175FD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9C5B8F2-4B51-AF09-50A6-40CA23ED213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04253721-6F12-DF24-A196-3CA05474446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D979B69-FF0E-4956-AAF3-CEA1A986DC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5130318-4500-A005-3924-4AA9A2090B3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4DEDF22-408A-7EA8-6D38-D1818E3DA4C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D329618-77CF-FA2B-283C-CE0423B13F2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5D4FBEE-855C-90D9-337C-152BA1112AC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541628A-E4DB-D86E-5BF7-3A45A4A80E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59634AC-B363-8345-1168-03BB7805BC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D7F4CB1-D92D-F9BA-622F-95D5AC5B88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52DCD28B-F8B5-A563-9931-C7FB01E1E3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7987" y="452284"/>
            <a:ext cx="4319001" cy="5729061"/>
          </a:xfrm>
        </p:spPr>
        <p:txBody>
          <a:bodyPr anchor="ctr">
            <a:normAutofit/>
          </a:bodyPr>
          <a:lstStyle/>
          <a:p>
            <a:pPr algn="l"/>
            <a:r>
              <a:rPr lang="pl-PL" sz="4200" dirty="0">
                <a:solidFill>
                  <a:schemeClr val="bg1"/>
                </a:solidFill>
              </a:rPr>
              <a:t>Co se stalo s odsunutými Němci</a:t>
            </a:r>
            <a:br>
              <a:rPr lang="pl-PL" sz="4200" dirty="0">
                <a:solidFill>
                  <a:schemeClr val="bg1"/>
                </a:solidFill>
              </a:rPr>
            </a:br>
            <a:r>
              <a:rPr lang="cs-CZ" sz="4000" b="1" dirty="0"/>
              <a:t>Sudetští Němci a německý hospodářský zázrak</a:t>
            </a:r>
            <a:br>
              <a:rPr lang="cs-CZ" sz="4000" b="1" dirty="0"/>
            </a:br>
            <a:endParaRPr lang="cs-CZ" sz="4200" dirty="0">
              <a:solidFill>
                <a:schemeClr val="bg1"/>
              </a:solidFill>
            </a:endParaRP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AB29C7C6-3193-45AE-5094-13ED710C118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7591" y="0"/>
            <a:ext cx="4294120" cy="6857999"/>
          </a:xfrm>
        </p:spPr>
        <p:txBody>
          <a:bodyPr anchor="ctr">
            <a:noAutofit/>
          </a:bodyPr>
          <a:lstStyle/>
          <a:p>
            <a:pPr marL="0" indent="0">
              <a:buNone/>
            </a:pPr>
            <a:r>
              <a:rPr lang="cs-CZ" sz="3500" dirty="0">
                <a:solidFill>
                  <a:schemeClr val="tx2"/>
                </a:solidFill>
              </a:rPr>
              <a:t>Odsun znamenal pro Československo nejen demografickou změnu, ale také odchod části průmyslového know-how, které se v</a:t>
            </a:r>
            <a:r>
              <a:rPr lang="cs-CZ" sz="3600" dirty="0">
                <a:solidFill>
                  <a:schemeClr val="tx2"/>
                </a:solidFill>
              </a:rPr>
              <a:t> </a:t>
            </a:r>
            <a:r>
              <a:rPr lang="cs-CZ" sz="3500" dirty="0">
                <a:solidFill>
                  <a:schemeClr val="tx2"/>
                </a:solidFill>
              </a:rPr>
              <a:t>západním Německu rychle proměnilo v</a:t>
            </a:r>
            <a:r>
              <a:rPr lang="cs-CZ" sz="3600" dirty="0">
                <a:solidFill>
                  <a:schemeClr val="tx2"/>
                </a:solidFill>
              </a:rPr>
              <a:t> </a:t>
            </a:r>
            <a:r>
              <a:rPr lang="cs-CZ" sz="3500" dirty="0">
                <a:solidFill>
                  <a:schemeClr val="tx2"/>
                </a:solidFill>
              </a:rPr>
              <a:t>ekonomický kapitál.</a:t>
            </a:r>
          </a:p>
        </p:txBody>
      </p:sp>
    </p:spTree>
    <p:extLst>
      <p:ext uri="{BB962C8B-B14F-4D97-AF65-F5344CB8AC3E}">
        <p14:creationId xmlns:p14="http://schemas.microsoft.com/office/powerpoint/2010/main" val="128830605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43937D51-CB13-F3BF-C40A-772ADAC598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>
                <a:solidFill>
                  <a:schemeClr val="bg1"/>
                </a:solidFill>
              </a:rPr>
              <a:t>Sudetoněmecké organizace a politika paměti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8F6EA15A-A3D9-B08D-5AC6-6DEFC56B47B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0"/>
            <a:ext cx="4293404" cy="6857999"/>
          </a:xfrm>
        </p:spPr>
        <p:txBody>
          <a:bodyPr anchor="ctr">
            <a:noAutofit/>
          </a:bodyPr>
          <a:lstStyle/>
          <a:p>
            <a:pPr marL="0" indent="0">
              <a:buNone/>
            </a:pPr>
            <a:r>
              <a:rPr lang="cs-CZ" sz="2300" b="1" dirty="0">
                <a:solidFill>
                  <a:schemeClr val="tx2"/>
                </a:solidFill>
              </a:rPr>
              <a:t>Vznik sudetoněmeckých organizací po válce</a:t>
            </a:r>
          </a:p>
          <a:p>
            <a:r>
              <a:rPr lang="cs-CZ" sz="2300" dirty="0">
                <a:solidFill>
                  <a:schemeClr val="tx2"/>
                </a:solidFill>
              </a:rPr>
              <a:t>V roce </a:t>
            </a:r>
            <a:r>
              <a:rPr lang="cs-CZ" sz="2300" b="1" dirty="0">
                <a:solidFill>
                  <a:schemeClr val="tx2"/>
                </a:solidFill>
              </a:rPr>
              <a:t>1950</a:t>
            </a:r>
            <a:r>
              <a:rPr lang="cs-CZ" sz="2300" dirty="0">
                <a:solidFill>
                  <a:schemeClr val="tx2"/>
                </a:solidFill>
              </a:rPr>
              <a:t> vznikla organizace</a:t>
            </a:r>
            <a:br>
              <a:rPr lang="cs-CZ" sz="2300" dirty="0">
                <a:solidFill>
                  <a:schemeClr val="tx2"/>
                </a:solidFill>
              </a:rPr>
            </a:br>
            <a:r>
              <a:rPr lang="cs-CZ" sz="2300" dirty="0">
                <a:solidFill>
                  <a:schemeClr val="tx2"/>
                </a:solidFill>
              </a:rPr>
              <a:t>Sudetoněmecký </a:t>
            </a:r>
            <a:r>
              <a:rPr lang="cs-CZ" sz="2300" dirty="0" err="1">
                <a:solidFill>
                  <a:schemeClr val="tx2"/>
                </a:solidFill>
              </a:rPr>
              <a:t>landsmanšaft</a:t>
            </a:r>
            <a:r>
              <a:rPr lang="cs-CZ" sz="2300" dirty="0">
                <a:solidFill>
                  <a:schemeClr val="tx2"/>
                </a:solidFill>
              </a:rPr>
              <a:t>.</a:t>
            </a:r>
          </a:p>
          <a:p>
            <a:pPr marL="0" indent="0">
              <a:buNone/>
            </a:pPr>
            <a:r>
              <a:rPr lang="cs-CZ" sz="2300" dirty="0">
                <a:solidFill>
                  <a:schemeClr val="tx2"/>
                </a:solidFill>
              </a:rPr>
              <a:t>Jejím cílem bylo:</a:t>
            </a:r>
          </a:p>
          <a:p>
            <a:r>
              <a:rPr lang="cs-CZ" sz="2300" dirty="0">
                <a:solidFill>
                  <a:schemeClr val="tx2"/>
                </a:solidFill>
              </a:rPr>
              <a:t>zastupovat zájmy vysídlených Němců,</a:t>
            </a:r>
          </a:p>
          <a:p>
            <a:r>
              <a:rPr lang="cs-CZ" sz="2300" dirty="0">
                <a:solidFill>
                  <a:schemeClr val="tx2"/>
                </a:solidFill>
              </a:rPr>
              <a:t>udržovat jejich kulturní identitu,</a:t>
            </a:r>
          </a:p>
          <a:p>
            <a:r>
              <a:rPr lang="cs-CZ" sz="2300" dirty="0">
                <a:solidFill>
                  <a:schemeClr val="tx2"/>
                </a:solidFill>
              </a:rPr>
              <a:t>politicky prosazovat jejich požadavky.</a:t>
            </a:r>
          </a:p>
          <a:p>
            <a:pPr marL="0" indent="0">
              <a:buNone/>
            </a:pPr>
            <a:r>
              <a:rPr lang="cs-CZ" sz="2300" dirty="0">
                <a:solidFill>
                  <a:schemeClr val="tx2"/>
                </a:solidFill>
              </a:rPr>
              <a:t>Centrem organizace se stal </a:t>
            </a:r>
            <a:r>
              <a:rPr lang="cs-CZ" sz="2300" b="1" dirty="0">
                <a:solidFill>
                  <a:schemeClr val="tx2"/>
                </a:solidFill>
              </a:rPr>
              <a:t>Mnichov</a:t>
            </a:r>
            <a:r>
              <a:rPr lang="cs-CZ" sz="2300" dirty="0">
                <a:solidFill>
                  <a:schemeClr val="tx2"/>
                </a:solidFill>
              </a:rPr>
              <a:t>.</a:t>
            </a:r>
          </a:p>
          <a:p>
            <a:pPr marL="0" indent="0">
              <a:buNone/>
            </a:pPr>
            <a:r>
              <a:rPr lang="cs-CZ" sz="2300" dirty="0">
                <a:solidFill>
                  <a:schemeClr val="tx2"/>
                </a:solidFill>
              </a:rPr>
              <a:t>V Bavorsku se proto začalo mluvit o tom, že </a:t>
            </a:r>
            <a:r>
              <a:rPr lang="cs-CZ" sz="2300" b="1" dirty="0">
                <a:solidFill>
                  <a:schemeClr val="tx2"/>
                </a:solidFill>
              </a:rPr>
              <a:t>Bavorsko je „druhou vlastí sudetských Němců“</a:t>
            </a:r>
            <a:r>
              <a:rPr lang="cs-CZ" sz="2300" dirty="0">
                <a:solidFill>
                  <a:schemeClr val="tx2"/>
                </a:solidFill>
              </a:rPr>
              <a:t>.</a:t>
            </a:r>
            <a:endParaRPr lang="cs-CZ" sz="2300" b="1" dirty="0">
              <a:solidFill>
                <a:schemeClr val="tx2"/>
              </a:solidFill>
            </a:endParaRPr>
          </a:p>
          <a:p>
            <a:endParaRPr lang="cs-CZ" sz="23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820848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2F75341E-F3A3-7F39-B5AD-89BB73140C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>
                <a:solidFill>
                  <a:schemeClr val="bg1"/>
                </a:solidFill>
              </a:rPr>
              <a:t>Sudetoněmecký den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16A77494-7881-D101-0226-751802BF4C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0"/>
            <a:ext cx="4293404" cy="6857999"/>
          </a:xfrm>
        </p:spPr>
        <p:txBody>
          <a:bodyPr anchor="ctr">
            <a:normAutofit/>
          </a:bodyPr>
          <a:lstStyle/>
          <a:p>
            <a:pPr marL="0" indent="0">
              <a:buNone/>
            </a:pPr>
            <a:r>
              <a:rPr lang="cs-CZ" sz="2200" dirty="0">
                <a:solidFill>
                  <a:schemeClr val="tx2"/>
                </a:solidFill>
              </a:rPr>
              <a:t>Každoročně se koná o letnicích (</a:t>
            </a:r>
            <a:r>
              <a:rPr lang="cs-CZ" sz="2200" dirty="0" err="1">
                <a:solidFill>
                  <a:schemeClr val="tx2"/>
                </a:solidFill>
              </a:rPr>
              <a:t>Pfingsten</a:t>
            </a:r>
            <a:r>
              <a:rPr lang="cs-CZ" sz="2200" dirty="0">
                <a:solidFill>
                  <a:schemeClr val="tx2"/>
                </a:solidFill>
              </a:rPr>
              <a:t>) a od roku 1950 představuje největší setkání sudetoněmecké komunity v Německu.</a:t>
            </a:r>
          </a:p>
          <a:p>
            <a:r>
              <a:rPr lang="cs-CZ" sz="2200" b="1" dirty="0">
                <a:solidFill>
                  <a:schemeClr val="tx2"/>
                </a:solidFill>
              </a:rPr>
              <a:t>Mnichov</a:t>
            </a:r>
            <a:r>
              <a:rPr lang="cs-CZ" sz="2200" dirty="0">
                <a:solidFill>
                  <a:schemeClr val="tx2"/>
                </a:solidFill>
              </a:rPr>
              <a:t>, Augsburg, </a:t>
            </a:r>
            <a:r>
              <a:rPr lang="cs-CZ" sz="2200" dirty="0" err="1">
                <a:solidFill>
                  <a:schemeClr val="tx2"/>
                </a:solidFill>
              </a:rPr>
              <a:t>Regensburg</a:t>
            </a:r>
            <a:r>
              <a:rPr lang="cs-CZ" sz="2200" dirty="0">
                <a:solidFill>
                  <a:schemeClr val="tx2"/>
                </a:solidFill>
              </a:rPr>
              <a:t>, Norimberk</a:t>
            </a:r>
          </a:p>
          <a:p>
            <a:r>
              <a:rPr lang="cs-CZ" sz="2200" dirty="0">
                <a:solidFill>
                  <a:schemeClr val="tx2"/>
                </a:solidFill>
              </a:rPr>
              <a:t>V 50. a 60. letech se těchto setkání účastnilo až </a:t>
            </a:r>
            <a:r>
              <a:rPr lang="cs-CZ" sz="2200" b="1" dirty="0">
                <a:solidFill>
                  <a:schemeClr val="tx2"/>
                </a:solidFill>
              </a:rPr>
              <a:t>100 000 lidí</a:t>
            </a:r>
            <a:r>
              <a:rPr lang="cs-CZ" sz="2200" dirty="0">
                <a:solidFill>
                  <a:schemeClr val="tx2"/>
                </a:solidFill>
              </a:rPr>
              <a:t>, což z nich činilo jednu z největších politických akcí poválečného Německa.</a:t>
            </a:r>
          </a:p>
          <a:p>
            <a:pPr marL="0" indent="0">
              <a:buNone/>
            </a:pPr>
            <a:r>
              <a:rPr lang="cs-CZ" sz="2200" dirty="0">
                <a:solidFill>
                  <a:schemeClr val="tx2"/>
                </a:solidFill>
              </a:rPr>
              <a:t>Velký důraz na:</a:t>
            </a:r>
          </a:p>
          <a:p>
            <a:r>
              <a:rPr lang="cs-CZ" sz="2200" dirty="0">
                <a:solidFill>
                  <a:schemeClr val="tx2"/>
                </a:solidFill>
              </a:rPr>
              <a:t>vzpomínku na „ztracenou vlast“</a:t>
            </a:r>
          </a:p>
          <a:p>
            <a:r>
              <a:rPr lang="cs-CZ" sz="2200" dirty="0">
                <a:solidFill>
                  <a:schemeClr val="tx2"/>
                </a:solidFill>
              </a:rPr>
              <a:t>udržování regionálních tradic</a:t>
            </a:r>
          </a:p>
          <a:p>
            <a:r>
              <a:rPr lang="cs-CZ" sz="2200" dirty="0">
                <a:solidFill>
                  <a:schemeClr val="tx2"/>
                </a:solidFill>
              </a:rPr>
              <a:t>historii německých komunit v Čechách, na Moravě a ve Slezsku.</a:t>
            </a:r>
          </a:p>
        </p:txBody>
      </p:sp>
    </p:spTree>
    <p:extLst>
      <p:ext uri="{BB962C8B-B14F-4D97-AF65-F5344CB8AC3E}">
        <p14:creationId xmlns:p14="http://schemas.microsoft.com/office/powerpoint/2010/main" val="253046494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1BB265A6-50FC-2E8D-F528-F433905C70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3600" b="1" dirty="0">
                <a:solidFill>
                  <a:schemeClr val="bg1"/>
                </a:solidFill>
              </a:rPr>
              <a:t>Politické požadavky sudetoněmeckých organizací</a:t>
            </a:r>
            <a:endParaRPr lang="cs-CZ" sz="3600" dirty="0">
              <a:solidFill>
                <a:schemeClr val="bg1"/>
              </a:solidFill>
            </a:endParaRP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01EBEEEA-3B55-BD50-CDCE-C3CE8138DD5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6" y="1"/>
            <a:ext cx="4295693" cy="6858000"/>
          </a:xfrm>
        </p:spPr>
        <p:txBody>
          <a:bodyPr anchor="ctr">
            <a:noAutofit/>
          </a:bodyPr>
          <a:lstStyle/>
          <a:p>
            <a:pPr marL="0" indent="0">
              <a:lnSpc>
                <a:spcPct val="90000"/>
              </a:lnSpc>
              <a:buNone/>
            </a:pPr>
            <a:r>
              <a:rPr lang="cs-CZ" sz="2000" dirty="0">
                <a:solidFill>
                  <a:schemeClr val="tx2"/>
                </a:solidFill>
              </a:rPr>
              <a:t>V prvních desetiletích po válce měl </a:t>
            </a:r>
            <a:r>
              <a:rPr lang="cs-CZ" sz="2000" dirty="0" err="1">
                <a:solidFill>
                  <a:schemeClr val="tx2"/>
                </a:solidFill>
              </a:rPr>
              <a:t>landsmanšaft</a:t>
            </a:r>
            <a:r>
              <a:rPr lang="cs-CZ" sz="2000" dirty="0">
                <a:solidFill>
                  <a:schemeClr val="tx2"/>
                </a:solidFill>
              </a:rPr>
              <a:t> poměrně radikální požadavky.</a:t>
            </a:r>
          </a:p>
          <a:p>
            <a:pPr>
              <a:lnSpc>
                <a:spcPct val="90000"/>
              </a:lnSpc>
            </a:pPr>
            <a:r>
              <a:rPr lang="cs-CZ" sz="2000" dirty="0">
                <a:solidFill>
                  <a:schemeClr val="tx2"/>
                </a:solidFill>
              </a:rPr>
              <a:t>Patřily mezi ně:</a:t>
            </a:r>
          </a:p>
          <a:p>
            <a:pPr>
              <a:lnSpc>
                <a:spcPct val="90000"/>
              </a:lnSpc>
            </a:pPr>
            <a:r>
              <a:rPr lang="cs-CZ" sz="2000" b="1" dirty="0">
                <a:solidFill>
                  <a:schemeClr val="tx2"/>
                </a:solidFill>
              </a:rPr>
              <a:t>právo na návrat do Československa</a:t>
            </a:r>
            <a:endParaRPr lang="cs-CZ" sz="2000" dirty="0">
              <a:solidFill>
                <a:schemeClr val="tx2"/>
              </a:solidFill>
            </a:endParaRPr>
          </a:p>
          <a:p>
            <a:pPr>
              <a:lnSpc>
                <a:spcPct val="90000"/>
              </a:lnSpc>
            </a:pPr>
            <a:r>
              <a:rPr lang="cs-CZ" sz="2000" b="1" dirty="0">
                <a:solidFill>
                  <a:schemeClr val="tx2"/>
                </a:solidFill>
              </a:rPr>
              <a:t>zrušení Benešových dekretů</a:t>
            </a:r>
            <a:endParaRPr lang="cs-CZ" sz="2000" dirty="0">
              <a:solidFill>
                <a:schemeClr val="tx2"/>
              </a:solidFill>
            </a:endParaRPr>
          </a:p>
          <a:p>
            <a:pPr>
              <a:lnSpc>
                <a:spcPct val="90000"/>
              </a:lnSpc>
            </a:pPr>
            <a:r>
              <a:rPr lang="cs-CZ" sz="2000" b="1" dirty="0">
                <a:solidFill>
                  <a:schemeClr val="tx2"/>
                </a:solidFill>
              </a:rPr>
              <a:t>odškodnění za konfiskovaný majetek</a:t>
            </a:r>
            <a:endParaRPr lang="cs-CZ" sz="2000" dirty="0">
              <a:solidFill>
                <a:schemeClr val="tx2"/>
              </a:solidFill>
            </a:endParaRPr>
          </a:p>
          <a:p>
            <a:pPr>
              <a:lnSpc>
                <a:spcPct val="90000"/>
              </a:lnSpc>
            </a:pPr>
            <a:r>
              <a:rPr lang="cs-CZ" sz="2000" dirty="0">
                <a:solidFill>
                  <a:schemeClr val="tx2"/>
                </a:solidFill>
              </a:rPr>
              <a:t>Tyto požadavky byly formulovány například v dokumentu z roku </a:t>
            </a:r>
            <a:r>
              <a:rPr lang="cs-CZ" sz="2000" b="1" dirty="0">
                <a:solidFill>
                  <a:schemeClr val="tx2"/>
                </a:solidFill>
              </a:rPr>
              <a:t>1950</a:t>
            </a:r>
            <a:r>
              <a:rPr lang="cs-CZ" sz="2000" dirty="0">
                <a:solidFill>
                  <a:schemeClr val="tx2"/>
                </a:solidFill>
              </a:rPr>
              <a:t>, známém jako</a:t>
            </a:r>
          </a:p>
          <a:p>
            <a:pPr>
              <a:lnSpc>
                <a:spcPct val="90000"/>
              </a:lnSpc>
            </a:pPr>
            <a:r>
              <a:rPr lang="cs-CZ" sz="2000" b="1" dirty="0">
                <a:solidFill>
                  <a:schemeClr val="tx2"/>
                </a:solidFill>
              </a:rPr>
              <a:t>Chartu německých vyhnanců (Charta der </a:t>
            </a:r>
            <a:r>
              <a:rPr lang="cs-CZ" sz="2000" b="1" dirty="0" err="1">
                <a:solidFill>
                  <a:schemeClr val="tx2"/>
                </a:solidFill>
              </a:rPr>
              <a:t>deutschen</a:t>
            </a:r>
            <a:r>
              <a:rPr lang="cs-CZ" sz="2000" b="1" dirty="0">
                <a:solidFill>
                  <a:schemeClr val="tx2"/>
                </a:solidFill>
              </a:rPr>
              <a:t> </a:t>
            </a:r>
            <a:r>
              <a:rPr lang="cs-CZ" sz="2000" b="1" dirty="0" err="1">
                <a:solidFill>
                  <a:schemeClr val="tx2"/>
                </a:solidFill>
              </a:rPr>
              <a:t>Heimatvertriebenen</a:t>
            </a:r>
            <a:r>
              <a:rPr lang="cs-CZ" sz="2000" b="1" dirty="0">
                <a:solidFill>
                  <a:schemeClr val="tx2"/>
                </a:solidFill>
              </a:rPr>
              <a:t>)</a:t>
            </a:r>
            <a:r>
              <a:rPr lang="cs-CZ" sz="2000" dirty="0">
                <a:solidFill>
                  <a:schemeClr val="tx2"/>
                </a:solidFill>
              </a:rPr>
              <a:t>.</a:t>
            </a:r>
          </a:p>
          <a:p>
            <a:pPr>
              <a:lnSpc>
                <a:spcPct val="90000"/>
              </a:lnSpc>
            </a:pPr>
            <a:r>
              <a:rPr lang="cs-CZ" sz="2000" dirty="0">
                <a:solidFill>
                  <a:schemeClr val="tx2"/>
                </a:solidFill>
              </a:rPr>
              <a:t>Postupně se ale politická strategie měnila.</a:t>
            </a:r>
          </a:p>
          <a:p>
            <a:pPr marL="0" indent="0">
              <a:lnSpc>
                <a:spcPct val="90000"/>
              </a:lnSpc>
              <a:buNone/>
            </a:pPr>
            <a:r>
              <a:rPr lang="cs-CZ" sz="2000" dirty="0">
                <a:solidFill>
                  <a:schemeClr val="tx2"/>
                </a:solidFill>
              </a:rPr>
              <a:t>Od </a:t>
            </a:r>
            <a:r>
              <a:rPr lang="cs-CZ" sz="2000" b="1" dirty="0">
                <a:solidFill>
                  <a:schemeClr val="tx2"/>
                </a:solidFill>
              </a:rPr>
              <a:t>90. let</a:t>
            </a:r>
            <a:r>
              <a:rPr lang="cs-CZ" sz="2000" dirty="0">
                <a:solidFill>
                  <a:schemeClr val="tx2"/>
                </a:solidFill>
              </a:rPr>
              <a:t> začaly sudetoněmecké organizace více zdůrazňovat:</a:t>
            </a:r>
          </a:p>
          <a:p>
            <a:pPr>
              <a:lnSpc>
                <a:spcPct val="90000"/>
              </a:lnSpc>
            </a:pPr>
            <a:r>
              <a:rPr lang="cs-CZ" sz="2000" dirty="0">
                <a:solidFill>
                  <a:schemeClr val="tx2"/>
                </a:solidFill>
              </a:rPr>
              <a:t>dialog s Českou republikou</a:t>
            </a:r>
          </a:p>
          <a:p>
            <a:pPr>
              <a:lnSpc>
                <a:spcPct val="90000"/>
              </a:lnSpc>
            </a:pPr>
            <a:r>
              <a:rPr lang="cs-CZ" sz="2000" dirty="0">
                <a:solidFill>
                  <a:schemeClr val="tx2"/>
                </a:solidFill>
              </a:rPr>
              <a:t>smíření</a:t>
            </a:r>
          </a:p>
          <a:p>
            <a:pPr>
              <a:lnSpc>
                <a:spcPct val="90000"/>
              </a:lnSpc>
            </a:pPr>
            <a:r>
              <a:rPr lang="cs-CZ" sz="2000" dirty="0">
                <a:solidFill>
                  <a:schemeClr val="tx2"/>
                </a:solidFill>
              </a:rPr>
              <a:t>společnou evropskou budoucnost.</a:t>
            </a:r>
          </a:p>
          <a:p>
            <a:pPr>
              <a:lnSpc>
                <a:spcPct val="90000"/>
              </a:lnSpc>
            </a:pPr>
            <a:endParaRPr lang="cs-CZ" sz="20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776847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1B9CBB70-197E-5015-D176-2FC2EDB6F7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8" name="Color Cover">
            <a:extLst>
              <a:ext uri="{FF2B5EF4-FFF2-40B4-BE49-F238E27FC236}">
                <a16:creationId xmlns:a16="http://schemas.microsoft.com/office/drawing/2014/main" id="{43BF2B71-919B-47EB-F655-B06F889A27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Color Cover">
            <a:extLst>
              <a:ext uri="{FF2B5EF4-FFF2-40B4-BE49-F238E27FC236}">
                <a16:creationId xmlns:a16="http://schemas.microsoft.com/office/drawing/2014/main" id="{62B4CAB1-0E3D-7A90-A4C6-78936D1B1B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213DFB09-B646-EF99-05BD-6C90733D07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33" name="Color">
              <a:extLst>
                <a:ext uri="{FF2B5EF4-FFF2-40B4-BE49-F238E27FC236}">
                  <a16:creationId xmlns:a16="http://schemas.microsoft.com/office/drawing/2014/main" id="{6737F827-EF3B-E673-566C-D77FC098435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Color">
              <a:extLst>
                <a:ext uri="{FF2B5EF4-FFF2-40B4-BE49-F238E27FC236}">
                  <a16:creationId xmlns:a16="http://schemas.microsoft.com/office/drawing/2014/main" id="{A9271308-D2DD-13EA-827C-498EE6F4F15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242B309-8B7B-FFE6-9125-5F5540C575A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1027C8-868F-3AD7-6838-FB64B5C5C9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68899F-243C-19CD-80B8-8E409688D10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1A16E17-CE80-ED13-09A1-E7D72226AD4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9815510-AA83-2FF9-68F6-46101B8E48E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BF42915-C0B2-F801-110B-E8C5D9C4487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C168108-7E0E-AE3D-8169-60041A43EA8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64CB686-E580-CB4E-41B6-94A0B3D7639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231AFB61-BA2C-B572-9DE2-A33A671650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25460" y="2830275"/>
            <a:ext cx="2822697" cy="2083562"/>
          </a:xfrm>
        </p:spPr>
        <p:txBody>
          <a:bodyPr anchor="ctr">
            <a:noAutofit/>
          </a:bodyPr>
          <a:lstStyle/>
          <a:p>
            <a:pPr algn="l"/>
            <a:r>
              <a:rPr lang="cs-CZ" sz="2400" dirty="0">
                <a:solidFill>
                  <a:schemeClr val="bg1"/>
                </a:solidFill>
              </a:rPr>
              <a:t>Povolžští Němci</a:t>
            </a:r>
            <a:br>
              <a:rPr lang="cs-CZ" sz="2400" dirty="0">
                <a:solidFill>
                  <a:schemeClr val="bg1"/>
                </a:solidFill>
              </a:rPr>
            </a:br>
            <a:r>
              <a:rPr lang="cs-CZ" sz="2400" dirty="0">
                <a:solidFill>
                  <a:schemeClr val="bg1"/>
                </a:solidFill>
              </a:rPr>
              <a:t> (1910)</a:t>
            </a:r>
            <a:br>
              <a:rPr lang="cs-CZ" sz="2400" dirty="0">
                <a:solidFill>
                  <a:schemeClr val="bg1"/>
                </a:solidFill>
              </a:rPr>
            </a:br>
            <a:br>
              <a:rPr lang="cs-CZ" sz="2400" b="1" dirty="0"/>
            </a:br>
            <a:r>
              <a:rPr lang="cs-CZ" sz="2000" dirty="0"/>
              <a:t>1762 – Kateřina II. přebírá ruský trůn</a:t>
            </a:r>
            <a:br>
              <a:rPr lang="cs-CZ" sz="2000" dirty="0"/>
            </a:br>
            <a:r>
              <a:rPr lang="cs-CZ" sz="2000" dirty="0"/>
              <a:t>(původem německá princezna ze Štětína)</a:t>
            </a:r>
            <a:br>
              <a:rPr lang="cs-CZ" sz="2000" dirty="0"/>
            </a:br>
            <a:r>
              <a:rPr lang="cs-CZ" sz="2000" dirty="0"/>
              <a:t>1762–1763 – manifesty pro evropské kolonisty (</a:t>
            </a:r>
            <a:r>
              <a:rPr lang="cs-CZ" sz="2000" i="1" dirty="0"/>
              <a:t>nemuslimské a nežidovské</a:t>
            </a:r>
            <a:r>
              <a:rPr lang="cs-CZ" sz="2000" dirty="0"/>
              <a:t>)</a:t>
            </a:r>
            <a:br>
              <a:rPr lang="cs-CZ" sz="2000" dirty="0"/>
            </a:br>
            <a:r>
              <a:rPr lang="cs-CZ" sz="2000" dirty="0"/>
              <a:t>nabídka:</a:t>
            </a:r>
            <a:br>
              <a:rPr lang="cs-CZ" sz="2000" dirty="0"/>
            </a:br>
            <a:r>
              <a:rPr lang="cs-CZ" sz="2000" dirty="0"/>
              <a:t>půda v Rusku</a:t>
            </a:r>
            <a:br>
              <a:rPr lang="cs-CZ" sz="2000" dirty="0"/>
            </a:br>
            <a:r>
              <a:rPr lang="cs-CZ" sz="2000" dirty="0"/>
              <a:t>daňové úlevy</a:t>
            </a:r>
            <a:br>
              <a:rPr lang="cs-CZ" sz="2000" dirty="0"/>
            </a:br>
            <a:r>
              <a:rPr lang="cs-CZ" sz="2000" dirty="0"/>
              <a:t>zachování jazyka a kultury</a:t>
            </a:r>
            <a:br>
              <a:rPr lang="cs-CZ" sz="2000" dirty="0"/>
            </a:br>
            <a:r>
              <a:rPr lang="cs-CZ" sz="2000" dirty="0"/>
              <a:t>výsledek:</a:t>
            </a:r>
            <a:br>
              <a:rPr lang="cs-CZ" sz="2000" dirty="0"/>
            </a:br>
            <a:r>
              <a:rPr lang="cs-CZ" sz="2000" dirty="0"/>
              <a:t>tisíce německých kolonistů v Rusku</a:t>
            </a:r>
            <a:br>
              <a:rPr lang="cs-CZ" sz="2400" dirty="0"/>
            </a:br>
            <a:endParaRPr lang="cs-CZ" sz="2400" dirty="0">
              <a:solidFill>
                <a:schemeClr val="bg1"/>
              </a:solidFill>
            </a:endParaRP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AF6C8DA1-DD95-7E57-2F10-E5133FED989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anchor="ctr">
            <a:normAutofit/>
          </a:bodyPr>
          <a:lstStyle/>
          <a:p>
            <a:endParaRPr lang="cs-CZ" sz="1600" dirty="0">
              <a:solidFill>
                <a:schemeClr val="tx2"/>
              </a:solidFill>
            </a:endParaRPr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02F5A1DF-94C1-A083-0160-A95C1ECD4D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1777" y="9832"/>
            <a:ext cx="6372224" cy="6857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4052372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7D270242-9C2E-B83C-537D-177CEB41C7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 b="1" dirty="0">
                <a:solidFill>
                  <a:schemeClr val="bg1"/>
                </a:solidFill>
              </a:rPr>
              <a:t>Politický vliv v</a:t>
            </a:r>
            <a:r>
              <a:rPr lang="cs-CZ" dirty="0">
                <a:solidFill>
                  <a:schemeClr val="tx2"/>
                </a:solidFill>
              </a:rPr>
              <a:t> </a:t>
            </a:r>
            <a:r>
              <a:rPr lang="cs-CZ" sz="4200" b="1" dirty="0">
                <a:solidFill>
                  <a:schemeClr val="bg1"/>
                </a:solidFill>
              </a:rPr>
              <a:t>Bavorsku</a:t>
            </a:r>
            <a:endParaRPr lang="cs-CZ" sz="4200" dirty="0">
              <a:solidFill>
                <a:schemeClr val="bg1"/>
              </a:solidFill>
            </a:endParaRP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61EFFEC6-B5FB-A585-A4AB-633B59187F1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0"/>
            <a:ext cx="4293404" cy="6857999"/>
          </a:xfrm>
        </p:spPr>
        <p:txBody>
          <a:bodyPr anchor="ctr">
            <a:normAutofit/>
          </a:bodyPr>
          <a:lstStyle/>
          <a:p>
            <a:pPr marL="0" indent="0">
              <a:buNone/>
            </a:pPr>
            <a:r>
              <a:rPr lang="cs-CZ" sz="2300" dirty="0">
                <a:solidFill>
                  <a:schemeClr val="tx2"/>
                </a:solidFill>
              </a:rPr>
              <a:t>Sudetoněmecké organizace měly velký vliv především v Bavorsku.</a:t>
            </a:r>
          </a:p>
          <a:p>
            <a:pPr marL="0" indent="0">
              <a:buNone/>
            </a:pPr>
            <a:r>
              <a:rPr lang="cs-CZ" sz="2300" dirty="0">
                <a:solidFill>
                  <a:schemeClr val="tx2"/>
                </a:solidFill>
              </a:rPr>
              <a:t>Důvody:</a:t>
            </a:r>
          </a:p>
          <a:p>
            <a:r>
              <a:rPr lang="cs-CZ" sz="2300" dirty="0">
                <a:solidFill>
                  <a:schemeClr val="tx2"/>
                </a:solidFill>
              </a:rPr>
              <a:t>velká koncentrace sudetských Němců</a:t>
            </a:r>
          </a:p>
          <a:p>
            <a:r>
              <a:rPr lang="cs-CZ" sz="2300" dirty="0">
                <a:solidFill>
                  <a:schemeClr val="tx2"/>
                </a:solidFill>
              </a:rPr>
              <a:t>jejich silné spolkové organizace</a:t>
            </a:r>
          </a:p>
          <a:p>
            <a:r>
              <a:rPr lang="cs-CZ" sz="2300" dirty="0">
                <a:solidFill>
                  <a:schemeClr val="tx2"/>
                </a:solidFill>
              </a:rPr>
              <a:t>politická podpora bavorských vlád.</a:t>
            </a:r>
          </a:p>
          <a:p>
            <a:pPr marL="0" indent="0">
              <a:buNone/>
            </a:pPr>
            <a:r>
              <a:rPr lang="cs-CZ" sz="2300" dirty="0">
                <a:solidFill>
                  <a:schemeClr val="tx2"/>
                </a:solidFill>
              </a:rPr>
              <a:t>Dlouhodobým partnerem sudetoněmeckých organizací byla strana CSU.</a:t>
            </a:r>
          </a:p>
          <a:p>
            <a:pPr marL="0" indent="0">
              <a:buNone/>
            </a:pPr>
            <a:r>
              <a:rPr lang="cs-CZ" sz="2300" dirty="0">
                <a:solidFill>
                  <a:schemeClr val="tx2"/>
                </a:solidFill>
              </a:rPr>
              <a:t>Mnoho bavorských politiků se aktivně účastnilo sudetoněmeckých akcí.</a:t>
            </a:r>
          </a:p>
        </p:txBody>
      </p:sp>
    </p:spTree>
    <p:extLst>
      <p:ext uri="{BB962C8B-B14F-4D97-AF65-F5344CB8AC3E}">
        <p14:creationId xmlns:p14="http://schemas.microsoft.com/office/powerpoint/2010/main" val="189095213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2A8219D1-DD48-676A-C012-D8FF2D3370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 dirty="0">
                <a:solidFill>
                  <a:schemeClr val="bg1"/>
                </a:solidFill>
              </a:rPr>
              <a:t>Studená válka a zmrazené vztahy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B6BA1920-F3DB-CD4B-67C4-F6D25832F53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6" y="0"/>
            <a:ext cx="4295693" cy="6857999"/>
          </a:xfrm>
        </p:spPr>
        <p:txBody>
          <a:bodyPr anchor="ctr">
            <a:normAutofit/>
          </a:bodyPr>
          <a:lstStyle/>
          <a:p>
            <a:pPr marL="0" indent="0">
              <a:buNone/>
            </a:pPr>
            <a:r>
              <a:rPr lang="cs-CZ" sz="2800" dirty="0">
                <a:solidFill>
                  <a:schemeClr val="tx2"/>
                </a:solidFill>
              </a:rPr>
              <a:t>Napětí mezi Československem a Západním Německem</a:t>
            </a:r>
          </a:p>
          <a:p>
            <a:r>
              <a:rPr lang="cs-CZ" sz="2800" dirty="0" err="1">
                <a:solidFill>
                  <a:schemeClr val="tx2"/>
                </a:solidFill>
              </a:rPr>
              <a:t>Hallsteinova</a:t>
            </a:r>
            <a:r>
              <a:rPr lang="cs-CZ" sz="2800" dirty="0">
                <a:solidFill>
                  <a:schemeClr val="tx2"/>
                </a:solidFill>
              </a:rPr>
              <a:t> doktrína</a:t>
            </a:r>
          </a:p>
          <a:p>
            <a:r>
              <a:rPr lang="cs-CZ" sz="2800" dirty="0">
                <a:solidFill>
                  <a:schemeClr val="tx2"/>
                </a:solidFill>
              </a:rPr>
              <a:t>omezené kontakty mezi státy</a:t>
            </a:r>
          </a:p>
          <a:p>
            <a:pPr marL="0" indent="0">
              <a:buNone/>
            </a:pPr>
            <a:endParaRPr lang="cs-CZ" sz="2800" dirty="0">
              <a:solidFill>
                <a:schemeClr val="tx2"/>
              </a:solidFill>
            </a:endParaRPr>
          </a:p>
          <a:p>
            <a:pPr marL="0" indent="0">
              <a:buNone/>
            </a:pPr>
            <a:r>
              <a:rPr lang="cs-CZ" sz="2800" dirty="0">
                <a:solidFill>
                  <a:schemeClr val="tx2"/>
                </a:solidFill>
              </a:rPr>
              <a:t>Pražská smlouva (1973):</a:t>
            </a:r>
          </a:p>
          <a:p>
            <a:r>
              <a:rPr lang="cs-CZ" sz="2800" dirty="0">
                <a:solidFill>
                  <a:schemeClr val="tx2"/>
                </a:solidFill>
              </a:rPr>
              <a:t>navázání diplomatických vztahů</a:t>
            </a:r>
          </a:p>
          <a:p>
            <a:r>
              <a:rPr lang="cs-CZ" sz="2800" dirty="0">
                <a:solidFill>
                  <a:schemeClr val="tx2"/>
                </a:solidFill>
              </a:rPr>
              <a:t>uznání neplatnosti Mnichovské dohody od počátku</a:t>
            </a:r>
          </a:p>
          <a:p>
            <a:endParaRPr lang="cs-CZ" sz="28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252667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8330E758-BA8A-8E28-A061-9914360D39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 dirty="0">
                <a:solidFill>
                  <a:schemeClr val="bg1"/>
                </a:solidFill>
              </a:rPr>
              <a:t>Proměna po roce 1989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09BC7C93-5B40-4DD7-8CA0-7B451498243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6" y="0"/>
            <a:ext cx="4314139" cy="6857999"/>
          </a:xfrm>
        </p:spPr>
        <p:txBody>
          <a:bodyPr anchor="ctr">
            <a:normAutofit/>
          </a:bodyPr>
          <a:lstStyle/>
          <a:p>
            <a:pPr marL="0" indent="0">
              <a:buNone/>
            </a:pPr>
            <a:r>
              <a:rPr lang="cs-CZ" sz="2800" dirty="0">
                <a:solidFill>
                  <a:schemeClr val="tx2"/>
                </a:solidFill>
              </a:rPr>
              <a:t>Pád železné opony otevřel novou kapitolu česko-německých vztahů.</a:t>
            </a:r>
          </a:p>
          <a:p>
            <a:pPr marL="0" indent="0">
              <a:buNone/>
            </a:pPr>
            <a:r>
              <a:rPr lang="cs-CZ" sz="2800" dirty="0">
                <a:solidFill>
                  <a:schemeClr val="tx2"/>
                </a:solidFill>
              </a:rPr>
              <a:t>Významné momenty:</a:t>
            </a:r>
          </a:p>
          <a:p>
            <a:r>
              <a:rPr lang="cs-CZ" sz="2800" dirty="0">
                <a:solidFill>
                  <a:schemeClr val="tx2"/>
                </a:solidFill>
              </a:rPr>
              <a:t>otevření hranic</a:t>
            </a:r>
          </a:p>
          <a:p>
            <a:r>
              <a:rPr lang="cs-CZ" sz="2800" dirty="0">
                <a:solidFill>
                  <a:schemeClr val="tx2"/>
                </a:solidFill>
              </a:rPr>
              <a:t>nové kontakty mezi obyvateli</a:t>
            </a:r>
          </a:p>
          <a:p>
            <a:r>
              <a:rPr lang="cs-CZ" sz="2800" dirty="0">
                <a:solidFill>
                  <a:schemeClr val="tx2"/>
                </a:solidFill>
              </a:rPr>
              <a:t>návraty Němců do rodných míst</a:t>
            </a:r>
          </a:p>
          <a:p>
            <a:endParaRPr lang="cs-CZ" sz="28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589444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54E5E939-49C4-AD57-7BE7-01BC075E04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 dirty="0">
                <a:solidFill>
                  <a:schemeClr val="bg1"/>
                </a:solidFill>
              </a:rPr>
              <a:t>Česko-německá deklarace (1997)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755530B8-97C6-7C0E-E0AA-95BA001EADD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6" y="0"/>
            <a:ext cx="4295693" cy="6857999"/>
          </a:xfrm>
        </p:spPr>
        <p:txBody>
          <a:bodyPr anchor="ctr">
            <a:normAutofit/>
          </a:bodyPr>
          <a:lstStyle/>
          <a:p>
            <a:pPr marL="0" indent="0">
              <a:buNone/>
            </a:pPr>
            <a:r>
              <a:rPr lang="cs-CZ" sz="2800" dirty="0">
                <a:solidFill>
                  <a:schemeClr val="tx2"/>
                </a:solidFill>
              </a:rPr>
              <a:t>Klíčový dokument moderních vztahů.</a:t>
            </a:r>
          </a:p>
          <a:p>
            <a:pPr marL="0" indent="0">
              <a:buNone/>
            </a:pPr>
            <a:r>
              <a:rPr lang="cs-CZ" sz="2800" dirty="0">
                <a:solidFill>
                  <a:schemeClr val="tx2"/>
                </a:solidFill>
              </a:rPr>
              <a:t>Základní principy:</a:t>
            </a:r>
          </a:p>
          <a:p>
            <a:r>
              <a:rPr lang="cs-CZ" sz="2800" dirty="0">
                <a:solidFill>
                  <a:schemeClr val="tx2"/>
                </a:solidFill>
              </a:rPr>
              <a:t>uznání utrpení na obou stranách</a:t>
            </a:r>
          </a:p>
          <a:p>
            <a:r>
              <a:rPr lang="cs-CZ" sz="2800" dirty="0">
                <a:solidFill>
                  <a:schemeClr val="tx2"/>
                </a:solidFill>
              </a:rPr>
              <a:t>orientace na budoucnost</a:t>
            </a:r>
          </a:p>
          <a:p>
            <a:r>
              <a:rPr lang="cs-CZ" sz="2800" dirty="0">
                <a:solidFill>
                  <a:schemeClr val="tx2"/>
                </a:solidFill>
              </a:rPr>
              <a:t>neotevírání majetkových nároků</a:t>
            </a:r>
          </a:p>
          <a:p>
            <a:r>
              <a:rPr lang="cs-CZ" sz="2800" dirty="0">
                <a:solidFill>
                  <a:schemeClr val="tx2"/>
                </a:solidFill>
              </a:rPr>
              <a:t>péče o německé hřbitovy</a:t>
            </a:r>
          </a:p>
          <a:p>
            <a:pPr marL="0" indent="0">
              <a:buNone/>
            </a:pPr>
            <a:r>
              <a:rPr lang="cs-CZ" sz="2800" dirty="0">
                <a:solidFill>
                  <a:schemeClr val="tx2"/>
                </a:solidFill>
              </a:rPr>
              <a:t>Vznik Česko-německého fondu budoucnosti.</a:t>
            </a:r>
          </a:p>
          <a:p>
            <a:pPr marL="0" indent="0">
              <a:buNone/>
            </a:pPr>
            <a:endParaRPr lang="cs-CZ" sz="28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613529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>
                <a:solidFill>
                  <a:schemeClr val="bg1"/>
                </a:solidFill>
              </a:rPr>
              <a:t>Fond budoucnosti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48306" y="0"/>
            <a:ext cx="4295693" cy="6857999"/>
          </a:xfrm>
        </p:spPr>
        <p:txBody>
          <a:bodyPr anchor="ctr">
            <a:normAutofit/>
          </a:bodyPr>
          <a:lstStyle/>
          <a:p>
            <a:pPr marL="0" indent="0">
              <a:buNone/>
            </a:pPr>
            <a:r>
              <a:rPr lang="cs-CZ" sz="3000" dirty="0">
                <a:solidFill>
                  <a:schemeClr val="tx2"/>
                </a:solidFill>
              </a:rPr>
              <a:t>Společné projekty:</a:t>
            </a:r>
          </a:p>
          <a:p>
            <a:endParaRPr lang="cs-CZ" sz="3000" dirty="0">
              <a:solidFill>
                <a:schemeClr val="tx2"/>
              </a:solidFill>
            </a:endParaRPr>
          </a:p>
          <a:p>
            <a:r>
              <a:rPr lang="cs-CZ" sz="3000" dirty="0">
                <a:solidFill>
                  <a:schemeClr val="tx2"/>
                </a:solidFill>
              </a:rPr>
              <a:t>kultura</a:t>
            </a:r>
          </a:p>
          <a:p>
            <a:r>
              <a:rPr lang="cs-CZ" sz="3000" dirty="0">
                <a:solidFill>
                  <a:schemeClr val="tx2"/>
                </a:solidFill>
              </a:rPr>
              <a:t>historie</a:t>
            </a:r>
          </a:p>
          <a:p>
            <a:r>
              <a:rPr lang="cs-CZ" sz="3000" dirty="0">
                <a:solidFill>
                  <a:schemeClr val="tx2"/>
                </a:solidFill>
              </a:rPr>
              <a:t>vzdělávání</a:t>
            </a:r>
          </a:p>
          <a:p>
            <a:pPr marL="0" indent="0">
              <a:buNone/>
            </a:pPr>
            <a:endParaRPr lang="cs-CZ" sz="3000" dirty="0">
              <a:solidFill>
                <a:schemeClr val="tx2"/>
              </a:solidFill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88C5B9F5-865A-23E1-B4F1-7113C5539F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 dirty="0">
                <a:solidFill>
                  <a:schemeClr val="bg1"/>
                </a:solidFill>
              </a:rPr>
              <a:t>Proměna postojů během generací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0EC5AE41-7448-5A6D-F4B3-714940C9B91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6" y="0"/>
            <a:ext cx="4295693" cy="6857999"/>
          </a:xfrm>
        </p:spPr>
        <p:txBody>
          <a:bodyPr anchor="ctr">
            <a:normAutofit/>
          </a:bodyPr>
          <a:lstStyle/>
          <a:p>
            <a:r>
              <a:rPr lang="cs-CZ" sz="2500" dirty="0">
                <a:solidFill>
                  <a:schemeClr val="tx2"/>
                </a:solidFill>
              </a:rPr>
              <a:t>první generace – touha po návratu</a:t>
            </a:r>
          </a:p>
          <a:p>
            <a:r>
              <a:rPr lang="cs-CZ" sz="2500" dirty="0">
                <a:solidFill>
                  <a:schemeClr val="tx2"/>
                </a:solidFill>
              </a:rPr>
              <a:t>druhá generace – požadavek uznání utrpení</a:t>
            </a:r>
          </a:p>
          <a:p>
            <a:r>
              <a:rPr lang="cs-CZ" sz="2500" dirty="0">
                <a:solidFill>
                  <a:schemeClr val="tx2"/>
                </a:solidFill>
              </a:rPr>
              <a:t>třetí generace – historický a kulturní zájem</a:t>
            </a:r>
          </a:p>
          <a:p>
            <a:r>
              <a:rPr lang="cs-CZ" sz="2500" dirty="0">
                <a:solidFill>
                  <a:schemeClr val="tx2"/>
                </a:solidFill>
              </a:rPr>
              <a:t>čtvrtá generace ???</a:t>
            </a:r>
          </a:p>
          <a:p>
            <a:endParaRPr lang="cs-CZ" sz="25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9590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>
                <a:solidFill>
                  <a:schemeClr val="bg1"/>
                </a:solidFill>
              </a:rPr>
              <a:t>Historický paradox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48306" y="841247"/>
            <a:ext cx="4128545" cy="5340097"/>
          </a:xfrm>
        </p:spPr>
        <p:txBody>
          <a:bodyPr anchor="ctr">
            <a:normAutofit/>
          </a:bodyPr>
          <a:lstStyle/>
          <a:p>
            <a:r>
              <a:rPr lang="cs-CZ" sz="2800" dirty="0">
                <a:solidFill>
                  <a:schemeClr val="tx2"/>
                </a:solidFill>
              </a:rPr>
              <a:t>1945 – konec staletého soužití</a:t>
            </a:r>
          </a:p>
          <a:p>
            <a:r>
              <a:rPr lang="cs-CZ" sz="2800" dirty="0">
                <a:solidFill>
                  <a:schemeClr val="tx2"/>
                </a:solidFill>
              </a:rPr>
              <a:t>2026 – Německo nejbližší / nejvýznamnější ekonomický partner ČR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907E470A-25F4-47D0-8FEC-EE9FD606BB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6220E63-99E1-482A-A0A6-B47EB4BF87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136" y="0"/>
            <a:ext cx="9141711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F8610896-EA5E-4BE8-8398-C1AFC0490A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F44E9794-9C4B-427F-BB50-89D893347D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618EE54-271A-4FE8-B6B3-D0FCF55A7A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488459" y="598259"/>
            <a:ext cx="8167081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ECA6F781-4382-4525-9DA8-9D66605F877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209C186B-2883-498E-A176-6B60F8B51BF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25DF1EBE-52B1-1F42-3BB2-B22F44E7F1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1238" y="714460"/>
            <a:ext cx="7486650" cy="583127"/>
          </a:xfrm>
        </p:spPr>
        <p:txBody>
          <a:bodyPr anchor="ctr">
            <a:normAutofit fontScale="90000"/>
          </a:bodyPr>
          <a:lstStyle/>
          <a:p>
            <a:pPr algn="l"/>
            <a:r>
              <a:rPr lang="cs-CZ" sz="4200" dirty="0">
                <a:solidFill>
                  <a:schemeClr val="bg1"/>
                </a:solidFill>
              </a:rPr>
              <a:t>Exportní partneři evropských zemí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307A5EA4-BD56-30C6-412A-AB0EDA0D381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09226" y="891713"/>
            <a:ext cx="3438662" cy="5160790"/>
          </a:xfrm>
        </p:spPr>
        <p:txBody>
          <a:bodyPr anchor="ctr">
            <a:normAutofit/>
          </a:bodyPr>
          <a:lstStyle/>
          <a:p>
            <a:endParaRPr lang="cs-CZ" sz="1600" dirty="0">
              <a:solidFill>
                <a:schemeClr val="bg1"/>
              </a:solidFill>
            </a:endParaRPr>
          </a:p>
        </p:txBody>
      </p:sp>
      <p:pic>
        <p:nvPicPr>
          <p:cNvPr id="6146" name="Picture 2">
            <a:extLst>
              <a:ext uri="{FF2B5EF4-FFF2-40B4-BE49-F238E27FC236}">
                <a16:creationId xmlns:a16="http://schemas.microsoft.com/office/drawing/2014/main" id="{A04B3D66-0021-F5A8-A4A9-8DB80F0B23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2781" y="1287709"/>
            <a:ext cx="6680483" cy="55702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8687103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9D3D2B3A-5D44-2BF4-5034-D48A1125A8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00D16C50-2305-3058-E9BB-138DB56A71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2F8146B7-A2D0-B6AF-2EF2-CD34ADA341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136" y="0"/>
            <a:ext cx="9141711" cy="6858000"/>
            <a:chOff x="-2848" y="0"/>
            <a:chExt cx="12188949" cy="6858000"/>
          </a:xfrm>
        </p:grpSpPr>
        <p:sp>
          <p:nvSpPr>
            <p:cNvPr id="11" name="Color Cover">
              <a:extLst>
                <a:ext uri="{FF2B5EF4-FFF2-40B4-BE49-F238E27FC236}">
                  <a16:creationId xmlns:a16="http://schemas.microsoft.com/office/drawing/2014/main" id="{F02E32D2-2D3C-F2F4-0395-3B4281E7820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 Cover">
              <a:extLst>
                <a:ext uri="{FF2B5EF4-FFF2-40B4-BE49-F238E27FC236}">
                  <a16:creationId xmlns:a16="http://schemas.microsoft.com/office/drawing/2014/main" id="{5FD5513B-87C0-BCDE-317C-B82C1DE4E69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44F861F-E261-89F4-9121-CBF22490AB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488459" y="598259"/>
            <a:ext cx="8167081" cy="5680742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50698DCE-574C-ECB9-222C-794653845F1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A5283690-D25A-6C35-46FF-699817DF575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74B6F6A-A16D-56CF-B8D6-D25CA3E590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5E657AD-1655-F7C6-CB82-E135C439A91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92EF2B2-26B6-73B9-B9C7-05B005F85C4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4F8C765-C5EB-5EB3-21CC-F481C38B420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921938B-05A3-4EA9-BE40-9E6172D295B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F1F823-FF0F-2B94-58E5-09B51F211CE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9098F63-7786-2C76-DDF2-B20EA934037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6152880-4020-3E11-AF8E-CE3BF61DE72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4A10C9E5-1110-0C21-97C6-85A867AE3F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9761" y="513933"/>
            <a:ext cx="7486650" cy="583127"/>
          </a:xfrm>
        </p:spPr>
        <p:txBody>
          <a:bodyPr anchor="ctr">
            <a:normAutofit fontScale="90000"/>
          </a:bodyPr>
          <a:lstStyle/>
          <a:p>
            <a:pPr algn="l"/>
            <a:r>
              <a:rPr lang="cs-CZ" sz="4200" dirty="0">
                <a:solidFill>
                  <a:schemeClr val="bg1"/>
                </a:solidFill>
              </a:rPr>
              <a:t>Importní partneři evropských zemí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1FDC0CAF-BC52-5848-EA8F-D1EC502CC68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09226" y="891713"/>
            <a:ext cx="3438662" cy="5160790"/>
          </a:xfrm>
        </p:spPr>
        <p:txBody>
          <a:bodyPr anchor="ctr">
            <a:normAutofit/>
          </a:bodyPr>
          <a:lstStyle/>
          <a:p>
            <a:endParaRPr lang="cs-CZ" sz="1600" dirty="0">
              <a:solidFill>
                <a:schemeClr val="bg1"/>
              </a:solidFill>
            </a:endParaRPr>
          </a:p>
        </p:txBody>
      </p:sp>
      <p:pic>
        <p:nvPicPr>
          <p:cNvPr id="7170" name="Picture 2">
            <a:extLst>
              <a:ext uri="{FF2B5EF4-FFF2-40B4-BE49-F238E27FC236}">
                <a16:creationId xmlns:a16="http://schemas.microsoft.com/office/drawing/2014/main" id="{810C2ED0-3797-743C-2E68-19C0943597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2762" y="1072868"/>
            <a:ext cx="6961238" cy="58043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7335598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0269038F-82E5-CA7E-AB8C-1E208FCB46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8" name="Color Cover">
            <a:extLst>
              <a:ext uri="{FF2B5EF4-FFF2-40B4-BE49-F238E27FC236}">
                <a16:creationId xmlns:a16="http://schemas.microsoft.com/office/drawing/2014/main" id="{0522C0AA-B6A8-D95D-F4FF-04B16BC907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Color Cover">
            <a:extLst>
              <a:ext uri="{FF2B5EF4-FFF2-40B4-BE49-F238E27FC236}">
                <a16:creationId xmlns:a16="http://schemas.microsoft.com/office/drawing/2014/main" id="{20FBAA71-C17B-886C-9A90-29ABA7EBEA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B43B722B-7945-D8D2-F975-6CD3F9BCA7D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33" name="Color">
              <a:extLst>
                <a:ext uri="{FF2B5EF4-FFF2-40B4-BE49-F238E27FC236}">
                  <a16:creationId xmlns:a16="http://schemas.microsoft.com/office/drawing/2014/main" id="{6BA77517-BEA4-5504-19A6-1898F6714E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Color">
              <a:extLst>
                <a:ext uri="{FF2B5EF4-FFF2-40B4-BE49-F238E27FC236}">
                  <a16:creationId xmlns:a16="http://schemas.microsoft.com/office/drawing/2014/main" id="{23A6C29C-98F2-9611-F1F4-97D578D28D3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2E50BC84-7284-485A-10E7-084AAD4F40E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E6C4FD7-A15A-B014-8D72-3DFD64BE781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99902F8-BE7D-5F46-66B8-C584E176D33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2987D41-A0B3-8904-9BC5-0FBD9E8D06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83ADEC6-3943-2BA8-29BB-627E47A193D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B33D007-56A0-B9B3-D21A-298C0357CD0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77E20D8-7E66-2DE8-E658-A3316920F1F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B8790A4-043D-A08E-2F44-5B3A90417F0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0949AD97-7D95-35C5-1736-EBC7DAA6DE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0452" y="217186"/>
            <a:ext cx="4056413" cy="1126581"/>
          </a:xfrm>
        </p:spPr>
        <p:txBody>
          <a:bodyPr anchor="ctr">
            <a:noAutofit/>
          </a:bodyPr>
          <a:lstStyle/>
          <a:p>
            <a:pPr algn="l"/>
            <a:r>
              <a:rPr lang="cs-CZ" sz="3200" dirty="0">
                <a:solidFill>
                  <a:schemeClr val="bg1"/>
                </a:solidFill>
              </a:rPr>
              <a:t>Mapa německého osídlení v Evropě (1925)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66CFAB1C-F478-F5C8-BF1F-1BC18DB3F14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anchor="ctr">
            <a:normAutofit/>
          </a:bodyPr>
          <a:lstStyle/>
          <a:p>
            <a:endParaRPr lang="cs-CZ" sz="1600" dirty="0">
              <a:solidFill>
                <a:schemeClr val="tx2"/>
              </a:solidFill>
            </a:endParaRPr>
          </a:p>
        </p:txBody>
      </p:sp>
      <p:pic>
        <p:nvPicPr>
          <p:cNvPr id="1026" name="Picture 2" descr="undefined">
            <a:extLst>
              <a:ext uri="{FF2B5EF4-FFF2-40B4-BE49-F238E27FC236}">
                <a16:creationId xmlns:a16="http://schemas.microsoft.com/office/drawing/2014/main" id="{4CC3356A-ECAA-27D3-A79F-19EA3CFF18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2826" y="1018168"/>
            <a:ext cx="7214624" cy="58398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173079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8" y="0"/>
            <a:ext cx="914171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1FEC590B-3306-47E9-BD67-97F3F76169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1" name="Color">
              <a:extLst>
                <a:ext uri="{FF2B5EF4-FFF2-40B4-BE49-F238E27FC236}">
                  <a16:creationId xmlns:a16="http://schemas.microsoft.com/office/drawing/2014/main" id="{54F87DBC-E43C-4CE4-A8C5-61E3D6819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">
              <a:extLst>
                <a:ext uri="{FF2B5EF4-FFF2-40B4-BE49-F238E27FC236}">
                  <a16:creationId xmlns:a16="http://schemas.microsoft.com/office/drawing/2014/main" id="{CD39A88A-7F84-4ACA-877B-E28BC26CD8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47AAF5E-1692-48C9-98FB-6432BF0BC4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36A26D-E71D-4663-B197-8B7BFA37ADC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A821CEB-DA96-4952-93B9-81F9C42BAD7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8C8EDE0-D69B-4F65-9AB7-DDE7EAD78E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46F0982-BF10-4BF6-842A-F631654FFDA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B313509-2128-42CA-81B6-C9EC23E44C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589188C-E06E-4F8A-BDD1-02ADF1408F7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B4E610F-FCD0-483F-B9F2-6DF2C28FE84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EECCE836-020E-5CE9-BCEC-BAD39A360A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1455" y="330301"/>
            <a:ext cx="7918803" cy="980141"/>
          </a:xfrm>
        </p:spPr>
        <p:txBody>
          <a:bodyPr vert="horz" lIns="91440" tIns="45720" rIns="91440" bIns="45720" rtlCol="0" anchor="b">
            <a:normAutofit fontScale="90000"/>
          </a:bodyPr>
          <a:lstStyle/>
          <a:p>
            <a:pPr defTabSz="914400">
              <a:lnSpc>
                <a:spcPct val="90000"/>
              </a:lnSpc>
            </a:pPr>
            <a:r>
              <a:rPr lang="cs-CZ" sz="4000" dirty="0"/>
              <a:t>Přesuny Němců ještě před začátkem války</a:t>
            </a:r>
            <a:endParaRPr lang="en-US" sz="42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5" name="TextovéPole 4">
            <a:extLst>
              <a:ext uri="{FF2B5EF4-FFF2-40B4-BE49-F238E27FC236}">
                <a16:creationId xmlns:a16="http://schemas.microsoft.com/office/drawing/2014/main" id="{7FF7C043-AE5E-CCF7-B518-41F95E126E03}"/>
              </a:ext>
            </a:extLst>
          </p:cNvPr>
          <p:cNvSpPr txBox="1"/>
          <p:nvPr/>
        </p:nvSpPr>
        <p:spPr>
          <a:xfrm>
            <a:off x="611455" y="1528110"/>
            <a:ext cx="7352674" cy="12926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buNone/>
            </a:pPr>
            <a:r>
              <a:rPr lang="cs-CZ" sz="2600" b="1" dirty="0"/>
              <a:t>Němci byli vysídlováni dvakrát</a:t>
            </a:r>
            <a:endParaRPr lang="cs-CZ" sz="2600" dirty="0"/>
          </a:p>
          <a:p>
            <a:pPr>
              <a:buFont typeface="+mj-lt"/>
              <a:buAutoNum type="arabicPeriod"/>
            </a:pPr>
            <a:r>
              <a:rPr lang="cs-CZ" sz="2600" b="1" dirty="0"/>
              <a:t> Hitlerem (1939–1941)</a:t>
            </a:r>
            <a:r>
              <a:rPr lang="cs-CZ" sz="2600" dirty="0"/>
              <a:t> – </a:t>
            </a:r>
            <a:r>
              <a:rPr lang="cs-CZ" sz="2600" dirty="0" err="1"/>
              <a:t>Heim</a:t>
            </a:r>
            <a:r>
              <a:rPr lang="cs-CZ" sz="2600" dirty="0"/>
              <a:t> </a:t>
            </a:r>
            <a:r>
              <a:rPr lang="cs-CZ" sz="2600" dirty="0" err="1"/>
              <a:t>ins</a:t>
            </a:r>
            <a:r>
              <a:rPr lang="cs-CZ" sz="2600" dirty="0"/>
              <a:t> Reich</a:t>
            </a:r>
          </a:p>
          <a:p>
            <a:pPr>
              <a:buFont typeface="+mj-lt"/>
              <a:buAutoNum type="arabicPeriod"/>
            </a:pPr>
            <a:r>
              <a:rPr lang="cs-CZ" sz="2600" b="1" dirty="0"/>
              <a:t> po válce (1945–1947)</a:t>
            </a:r>
            <a:r>
              <a:rPr lang="cs-CZ" sz="2600" dirty="0"/>
              <a:t> – odsun ze střední Evropy</a:t>
            </a:r>
          </a:p>
        </p:txBody>
      </p:sp>
      <p:sp>
        <p:nvSpPr>
          <p:cNvPr id="6" name="Rectangle 1">
            <a:extLst>
              <a:ext uri="{FF2B5EF4-FFF2-40B4-BE49-F238E27FC236}">
                <a16:creationId xmlns:a16="http://schemas.microsoft.com/office/drawing/2014/main" id="{87A17756-C40D-38F3-5D66-50BC466DE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44" y="2996516"/>
            <a:ext cx="7266733" cy="39703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1939 – </a:t>
            </a:r>
            <a:r>
              <a:rPr kumimoji="0" lang="cs-CZ" altLang="cs-CZ" sz="1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pakt Ribbentrop–Molotov</a:t>
            </a:r>
            <a:br>
              <a: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r>
              <a: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Německo a SSSR si rozdělily sféry vlivu ve východní Evropě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1940 – </a:t>
            </a:r>
            <a:r>
              <a:rPr kumimoji="0" lang="cs-CZ" altLang="cs-CZ" sz="1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program „</a:t>
            </a:r>
            <a:r>
              <a:rPr kumimoji="0" lang="cs-CZ" altLang="cs-CZ" sz="1800" b="1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Heim</a:t>
            </a:r>
            <a:r>
              <a:rPr kumimoji="0" lang="cs-CZ" altLang="cs-CZ" sz="1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 </a:t>
            </a:r>
            <a:r>
              <a:rPr kumimoji="0" lang="cs-CZ" altLang="cs-CZ" sz="1800" b="1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ins</a:t>
            </a:r>
            <a:r>
              <a:rPr kumimoji="0" lang="cs-CZ" altLang="cs-CZ" sz="1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 Reich“</a:t>
            </a:r>
            <a:br>
              <a: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</a:br>
            <a:r>
              <a: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stěhování Němců z oblastí, které připadly SSSR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přesuny německých menšin zejména z: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r>
              <a:rPr kumimoji="0" lang="cs-CZ" altLang="cs-CZ" sz="1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Besarábie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r>
              <a:rPr kumimoji="0" lang="cs-CZ" altLang="cs-CZ" sz="1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Pobaltí (Estonsko, Lotyšsko)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r>
              <a: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části </a:t>
            </a:r>
            <a:r>
              <a:rPr kumimoji="0" lang="cs-CZ" altLang="cs-CZ" sz="1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Volyně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r>
              <a:rPr kumimoji="0" lang="cs-CZ" altLang="cs-CZ" sz="1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Bukoviny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desítky až stovky tisíc osob přesídleny do Německa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význam: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r>
              <a: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začátek velkých </a:t>
            </a:r>
            <a:r>
              <a:rPr kumimoji="0" lang="cs-CZ" altLang="cs-CZ" sz="1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etnických přesunů ve střední a východní Evropě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r>
              <a: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předzvěst ještě masivnějších </a:t>
            </a:r>
            <a:r>
              <a:rPr kumimoji="0" lang="cs-CZ" altLang="cs-CZ" sz="1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poválečných odsunů Němců</a:t>
            </a:r>
            <a:r>
              <a: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226460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8" y="0"/>
            <a:ext cx="914171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1FEC590B-3306-47E9-BD67-97F3F76169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1" name="Color">
              <a:extLst>
                <a:ext uri="{FF2B5EF4-FFF2-40B4-BE49-F238E27FC236}">
                  <a16:creationId xmlns:a16="http://schemas.microsoft.com/office/drawing/2014/main" id="{54F87DBC-E43C-4CE4-A8C5-61E3D6819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">
              <a:extLst>
                <a:ext uri="{FF2B5EF4-FFF2-40B4-BE49-F238E27FC236}">
                  <a16:creationId xmlns:a16="http://schemas.microsoft.com/office/drawing/2014/main" id="{CD39A88A-7F84-4ACA-877B-E28BC26CD8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47AAF5E-1692-48C9-98FB-6432BF0BC4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36A26D-E71D-4663-B197-8B7BFA37ADC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A821CEB-DA96-4952-93B9-81F9C42BAD7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8C8EDE0-D69B-4F65-9AB7-DDE7EAD78E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46F0982-BF10-4BF6-842A-F631654FFDA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B313509-2128-42CA-81B6-C9EC23E44C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589188C-E06E-4F8A-BDD1-02ADF1408F7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B4E610F-FCD0-483F-B9F2-6DF2C28FE84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924A8990-A402-C08B-F9C0-41A6812466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9485" y="487068"/>
            <a:ext cx="8482744" cy="1421482"/>
          </a:xfrm>
        </p:spPr>
        <p:txBody>
          <a:bodyPr vert="horz" lIns="91440" tIns="45720" rIns="91440" bIns="45720" rtlCol="0" anchor="b">
            <a:noAutofit/>
          </a:bodyPr>
          <a:lstStyle/>
          <a:p>
            <a:pPr defTabSz="914400">
              <a:lnSpc>
                <a:spcPct val="90000"/>
              </a:lnSpc>
            </a:pPr>
            <a:r>
              <a:rPr lang="cs-CZ" sz="3200" dirty="0"/>
              <a:t>Návrat z Volyně do vlasti </a:t>
            </a:r>
            <a:br>
              <a:rPr lang="cs-CZ" sz="3200" dirty="0"/>
            </a:br>
            <a:r>
              <a:rPr lang="cs-CZ" sz="3200" dirty="0"/>
              <a:t>(</a:t>
            </a:r>
            <a:r>
              <a:rPr lang="cs-CZ" sz="3200" dirty="0" err="1"/>
              <a:t>Heimkehr</a:t>
            </a:r>
            <a:r>
              <a:rPr lang="cs-CZ" sz="3200" dirty="0"/>
              <a:t> </a:t>
            </a:r>
            <a:r>
              <a:rPr lang="cs-CZ" sz="3200" dirty="0" err="1"/>
              <a:t>aus</a:t>
            </a:r>
            <a:r>
              <a:rPr lang="cs-CZ" sz="3200" dirty="0"/>
              <a:t> </a:t>
            </a:r>
            <a:r>
              <a:rPr lang="cs-CZ" sz="3200" dirty="0" err="1"/>
              <a:t>Wolhynien</a:t>
            </a:r>
            <a:r>
              <a:rPr lang="cs-CZ" sz="3200" dirty="0"/>
              <a:t>).</a:t>
            </a:r>
            <a:br>
              <a:rPr lang="cs-CZ" sz="3200" dirty="0"/>
            </a:br>
            <a:r>
              <a:rPr lang="cs-CZ" sz="3200" dirty="0"/>
              <a:t>1941</a:t>
            </a:r>
            <a:endParaRPr lang="en-US" sz="3200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pic>
        <p:nvPicPr>
          <p:cNvPr id="4098" name="Picture 2">
            <a:extLst>
              <a:ext uri="{FF2B5EF4-FFF2-40B4-BE49-F238E27FC236}">
                <a16:creationId xmlns:a16="http://schemas.microsoft.com/office/drawing/2014/main" id="{5294B66E-3F97-88F9-4675-287BDEF8EF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r:link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87952" y="2196723"/>
            <a:ext cx="4351337" cy="323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2555907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>
                <a:solidFill>
                  <a:schemeClr val="bg1"/>
                </a:solidFill>
              </a:rPr>
              <a:t>Česko‑německé soužití před rokem 1945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48307" y="841247"/>
            <a:ext cx="3577938" cy="5340097"/>
          </a:xfrm>
        </p:spPr>
        <p:txBody>
          <a:bodyPr anchor="ctr">
            <a:noAutofit/>
          </a:bodyPr>
          <a:lstStyle/>
          <a:p>
            <a:pPr marL="0" indent="0">
              <a:buNone/>
            </a:pPr>
            <a:r>
              <a:rPr lang="cs-CZ" dirty="0">
                <a:solidFill>
                  <a:schemeClr val="tx2"/>
                </a:solidFill>
              </a:rPr>
              <a:t>Německé obyvatelstvo v</a:t>
            </a:r>
            <a:r>
              <a:rPr lang="cs-CZ" dirty="0"/>
              <a:t>   </a:t>
            </a:r>
            <a:r>
              <a:rPr lang="cs-CZ" dirty="0">
                <a:solidFill>
                  <a:schemeClr val="tx2"/>
                </a:solidFill>
              </a:rPr>
              <a:t>českých zemích</a:t>
            </a:r>
          </a:p>
          <a:p>
            <a:r>
              <a:rPr lang="cs-CZ" dirty="0">
                <a:solidFill>
                  <a:schemeClr val="tx2"/>
                </a:solidFill>
              </a:rPr>
              <a:t>cca 3–3,5 milionu osob</a:t>
            </a:r>
          </a:p>
          <a:p>
            <a:endParaRPr lang="cs-CZ" dirty="0">
              <a:solidFill>
                <a:schemeClr val="tx2"/>
              </a:solidFill>
            </a:endParaRPr>
          </a:p>
          <a:p>
            <a:pPr marL="0" indent="0">
              <a:buNone/>
            </a:pPr>
            <a:r>
              <a:rPr lang="cs-CZ" dirty="0">
                <a:solidFill>
                  <a:schemeClr val="tx2"/>
                </a:solidFill>
              </a:rPr>
              <a:t>Koncentrace:</a:t>
            </a:r>
          </a:p>
          <a:p>
            <a:r>
              <a:rPr lang="cs-CZ" dirty="0">
                <a:solidFill>
                  <a:schemeClr val="tx2"/>
                </a:solidFill>
              </a:rPr>
              <a:t>Sudety</a:t>
            </a:r>
          </a:p>
          <a:p>
            <a:r>
              <a:rPr lang="cs-CZ" dirty="0">
                <a:solidFill>
                  <a:schemeClr val="tx2"/>
                </a:solidFill>
              </a:rPr>
              <a:t>města</a:t>
            </a:r>
          </a:p>
          <a:p>
            <a:r>
              <a:rPr lang="cs-CZ" dirty="0">
                <a:solidFill>
                  <a:schemeClr val="tx2"/>
                </a:solidFill>
              </a:rPr>
              <a:t>jazykové ostrovy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127" name="Slide Background Fill">
            <a:extLst>
              <a:ext uri="{FF2B5EF4-FFF2-40B4-BE49-F238E27FC236}">
                <a16:creationId xmlns:a16="http://schemas.microsoft.com/office/drawing/2014/main" id="{C3420C89-0B09-4632-A4AF-3971D08BF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129" name="Color Cover">
            <a:extLst>
              <a:ext uri="{FF2B5EF4-FFF2-40B4-BE49-F238E27FC236}">
                <a16:creationId xmlns:a16="http://schemas.microsoft.com/office/drawing/2014/main" id="{4E5CBA61-BF74-40B4-A3A8-366BBA626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131" name="Group 5130">
            <a:extLst>
              <a:ext uri="{FF2B5EF4-FFF2-40B4-BE49-F238E27FC236}">
                <a16:creationId xmlns:a16="http://schemas.microsoft.com/office/drawing/2014/main" id="{AC27E70C-5470-4262-B9CE-AE52C51CF4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12929"/>
            <a:ext cx="9141714" cy="3490956"/>
            <a:chOff x="651279" y="598259"/>
            <a:chExt cx="10889442" cy="5680742"/>
          </a:xfrm>
        </p:grpSpPr>
        <p:sp>
          <p:nvSpPr>
            <p:cNvPr id="5132" name="Color">
              <a:extLst>
                <a:ext uri="{FF2B5EF4-FFF2-40B4-BE49-F238E27FC236}">
                  <a16:creationId xmlns:a16="http://schemas.microsoft.com/office/drawing/2014/main" id="{B5C7D35F-738C-47DF-AD6E-859806E4602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33" name="Color">
              <a:extLst>
                <a:ext uri="{FF2B5EF4-FFF2-40B4-BE49-F238E27FC236}">
                  <a16:creationId xmlns:a16="http://schemas.microsoft.com/office/drawing/2014/main" id="{740F8C8B-E52F-46CF-89C7-51C6A037CFB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5122" name="Picture 2" descr="Jazyková mapa Československa v roce 1930. Oblasti s německy mluvící většinou obyvatelstva (nesprávně označované jako Sudety) jsou znázorněny fialovou barvou.">
            <a:extLst>
              <a:ext uri="{FF2B5EF4-FFF2-40B4-BE49-F238E27FC236}">
                <a16:creationId xmlns:a16="http://schemas.microsoft.com/office/drawing/2014/main" id="{B12B41DF-ADC9-A459-DC86-5E2C532250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706777" y="2043278"/>
            <a:ext cx="7728155" cy="46948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35" name="Group 5134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5136" name="Freeform: Shape 5135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137" name="Freeform: Shape 5136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138" name="Freeform: Shape 5137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139" name="Freeform: Shape 5138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140" name="Freeform: Shape 5139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141" name="Freeform: Shape 5140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142" name="Freeform: Shape 5141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5974" y="403123"/>
            <a:ext cx="8740878" cy="1640155"/>
          </a:xfrm>
        </p:spPr>
        <p:txBody>
          <a:bodyPr anchor="b">
            <a:normAutofit/>
          </a:bodyPr>
          <a:lstStyle/>
          <a:p>
            <a:pPr algn="l">
              <a:lnSpc>
                <a:spcPct val="90000"/>
              </a:lnSpc>
            </a:pPr>
            <a:r>
              <a:rPr lang="cs-CZ" sz="4200" dirty="0">
                <a:solidFill>
                  <a:schemeClr val="bg1"/>
                </a:solidFill>
              </a:rPr>
              <a:t>Mapa německého osídlení v Československu (1930)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D75297CA-4369-276E-4D4B-D7E018BD7A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788" y="841248"/>
            <a:ext cx="3847200" cy="5340097"/>
          </a:xfrm>
        </p:spPr>
        <p:txBody>
          <a:bodyPr anchor="ctr">
            <a:normAutofit/>
          </a:bodyPr>
          <a:lstStyle/>
          <a:p>
            <a:pPr algn="l"/>
            <a:r>
              <a:rPr lang="cs-CZ" sz="4200">
                <a:solidFill>
                  <a:schemeClr val="bg1"/>
                </a:solidFill>
              </a:rPr>
              <a:t>Protektorát a Slovenský štát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4F4424A9-8B5B-FF99-ADEE-365AB09F6D1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4197370" cy="5340097"/>
          </a:xfrm>
        </p:spPr>
        <p:txBody>
          <a:bodyPr anchor="ctr">
            <a:normAutofit/>
          </a:bodyPr>
          <a:lstStyle/>
          <a:p>
            <a:r>
              <a:rPr lang="cs-CZ" b="1" dirty="0">
                <a:solidFill>
                  <a:schemeClr val="tx2"/>
                </a:solidFill>
              </a:rPr>
              <a:t>Protektorát Čechy a Morava</a:t>
            </a:r>
            <a:r>
              <a:rPr lang="cs-CZ" dirty="0">
                <a:solidFill>
                  <a:schemeClr val="tx2"/>
                </a:solidFill>
              </a:rPr>
              <a:t>: </a:t>
            </a:r>
            <a:r>
              <a:rPr lang="cs-CZ" b="1" dirty="0">
                <a:solidFill>
                  <a:schemeClr val="tx2"/>
                </a:solidFill>
              </a:rPr>
              <a:t>49 363 km² (63</a:t>
            </a:r>
            <a:r>
              <a:rPr lang="cs-CZ" dirty="0">
                <a:solidFill>
                  <a:schemeClr val="tx2"/>
                </a:solidFill>
              </a:rPr>
              <a:t> </a:t>
            </a:r>
            <a:r>
              <a:rPr lang="cs-CZ" b="1" dirty="0">
                <a:solidFill>
                  <a:schemeClr val="tx2"/>
                </a:solidFill>
              </a:rPr>
              <a:t>%)</a:t>
            </a:r>
            <a:r>
              <a:rPr lang="cs-CZ" dirty="0">
                <a:solidFill>
                  <a:schemeClr val="tx2"/>
                </a:solidFill>
              </a:rPr>
              <a:t>. </a:t>
            </a:r>
          </a:p>
          <a:p>
            <a:r>
              <a:rPr lang="cs-CZ" dirty="0">
                <a:solidFill>
                  <a:schemeClr val="tx2"/>
                </a:solidFill>
              </a:rPr>
              <a:t>ČR: 78 866 km² </a:t>
            </a:r>
          </a:p>
          <a:p>
            <a:r>
              <a:rPr lang="cs-CZ" b="1" dirty="0">
                <a:solidFill>
                  <a:schemeClr val="tx2"/>
                </a:solidFill>
              </a:rPr>
              <a:t>Slovenský </a:t>
            </a:r>
            <a:r>
              <a:rPr lang="cs-CZ" b="1" dirty="0" err="1">
                <a:solidFill>
                  <a:schemeClr val="tx2"/>
                </a:solidFill>
              </a:rPr>
              <a:t>štát</a:t>
            </a:r>
            <a:r>
              <a:rPr lang="cs-CZ" dirty="0">
                <a:solidFill>
                  <a:schemeClr val="tx2"/>
                </a:solidFill>
              </a:rPr>
              <a:t>: </a:t>
            </a:r>
            <a:r>
              <a:rPr lang="cs-CZ" b="1" dirty="0">
                <a:solidFill>
                  <a:schemeClr val="tx2"/>
                </a:solidFill>
              </a:rPr>
              <a:t>38</a:t>
            </a:r>
            <a:r>
              <a:rPr lang="cs-CZ" dirty="0">
                <a:solidFill>
                  <a:schemeClr val="tx2"/>
                </a:solidFill>
              </a:rPr>
              <a:t> </a:t>
            </a:r>
            <a:r>
              <a:rPr lang="cs-CZ" b="1" dirty="0">
                <a:solidFill>
                  <a:schemeClr val="tx2"/>
                </a:solidFill>
              </a:rPr>
              <a:t>055 km² (78 %)</a:t>
            </a:r>
            <a:r>
              <a:rPr lang="cs-CZ" dirty="0">
                <a:solidFill>
                  <a:schemeClr val="tx2"/>
                </a:solidFill>
              </a:rPr>
              <a:t>.</a:t>
            </a:r>
          </a:p>
          <a:p>
            <a:r>
              <a:rPr lang="cs-CZ" dirty="0">
                <a:solidFill>
                  <a:schemeClr val="tx2"/>
                </a:solidFill>
              </a:rPr>
              <a:t>SR: 49 035 km² </a:t>
            </a:r>
          </a:p>
        </p:txBody>
      </p:sp>
    </p:spTree>
    <p:extLst>
      <p:ext uri="{BB962C8B-B14F-4D97-AF65-F5344CB8AC3E}">
        <p14:creationId xmlns:p14="http://schemas.microsoft.com/office/powerpoint/2010/main" val="243615863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Motiv 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webextensions/_rels/taskpanes.xml.rels><?xml version="1.0" encoding="UTF-8" standalone="yes"?>
<Relationships xmlns="http://schemas.openxmlformats.org/package/2006/relationships"><Relationship Id="rId1" Type="http://schemas.microsoft.com/office/2011/relationships/webextension" Target="webextension1.xml"/></Relationships>
</file>

<file path=ppt/webextensions/taskpanes.xml><?xml version="1.0" encoding="utf-8"?>
<wetp:taskpanes xmlns:wetp="http://schemas.microsoft.com/office/webextensions/taskpanes/2010/11">
  <wetp:taskpane dockstate="right" visibility="0" width="438" row="2">
    <wetp:webextensionref xmlns:r="http://schemas.openxmlformats.org/officeDocument/2006/relationships" r:id="rId1"/>
  </wetp:taskpane>
</wetp:taskpanes>
</file>

<file path=ppt/webextensions/webextension1.xml><?xml version="1.0" encoding="utf-8"?>
<we:webextension xmlns:we="http://schemas.microsoft.com/office/webextensions/webextension/2010/11" id="{46146C68-B2DA-4F12-897F-9D322D33D7D5}">
  <we:reference id="WA200006000" version="1.2.1.0" store="Omex" storeType="OMEX"/>
  <we:alternateReferences>
    <we:reference id="WA200006000" version="1.2.1.0" store="WA200006000" storeType="OMEX"/>
  </we:alternateReferences>
  <we:properties/>
  <we:bindings/>
  <we:snapshot xmlns:r="http://schemas.openxmlformats.org/officeDocument/2006/relationships"/>
</we:webextension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1562</Words>
  <Application>Microsoft Office PowerPoint</Application>
  <PresentationFormat>Předvádění na obrazovce (4:3)</PresentationFormat>
  <Paragraphs>223</Paragraphs>
  <Slides>38</Slides>
  <Notes>6</Notes>
  <HiddenSlides>0</HiddenSlides>
  <MMClips>0</MMClips>
  <ScaleCrop>false</ScaleCrop>
  <HeadingPairs>
    <vt:vector size="6" baseType="variant">
      <vt:variant>
        <vt:lpstr>Použitá písma</vt:lpstr>
      </vt:variant>
      <vt:variant>
        <vt:i4>3</vt:i4>
      </vt:variant>
      <vt:variant>
        <vt:lpstr>Motiv</vt:lpstr>
      </vt:variant>
      <vt:variant>
        <vt:i4>1</vt:i4>
      </vt:variant>
      <vt:variant>
        <vt:lpstr>Nadpisy snímků</vt:lpstr>
      </vt:variant>
      <vt:variant>
        <vt:i4>38</vt:i4>
      </vt:variant>
    </vt:vector>
  </HeadingPairs>
  <TitlesOfParts>
    <vt:vector size="42" baseType="lpstr">
      <vt:lpstr>Arial</vt:lpstr>
      <vt:lpstr>Calibri</vt:lpstr>
      <vt:lpstr>Verdana</vt:lpstr>
      <vt:lpstr>Office Theme</vt:lpstr>
      <vt:lpstr>Od odsunu ke smíření: Češi a Němci po roce 1945</vt:lpstr>
      <vt:lpstr>Německo (1910)</vt:lpstr>
      <vt:lpstr>Povolžští Němci  (1910)  1762 – Kateřina II. přebírá ruský trůn (původem německá princezna ze Štětína) 1762–1763 – manifesty pro evropské kolonisty (nemuslimské a nežidovské) nabídka: půda v Rusku daňové úlevy zachování jazyka a kultury výsledek: tisíce německých kolonistů v Rusku </vt:lpstr>
      <vt:lpstr>Mapa německého osídlení v Evropě (1925)</vt:lpstr>
      <vt:lpstr>Přesuny Němců ještě před začátkem války</vt:lpstr>
      <vt:lpstr>Návrat z Volyně do vlasti  (Heimkehr aus Wolhynien). 1941</vt:lpstr>
      <vt:lpstr>Česko‑německé soužití před rokem 1945</vt:lpstr>
      <vt:lpstr>Mapa německého osídlení v Československu (1930)</vt:lpstr>
      <vt:lpstr>Protektorát a Slovenský štát</vt:lpstr>
      <vt:lpstr>Myšlenka poválečného odsunu Němců</vt:lpstr>
      <vt:lpstr>Rozsah německého osídlení před válkou</vt:lpstr>
      <vt:lpstr>Odsun  Kdo začal jako první – SSSR 1944 (ale vlastně už v roce 1941) </vt:lpstr>
      <vt:lpstr>Odsun  Vysídlování při postupu fronty (1944–1945) </vt:lpstr>
      <vt:lpstr>Změna hranic v Polsku</vt:lpstr>
      <vt:lpstr>Prezentace aplikace PowerPoint</vt:lpstr>
      <vt:lpstr>Prezentace aplikace PowerPoint</vt:lpstr>
      <vt:lpstr>Prezentace aplikace PowerPoint</vt:lpstr>
      <vt:lpstr>Prezentace aplikace PowerPoint</vt:lpstr>
      <vt:lpstr>Jak probíhal odsun v Československu  Divoký odsun (1945) </vt:lpstr>
      <vt:lpstr>Jak probíhal odsun v Československu  „Spořádaný“ odsun (1946–1948) </vt:lpstr>
      <vt:lpstr>Odsun a jeho důsledky </vt:lpstr>
      <vt:lpstr>Situace po roce 1950</vt:lpstr>
      <vt:lpstr>Co se stalo s odsunutými Němci</vt:lpstr>
      <vt:lpstr>Co se stalo s odsunutými Němci Sudetští Němci a německý hospodářský zázrak </vt:lpstr>
      <vt:lpstr>Prezentace aplikace PowerPoint</vt:lpstr>
      <vt:lpstr>Co se stalo s odsunutými Němci Sudetští Němci a německý hospodářský zázrak </vt:lpstr>
      <vt:lpstr>Sudetoněmecké organizace a politika paměti</vt:lpstr>
      <vt:lpstr>Sudetoněmecký den</vt:lpstr>
      <vt:lpstr>Politické požadavky sudetoněmeckých organizací</vt:lpstr>
      <vt:lpstr>Politický vliv v Bavorsku</vt:lpstr>
      <vt:lpstr>Studená válka a zmrazené vztahy</vt:lpstr>
      <vt:lpstr>Proměna po roce 1989</vt:lpstr>
      <vt:lpstr>Česko-německá deklarace (1997)</vt:lpstr>
      <vt:lpstr>Fond budoucnosti</vt:lpstr>
      <vt:lpstr>Proměna postojů během generací</vt:lpstr>
      <vt:lpstr>Historický paradox</vt:lpstr>
      <vt:lpstr>Exportní partneři evropských zemí</vt:lpstr>
      <vt:lpstr>Importní partneři evropských zemí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subject/>
  <dc:creator/>
  <cp:keywords/>
  <dc:description>generated using python-pptx</dc:description>
  <cp:lastModifiedBy>Kokaisl Petr</cp:lastModifiedBy>
  <cp:revision>4</cp:revision>
  <dcterms:created xsi:type="dcterms:W3CDTF">2013-01-27T09:14:16Z</dcterms:created>
  <dcterms:modified xsi:type="dcterms:W3CDTF">2026-05-10T21:49:46Z</dcterms:modified>
  <cp:category/>
</cp:coreProperties>
</file>