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77" r:id="rId6"/>
    <p:sldId id="278" r:id="rId7"/>
    <p:sldId id="261" r:id="rId8"/>
    <p:sldId id="274" r:id="rId9"/>
    <p:sldId id="275" r:id="rId10"/>
    <p:sldId id="276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68" r:id="rId19"/>
    <p:sldId id="270" r:id="rId20"/>
    <p:sldId id="271" r:id="rId21"/>
    <p:sldId id="272" r:id="rId22"/>
    <p:sldId id="273" r:id="rId23"/>
    <p:sldId id="279" r:id="rId24"/>
    <p:sldId id="280" r:id="rId25"/>
    <p:sldId id="283" r:id="rId26"/>
    <p:sldId id="281" r:id="rId27"/>
    <p:sldId id="282" r:id="rId28"/>
    <p:sldId id="284" r:id="rId29"/>
    <p:sldId id="285" r:id="rId30"/>
    <p:sldId id="286" r:id="rId31"/>
    <p:sldId id="293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8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2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0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1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C965E-02D1-A54F-CD25-2533AFBD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0"/>
            <a:ext cx="12191999" cy="1371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326F7F-FEAF-EF70-62CF-19DA64A5E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496" y="4526280"/>
            <a:ext cx="8027544" cy="960120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cs-CZ" sz="3600" dirty="0"/>
              <a:t>Kyrgyzské příbuzenství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5A02BD-3419-E76E-D74D-FC77C93F4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7585" y="5715000"/>
            <a:ext cx="3630168" cy="960120"/>
          </a:xfrm>
        </p:spPr>
        <p:txBody>
          <a:bodyPr anchor="ctr">
            <a:normAutofit/>
          </a:bodyPr>
          <a:lstStyle/>
          <a:p>
            <a:pPr algn="r"/>
            <a:r>
              <a:rPr lang="cs-CZ" sz="1800" dirty="0"/>
              <a:t>Praha, 20. května 2026</a:t>
            </a:r>
          </a:p>
        </p:txBody>
      </p:sp>
    </p:spTree>
    <p:extLst>
      <p:ext uri="{BB962C8B-B14F-4D97-AF65-F5344CB8AC3E}">
        <p14:creationId xmlns:p14="http://schemas.microsoft.com/office/powerpoint/2010/main" val="203940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5" descr="DSCF6205.JPG">
            <a:extLst>
              <a:ext uri="{FF2B5EF4-FFF2-40B4-BE49-F238E27FC236}">
                <a16:creationId xmlns:a16="http://schemas.microsoft.com/office/drawing/2014/main" id="{58A8D4EE-B84E-10DD-70E0-0B9F3410C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778" b="4222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4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8F551-CD6A-70ED-CCFB-D5BBD6F9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prostředí formuje společnost</a:t>
            </a:r>
            <a:br>
              <a:rPr lang="cs-CZ" dirty="0"/>
            </a:br>
            <a:r>
              <a:rPr lang="cs-CZ" cap="none" dirty="0">
                <a:latin typeface="Agency FB" panose="020B0503020202020204" pitchFamily="34" charset="0"/>
              </a:rPr>
              <a:t>(Geografický determinismus)</a:t>
            </a:r>
            <a:endParaRPr lang="cs-CZ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80DEBE-15E3-C273-C9BE-00AE8927E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300650"/>
            <a:ext cx="4520294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Usedlé oblasti</a:t>
            </a:r>
          </a:p>
          <a:p>
            <a:r>
              <a:rPr lang="cs-CZ" dirty="0"/>
              <a:t>půda </a:t>
            </a:r>
          </a:p>
          <a:p>
            <a:r>
              <a:rPr lang="cs-CZ" dirty="0"/>
              <a:t>města </a:t>
            </a:r>
          </a:p>
          <a:p>
            <a:r>
              <a:rPr lang="cs-CZ" dirty="0"/>
              <a:t>obchod </a:t>
            </a:r>
          </a:p>
          <a:p>
            <a:r>
              <a:rPr lang="cs-CZ" dirty="0"/>
              <a:t>peněžní ekonomika </a:t>
            </a:r>
          </a:p>
          <a:p>
            <a:r>
              <a:rPr lang="cs-CZ" dirty="0"/>
              <a:t>→ silnější stát</a:t>
            </a:r>
            <a:br>
              <a:rPr lang="cs-CZ" dirty="0"/>
            </a:br>
            <a:r>
              <a:rPr lang="cs-CZ" dirty="0"/>
              <a:t>→ silnější islám</a:t>
            </a:r>
            <a:br>
              <a:rPr lang="cs-CZ" dirty="0"/>
            </a:br>
            <a:r>
              <a:rPr lang="cs-CZ" dirty="0"/>
              <a:t>→ </a:t>
            </a:r>
            <a:r>
              <a:rPr lang="cs-CZ" dirty="0" err="1"/>
              <a:t>šaríja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45A7CD7-4DF1-DAC1-D76C-93AAEAA0770D}"/>
              </a:ext>
            </a:extLst>
          </p:cNvPr>
          <p:cNvSpPr txBox="1">
            <a:spLocks/>
          </p:cNvSpPr>
          <p:nvPr/>
        </p:nvSpPr>
        <p:spPr>
          <a:xfrm>
            <a:off x="6260777" y="2300650"/>
            <a:ext cx="4520294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Nomádské oblasti</a:t>
            </a:r>
          </a:p>
          <a:p>
            <a:r>
              <a:rPr lang="cs-CZ" dirty="0"/>
              <a:t>stáda </a:t>
            </a:r>
          </a:p>
          <a:p>
            <a:r>
              <a:rPr lang="cs-CZ" dirty="0"/>
              <a:t>mobilita </a:t>
            </a:r>
          </a:p>
          <a:p>
            <a:r>
              <a:rPr lang="cs-CZ" dirty="0"/>
              <a:t>nejistota </a:t>
            </a:r>
          </a:p>
          <a:p>
            <a:r>
              <a:rPr lang="cs-CZ" dirty="0"/>
              <a:t>potřeba ochrany </a:t>
            </a:r>
          </a:p>
          <a:p>
            <a:r>
              <a:rPr lang="cs-CZ" dirty="0"/>
              <a:t>→ silnější rod</a:t>
            </a:r>
            <a:br>
              <a:rPr lang="cs-CZ" dirty="0"/>
            </a:br>
            <a:r>
              <a:rPr lang="cs-CZ" dirty="0"/>
              <a:t>→ zvykové právo</a:t>
            </a:r>
            <a:br>
              <a:rPr lang="cs-CZ" dirty="0"/>
            </a:br>
            <a:r>
              <a:rPr lang="cs-CZ" dirty="0"/>
              <a:t>→ kolektivní solidarita</a:t>
            </a:r>
          </a:p>
          <a:p>
            <a:endParaRPr lang="cs-CZ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E0C85D1-4C7A-1837-CB75-33DF6A9B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8567079" y="0"/>
            <a:ext cx="3624921" cy="26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4A0CC-1564-9D1A-B562-27ABBBCE7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84BC8-1DB3-78C4-CBA6-72446ABF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Šaríja</a:t>
            </a:r>
            <a:r>
              <a:rPr lang="cs-CZ" dirty="0"/>
              <a:t> vs. zvykové právo</a:t>
            </a:r>
            <a:endParaRPr lang="cs-CZ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5F882-9776-DB04-A60F-BA005668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300650"/>
            <a:ext cx="4520294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Šaríja</a:t>
            </a:r>
            <a:endParaRPr lang="cs-CZ" b="1" dirty="0"/>
          </a:p>
          <a:p>
            <a:r>
              <a:rPr lang="cs-CZ" dirty="0"/>
              <a:t>(Uzbeci, Tádžikové, Ujguři)</a:t>
            </a:r>
          </a:p>
          <a:p>
            <a:r>
              <a:rPr lang="cs-CZ" dirty="0"/>
              <a:t>islámské soudnictví </a:t>
            </a:r>
          </a:p>
          <a:p>
            <a:r>
              <a:rPr lang="cs-CZ" dirty="0"/>
              <a:t>dědická pravidla </a:t>
            </a:r>
          </a:p>
          <a:p>
            <a:r>
              <a:rPr lang="cs-CZ" dirty="0"/>
              <a:t>větší role městských elit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0790236-4547-4C67-66B7-604D49EFC0A7}"/>
              </a:ext>
            </a:extLst>
          </p:cNvPr>
          <p:cNvSpPr txBox="1">
            <a:spLocks/>
          </p:cNvSpPr>
          <p:nvPr/>
        </p:nvSpPr>
        <p:spPr>
          <a:xfrm>
            <a:off x="6260777" y="2300650"/>
            <a:ext cx="4520294" cy="308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Zvykové právo (</a:t>
            </a:r>
            <a:r>
              <a:rPr lang="cs-CZ" b="1" dirty="0" err="1"/>
              <a:t>adat</a:t>
            </a:r>
            <a:r>
              <a:rPr lang="cs-CZ" b="1" dirty="0"/>
              <a:t>)</a:t>
            </a:r>
          </a:p>
          <a:p>
            <a:r>
              <a:rPr lang="cs-CZ" dirty="0"/>
              <a:t>(Kyrgyzové, Kazaši)</a:t>
            </a:r>
          </a:p>
          <a:p>
            <a:r>
              <a:rPr lang="cs-CZ" dirty="0"/>
              <a:t>rodové autority </a:t>
            </a:r>
          </a:p>
          <a:p>
            <a:r>
              <a:rPr lang="cs-CZ" dirty="0"/>
              <a:t>stařešinové </a:t>
            </a:r>
          </a:p>
          <a:p>
            <a:r>
              <a:rPr lang="cs-CZ" dirty="0"/>
              <a:t>důraz na tradici </a:t>
            </a:r>
          </a:p>
          <a:p>
            <a:r>
              <a:rPr lang="cs-CZ" dirty="0"/>
              <a:t>kolektivní odpovědnost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3BB1498-F026-32E9-F32E-D6F4F2E8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8760542" y="0"/>
            <a:ext cx="3431458" cy="26940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C38345-D160-ACC8-B75C-E0479A04C690}"/>
              </a:ext>
            </a:extLst>
          </p:cNvPr>
          <p:cNvSpPr txBox="1"/>
          <p:nvPr/>
        </p:nvSpPr>
        <p:spPr>
          <a:xfrm>
            <a:off x="3667432" y="54688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hranice nikdy nebyla úplně ostrá</a:t>
            </a:r>
          </a:p>
        </p:txBody>
      </p:sp>
    </p:spTree>
    <p:extLst>
      <p:ext uri="{BB962C8B-B14F-4D97-AF65-F5344CB8AC3E}">
        <p14:creationId xmlns:p14="http://schemas.microsoft.com/office/powerpoint/2010/main" val="401133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9407-AE75-3C65-AF58-EA6C3A5CC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C5A31-3762-14BD-9B08-B781F093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Manželství a romantika?</a:t>
            </a:r>
            <a:endParaRPr lang="cs-CZ" dirty="0">
              <a:latin typeface="Agency FB" panose="020B05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13AF4-38CB-7AF1-ED9C-3EDDB2681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300650"/>
            <a:ext cx="4520294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Manželství jako:</a:t>
            </a:r>
          </a:p>
          <a:p>
            <a:r>
              <a:rPr lang="cs-CZ" dirty="0"/>
              <a:t>smlouva </a:t>
            </a:r>
          </a:p>
          <a:p>
            <a:r>
              <a:rPr lang="cs-CZ" dirty="0"/>
              <a:t>ekonomická aliance </a:t>
            </a:r>
          </a:p>
          <a:p>
            <a:r>
              <a:rPr lang="cs-CZ" dirty="0"/>
              <a:t>propojení rodů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F93752-422F-6D08-074A-7E60CF5D1E28}"/>
              </a:ext>
            </a:extLst>
          </p:cNvPr>
          <p:cNvSpPr txBox="1">
            <a:spLocks/>
          </p:cNvSpPr>
          <p:nvPr/>
        </p:nvSpPr>
        <p:spPr>
          <a:xfrm>
            <a:off x="6260777" y="2300650"/>
            <a:ext cx="4520294" cy="226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Klíčové:</a:t>
            </a:r>
          </a:p>
          <a:p>
            <a:r>
              <a:rPr lang="cs-CZ" dirty="0" err="1"/>
              <a:t>kalym</a:t>
            </a:r>
            <a:r>
              <a:rPr lang="cs-CZ" dirty="0"/>
              <a:t> (výkupné za nevěstu) </a:t>
            </a:r>
          </a:p>
          <a:p>
            <a:r>
              <a:rPr lang="cs-CZ" dirty="0"/>
              <a:t>věno </a:t>
            </a:r>
          </a:p>
          <a:p>
            <a:r>
              <a:rPr lang="cs-CZ" dirty="0"/>
              <a:t>majetkové vztahy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6D52C06-33DC-92FD-8E37-1B5C9DAF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8760542" y="0"/>
            <a:ext cx="3431458" cy="26940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B7C64B-394E-F688-EBD7-05955023CE02}"/>
              </a:ext>
            </a:extLst>
          </p:cNvPr>
          <p:cNvSpPr txBox="1"/>
          <p:nvPr/>
        </p:nvSpPr>
        <p:spPr>
          <a:xfrm>
            <a:off x="3048000" y="52820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Svatba se netýkala jen dvou lidí. Propojovaly se dva rody.</a:t>
            </a:r>
          </a:p>
        </p:txBody>
      </p:sp>
    </p:spTree>
    <p:extLst>
      <p:ext uri="{BB962C8B-B14F-4D97-AF65-F5344CB8AC3E}">
        <p14:creationId xmlns:p14="http://schemas.microsoft.com/office/powerpoint/2010/main" val="376674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D9A930-C438-7574-6591-5B98E2926A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043" b="7958"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68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627805-B3C3-4896-3440-E3884148F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867" b="13133"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24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C34C72-E718-5067-0B25-48C536941C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833" b="10167"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63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6BD4AC82-5795-9244-08CA-72FC4B3B5D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 flipH="1">
            <a:off x="0" y="4273286"/>
            <a:ext cx="9301316" cy="17932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66B6EF-21D7-D74B-80BA-004162B2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 k usedlosti změnil rodinu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C70B48-73E7-3DF1-E4FB-B732E604B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438746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Nomádská společnost</a:t>
            </a:r>
          </a:p>
          <a:p>
            <a:r>
              <a:rPr lang="cs-CZ" dirty="0"/>
              <a:t>kolektivní vlastnictví </a:t>
            </a:r>
          </a:p>
          <a:p>
            <a:r>
              <a:rPr lang="cs-CZ" dirty="0"/>
              <a:t>rodové vazby </a:t>
            </a:r>
          </a:p>
          <a:p>
            <a:r>
              <a:rPr lang="cs-CZ" dirty="0"/>
              <a:t>exogamie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6170114-5CFC-F94A-B949-A1273EAB781B}"/>
              </a:ext>
            </a:extLst>
          </p:cNvPr>
          <p:cNvSpPr txBox="1">
            <a:spLocks/>
          </p:cNvSpPr>
          <p:nvPr/>
        </p:nvSpPr>
        <p:spPr>
          <a:xfrm>
            <a:off x="6096000" y="2221992"/>
            <a:ext cx="3438746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Usedlá společnost</a:t>
            </a:r>
          </a:p>
          <a:p>
            <a:r>
              <a:rPr lang="cs-CZ" dirty="0"/>
              <a:t>soukromá půda </a:t>
            </a:r>
          </a:p>
          <a:p>
            <a:r>
              <a:rPr lang="cs-CZ" dirty="0"/>
              <a:t>nukleární rodina </a:t>
            </a:r>
          </a:p>
          <a:p>
            <a:r>
              <a:rPr lang="cs-CZ" dirty="0"/>
              <a:t>větší důraz na nemovitý majetek</a:t>
            </a:r>
          </a:p>
        </p:txBody>
      </p:sp>
    </p:spTree>
    <p:extLst>
      <p:ext uri="{BB962C8B-B14F-4D97-AF65-F5344CB8AC3E}">
        <p14:creationId xmlns:p14="http://schemas.microsoft.com/office/powerpoint/2010/main" val="3669830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3098-C61B-AB50-155F-10992332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cs-CZ" sz="3600"/>
              <a:t>Dědictví u Kyrgyzů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3F7731-9AE8-A482-FDC4-049FA5D8F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b="1" dirty="0"/>
              <a:t>Posloupnost:</a:t>
            </a:r>
          </a:p>
          <a:p>
            <a:pPr>
              <a:lnSpc>
                <a:spcPct val="100000"/>
              </a:lnSpc>
            </a:pPr>
            <a:r>
              <a:rPr lang="cs-CZ" dirty="0"/>
              <a:t>otec </a:t>
            </a:r>
          </a:p>
          <a:p>
            <a:pPr>
              <a:lnSpc>
                <a:spcPct val="100000"/>
              </a:lnSpc>
            </a:pPr>
            <a:r>
              <a:rPr lang="cs-CZ" dirty="0"/>
              <a:t>děd </a:t>
            </a:r>
          </a:p>
          <a:p>
            <a:pPr>
              <a:lnSpc>
                <a:spcPct val="100000"/>
              </a:lnSpc>
            </a:pPr>
            <a:r>
              <a:rPr lang="cs-CZ" dirty="0"/>
              <a:t>bratři </a:t>
            </a:r>
          </a:p>
          <a:p>
            <a:pPr>
              <a:lnSpc>
                <a:spcPct val="100000"/>
              </a:lnSpc>
            </a:pPr>
            <a:r>
              <a:rPr lang="cs-CZ" dirty="0"/>
              <a:t>bratranci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b="1" dirty="0"/>
              <a:t>Ženy:</a:t>
            </a:r>
          </a:p>
          <a:p>
            <a:pPr>
              <a:lnSpc>
                <a:spcPct val="100000"/>
              </a:lnSpc>
            </a:pPr>
            <a:r>
              <a:rPr lang="cs-CZ" dirty="0"/>
              <a:t>majetek nevlastnily </a:t>
            </a:r>
            <a:br>
              <a:rPr lang="cs-CZ" dirty="0"/>
            </a:br>
            <a:r>
              <a:rPr lang="cs-CZ" dirty="0"/>
              <a:t>(samy se stávaly majetkem)</a:t>
            </a:r>
          </a:p>
          <a:p>
            <a:pPr>
              <a:lnSpc>
                <a:spcPct val="100000"/>
              </a:lnSpc>
            </a:pPr>
            <a:r>
              <a:rPr lang="cs-CZ" dirty="0"/>
              <a:t>pouze ho spravovaly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24FA6-ACC1-16F8-5D11-8BB557C9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783BB-C614-28C0-5C5C-A1A8116A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Levirát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DFBA7-D6C8-ED59-4B69-2F64EBB77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4903752" cy="3028434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Po smrti muže:</a:t>
            </a:r>
          </a:p>
          <a:p>
            <a:r>
              <a:rPr lang="cs-CZ" dirty="0"/>
              <a:t>vdova připadala příbuznému zemřelého</a:t>
            </a:r>
          </a:p>
          <a:p>
            <a:pPr marL="0" indent="0">
              <a:buNone/>
            </a:pPr>
            <a:r>
              <a:rPr lang="cs-CZ" b="1" dirty="0"/>
              <a:t>Kyrgyzové:</a:t>
            </a:r>
          </a:p>
          <a:p>
            <a:r>
              <a:rPr lang="cs-CZ" dirty="0"/>
              <a:t>mladší bratr </a:t>
            </a:r>
          </a:p>
          <a:p>
            <a:pPr marL="0" indent="0">
              <a:buNone/>
            </a:pPr>
            <a:r>
              <a:rPr lang="cs-CZ" b="1" dirty="0"/>
              <a:t>Kazaši:</a:t>
            </a:r>
          </a:p>
          <a:p>
            <a:r>
              <a:rPr lang="cs-CZ" dirty="0"/>
              <a:t>starší bratr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16274A8-5F73-DBCD-DEFB-935440D81699}"/>
              </a:ext>
            </a:extLst>
          </p:cNvPr>
          <p:cNvSpPr txBox="1">
            <a:spLocks/>
          </p:cNvSpPr>
          <p:nvPr/>
        </p:nvSpPr>
        <p:spPr>
          <a:xfrm>
            <a:off x="6796636" y="2231726"/>
            <a:ext cx="4903752" cy="2871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Funkce:</a:t>
            </a:r>
          </a:p>
          <a:p>
            <a:r>
              <a:rPr lang="cs-CZ" dirty="0"/>
              <a:t>ochrana vdovy </a:t>
            </a:r>
          </a:p>
          <a:p>
            <a:r>
              <a:rPr lang="cs-CZ" dirty="0"/>
              <a:t>zachování majetku </a:t>
            </a:r>
          </a:p>
          <a:p>
            <a:r>
              <a:rPr lang="cs-CZ" dirty="0"/>
              <a:t>ochrana dětí </a:t>
            </a:r>
          </a:p>
          <a:p>
            <a:r>
              <a:rPr lang="cs-CZ" dirty="0"/>
              <a:t>zachování aliance mezi rody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8C0C98F-1464-04C1-DAF4-5478421BCB8C}"/>
              </a:ext>
            </a:extLst>
          </p:cNvPr>
          <p:cNvSpPr txBox="1"/>
          <p:nvPr/>
        </p:nvSpPr>
        <p:spPr>
          <a:xfrm>
            <a:off x="3355895" y="5260160"/>
            <a:ext cx="4496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/>
              <a:t>manželství bylo součástí rodového systému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350A9E-04D9-8954-5641-E1C13BE0C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9514648" y="833609"/>
            <a:ext cx="2677352" cy="2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2A864C-703F-640B-206B-A4D419B3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6519" r="2" b="2"/>
          <a:stretch>
            <a:fillRect/>
          </a:stretch>
        </p:blipFill>
        <p:spPr>
          <a:xfrm>
            <a:off x="800100" y="843523"/>
            <a:ext cx="6045442" cy="5170953"/>
          </a:xfrm>
          <a:prstGeom prst="rect">
            <a:avLst/>
          </a:prstGeom>
          <a:noFill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83119-182B-4BC7-AC8F-ED02E4F9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862647BC-74D8-7E07-E2C3-6A3DA434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55" r="10288" b="2"/>
          <a:stretch>
            <a:fillRect/>
          </a:stretch>
        </p:blipFill>
        <p:spPr>
          <a:xfrm>
            <a:off x="6845542" y="3429001"/>
            <a:ext cx="5346457" cy="3429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EA8FE71-C01B-E11D-18B2-648C8D68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334" y="789433"/>
            <a:ext cx="6745406" cy="13167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Kde</a:t>
            </a:r>
            <a:r>
              <a:rPr lang="en-US" dirty="0"/>
              <a:t> je </a:t>
            </a:r>
            <a:r>
              <a:rPr lang="en-US" dirty="0" err="1"/>
              <a:t>Střední</a:t>
            </a:r>
            <a:r>
              <a:rPr lang="en-US" dirty="0"/>
              <a:t> Asie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7A31E9-CB8F-4167-A21B-6AF00864F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82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EE551-283F-5BE8-D780-41CDE30E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Kalym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9180EE-43F3-7E2F-2809-9961A48E9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3802539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Výkupné za nevěstu</a:t>
            </a:r>
          </a:p>
          <a:p>
            <a:r>
              <a:rPr lang="cs-CZ" dirty="0"/>
              <a:t>často desítky kusů dobytka </a:t>
            </a:r>
          </a:p>
          <a:p>
            <a:r>
              <a:rPr lang="cs-CZ" dirty="0"/>
              <a:t>podílel se celý rod </a:t>
            </a:r>
          </a:p>
          <a:p>
            <a:r>
              <a:rPr lang="cs-CZ" dirty="0"/>
              <a:t>obrovská ekonomická zátěž </a:t>
            </a:r>
          </a:p>
          <a:p>
            <a:pPr marL="0" indent="0">
              <a:buNone/>
            </a:pPr>
            <a:r>
              <a:rPr lang="cs-CZ" b="1" dirty="0"/>
              <a:t>Důsledek:</a:t>
            </a:r>
          </a:p>
          <a:p>
            <a:r>
              <a:rPr lang="cs-CZ" dirty="0"/>
              <a:t>bohatí ženili syny brzy </a:t>
            </a:r>
          </a:p>
          <a:p>
            <a:r>
              <a:rPr lang="cs-CZ" dirty="0"/>
              <a:t>chudí čekali i do 30 let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90B2E78-0896-165A-84F7-9582B03C589D}"/>
              </a:ext>
            </a:extLst>
          </p:cNvPr>
          <p:cNvSpPr txBox="1">
            <a:spLocks/>
          </p:cNvSpPr>
          <p:nvPr/>
        </p:nvSpPr>
        <p:spPr>
          <a:xfrm>
            <a:off x="6536080" y="2221992"/>
            <a:ext cx="3802539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Po zaplacení </a:t>
            </a:r>
            <a:r>
              <a:rPr lang="cs-CZ" b="1" dirty="0" err="1"/>
              <a:t>kalymu</a:t>
            </a:r>
            <a:r>
              <a:rPr lang="cs-CZ" b="1" dirty="0"/>
              <a:t>:</a:t>
            </a:r>
          </a:p>
          <a:p>
            <a:r>
              <a:rPr lang="cs-CZ" dirty="0"/>
              <a:t>sňatek nebyl jen osobní vztah </a:t>
            </a:r>
          </a:p>
          <a:p>
            <a:r>
              <a:rPr lang="cs-CZ" dirty="0"/>
              <a:t>vznikal nárok celého rodu </a:t>
            </a:r>
          </a:p>
          <a:p>
            <a:pPr marL="0" indent="0">
              <a:buNone/>
            </a:pPr>
            <a:r>
              <a:rPr lang="cs-CZ" b="1" dirty="0"/>
              <a:t>Proto:</a:t>
            </a:r>
          </a:p>
          <a:p>
            <a:r>
              <a:rPr lang="cs-CZ" dirty="0"/>
              <a:t>rozvod byl komplikovaný </a:t>
            </a:r>
          </a:p>
          <a:p>
            <a:r>
              <a:rPr lang="cs-CZ" dirty="0"/>
              <a:t>spor se týkal všech příbuzných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6FF14D8-E92E-5D3C-D065-A1BAFF8D7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0" y="5456903"/>
            <a:ext cx="12192000" cy="14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2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55421-76C6-1A82-4206-F42C99D0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Mnohoženství nebylo příliš běžné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2C6CB7-E3FB-B945-2E8C-37777363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301094" cy="1583092"/>
          </a:xfrm>
        </p:spPr>
        <p:txBody>
          <a:bodyPr/>
          <a:lstStyle/>
          <a:p>
            <a:r>
              <a:rPr lang="cs-CZ" dirty="0" err="1"/>
              <a:t>kalym</a:t>
            </a:r>
            <a:r>
              <a:rPr lang="cs-CZ" dirty="0"/>
              <a:t> byl drahý </a:t>
            </a:r>
          </a:p>
          <a:p>
            <a:pPr marL="0" indent="0">
              <a:buNone/>
            </a:pPr>
            <a:r>
              <a:rPr lang="cs-CZ" b="1" dirty="0"/>
              <a:t>Polygynie:</a:t>
            </a:r>
          </a:p>
          <a:p>
            <a:r>
              <a:rPr lang="cs-CZ" dirty="0"/>
              <a:t>spíše znak bohatých elit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79CD59-1D72-A2A4-13C5-BF660187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62926"/>
            <a:ext cx="5712422" cy="4284316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6146DF6-4BCB-6F61-DB18-2C116533C8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3" r="10001" b="-1"/>
          <a:stretch>
            <a:fillRect/>
          </a:stretch>
        </p:blipFill>
        <p:spPr>
          <a:xfrm flipH="1">
            <a:off x="0" y="3805084"/>
            <a:ext cx="3214331" cy="2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2A93A-62C4-512A-D5C9-BAD196BE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Ruské impérium vstupuje do Střední Asie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4D0D4-4BAB-4394-7FF3-532C2E2F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3320759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19. století</a:t>
            </a:r>
          </a:p>
          <a:p>
            <a:r>
              <a:rPr lang="cs-CZ" dirty="0"/>
              <a:t>expanze carského Ruska </a:t>
            </a:r>
          </a:p>
          <a:p>
            <a:r>
              <a:rPr lang="cs-CZ" dirty="0"/>
              <a:t>vojenské výpravy </a:t>
            </a:r>
          </a:p>
          <a:p>
            <a:r>
              <a:rPr lang="cs-CZ" dirty="0"/>
              <a:t>podřízení chanátů </a:t>
            </a:r>
          </a:p>
          <a:p>
            <a:r>
              <a:rPr lang="cs-CZ" dirty="0"/>
              <a:t>správní kontrola</a:t>
            </a:r>
          </a:p>
          <a:p>
            <a:r>
              <a:rPr lang="cs-CZ" dirty="0"/>
              <a:t>jasnější vymahatelnost práva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5296297-813B-CCB2-E0BD-9396F76D4E4B}"/>
              </a:ext>
            </a:extLst>
          </p:cNvPr>
          <p:cNvSpPr txBox="1">
            <a:spLocks/>
          </p:cNvSpPr>
          <p:nvPr/>
        </p:nvSpPr>
        <p:spPr>
          <a:xfrm>
            <a:off x="6821216" y="2203704"/>
            <a:ext cx="3320759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Ale:</a:t>
            </a:r>
          </a:p>
          <a:p>
            <a:pPr marL="0" indent="0">
              <a:buNone/>
            </a:pPr>
            <a:r>
              <a:rPr lang="cs-CZ" dirty="0"/>
              <a:t>Rusové často vládli nepřímo:</a:t>
            </a:r>
          </a:p>
          <a:p>
            <a:r>
              <a:rPr lang="cs-CZ" dirty="0"/>
              <a:t>přes místní elity </a:t>
            </a:r>
          </a:p>
          <a:p>
            <a:r>
              <a:rPr lang="cs-CZ" dirty="0"/>
              <a:t>rodové autority </a:t>
            </a:r>
          </a:p>
          <a:p>
            <a:r>
              <a:rPr lang="cs-CZ" dirty="0"/>
              <a:t>stařešiny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9CBA136-70B6-4235-68FD-54079EA2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9506918" y="3822616"/>
            <a:ext cx="2677352" cy="2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52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B6EF6-13E2-CB19-EE3F-2090A8F9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Problém pro Rusy:</a:t>
            </a:r>
            <a:br>
              <a:rPr lang="cs-CZ" sz="4400" dirty="0"/>
            </a:br>
            <a:r>
              <a:rPr lang="cs-CZ" sz="4400" dirty="0"/>
              <a:t>Co vlastně ovládají?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F960C2-8D9C-AF1C-36C5-88D9F2D55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782528"/>
            <a:ext cx="2897971" cy="317935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Ne:</a:t>
            </a:r>
          </a:p>
          <a:p>
            <a:r>
              <a:rPr lang="cs-CZ" dirty="0"/>
              <a:t>moderní národy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05B456E-0DCD-C10E-DF26-ABEFA143DF76}"/>
              </a:ext>
            </a:extLst>
          </p:cNvPr>
          <p:cNvSpPr txBox="1">
            <a:spLocks/>
          </p:cNvSpPr>
          <p:nvPr/>
        </p:nvSpPr>
        <p:spPr>
          <a:xfrm>
            <a:off x="7479999" y="2777609"/>
            <a:ext cx="2897971" cy="3179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Ale:</a:t>
            </a:r>
          </a:p>
          <a:p>
            <a:r>
              <a:rPr lang="cs-CZ" dirty="0"/>
              <a:t>rody </a:t>
            </a:r>
          </a:p>
          <a:p>
            <a:r>
              <a:rPr lang="cs-CZ" dirty="0"/>
              <a:t>konfederace </a:t>
            </a:r>
          </a:p>
          <a:p>
            <a:r>
              <a:rPr lang="cs-CZ" dirty="0"/>
              <a:t>lokální aliance </a:t>
            </a:r>
          </a:p>
          <a:p>
            <a:r>
              <a:rPr lang="cs-CZ" dirty="0"/>
              <a:t>pohyblivé skupiny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D9D909-ECF9-C1C0-B03C-5D5B2F0FAB78}"/>
              </a:ext>
            </a:extLst>
          </p:cNvPr>
          <p:cNvSpPr txBox="1"/>
          <p:nvPr/>
        </p:nvSpPr>
        <p:spPr>
          <a:xfrm>
            <a:off x="2878107" y="5464418"/>
            <a:ext cx="6435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Střední Asie nebyla „národní mapa“, ale síť rodových vztahů.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1BFB6BB-EAB6-8BEB-26CF-9663F7AF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 flipH="1">
            <a:off x="-1" y="3599694"/>
            <a:ext cx="3155279" cy="17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2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43E03-787E-259C-725C-24FB86A7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Sovětský projekt modernity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953BD-840B-802F-1B80-2D5513874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78" y="2379308"/>
            <a:ext cx="5188888" cy="37398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Po roce 1917:</a:t>
            </a:r>
          </a:p>
          <a:p>
            <a:r>
              <a:rPr lang="cs-CZ" dirty="0"/>
              <a:t>nový cíl:</a:t>
            </a:r>
          </a:p>
          <a:p>
            <a:r>
              <a:rPr lang="cs-CZ" dirty="0"/>
              <a:t>vytvořit moderní socialistickou společnost </a:t>
            </a:r>
          </a:p>
          <a:p>
            <a:pPr marL="0" indent="0">
              <a:buNone/>
            </a:pPr>
            <a:r>
              <a:rPr lang="cs-CZ" b="1" dirty="0"/>
              <a:t>Sověti chtěli:</a:t>
            </a:r>
          </a:p>
          <a:p>
            <a:r>
              <a:rPr lang="cs-CZ" dirty="0"/>
              <a:t>usedlé obyvatelstvo </a:t>
            </a:r>
          </a:p>
          <a:p>
            <a:r>
              <a:rPr lang="cs-CZ" dirty="0"/>
              <a:t>gramotnost </a:t>
            </a:r>
          </a:p>
          <a:p>
            <a:r>
              <a:rPr lang="cs-CZ" dirty="0"/>
              <a:t>industrializaci </a:t>
            </a:r>
          </a:p>
          <a:p>
            <a:r>
              <a:rPr lang="cs-CZ" dirty="0"/>
              <a:t>kontrolu obyvatel </a:t>
            </a:r>
          </a:p>
          <a:p>
            <a:r>
              <a:rPr lang="cs-CZ" dirty="0"/>
              <a:t>jednotné národy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F5271C5-B1F2-C892-67B7-F232E943D359}"/>
              </a:ext>
            </a:extLst>
          </p:cNvPr>
          <p:cNvSpPr txBox="1">
            <a:spLocks/>
          </p:cNvSpPr>
          <p:nvPr/>
        </p:nvSpPr>
        <p:spPr>
          <a:xfrm>
            <a:off x="6203012" y="2379308"/>
            <a:ext cx="5188888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Několik fází:</a:t>
            </a:r>
          </a:p>
          <a:p>
            <a:r>
              <a:rPr lang="cs-CZ" dirty="0"/>
              <a:t>národy nebudou existovat </a:t>
            </a:r>
          </a:p>
          <a:p>
            <a:r>
              <a:rPr lang="cs-CZ" dirty="0"/>
              <a:t>ve Střední Asii bude 1 národ</a:t>
            </a:r>
          </a:p>
          <a:p>
            <a:r>
              <a:rPr lang="cs-CZ" dirty="0"/>
              <a:t>podpora národních specifik, autonomie</a:t>
            </a:r>
          </a:p>
          <a:p>
            <a:r>
              <a:rPr lang="cs-CZ" dirty="0"/>
              <a:t>národní republiky (</a:t>
            </a:r>
            <a:r>
              <a:rPr lang="cs-CZ" i="1" dirty="0" err="1"/>
              <a:t>korenizacija</a:t>
            </a:r>
            <a:r>
              <a:rPr lang="cs-CZ" dirty="0"/>
              <a:t>)</a:t>
            </a:r>
          </a:p>
          <a:p>
            <a:r>
              <a:rPr lang="cs-CZ" dirty="0"/>
              <a:t>odsouzení „nacionalistické úchylky“ </a:t>
            </a:r>
          </a:p>
          <a:p>
            <a:r>
              <a:rPr lang="cs-CZ" dirty="0"/>
              <a:t>tvrdá rusifikace a sovětizace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CAA1D0B-B970-822F-28D3-944E453E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9514648" y="914400"/>
            <a:ext cx="2677352" cy="2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1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754B3-5115-BA83-26A4-95024CC7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Sověti „vynalézají národy“</a:t>
            </a:r>
            <a:br>
              <a:rPr lang="cs-CZ" dirty="0"/>
            </a:br>
            <a:r>
              <a:rPr lang="cs-CZ" cap="none" dirty="0">
                <a:latin typeface="Agency FB" panose="020B0503020202020204" pitchFamily="34" charset="0"/>
              </a:rPr>
              <a:t>20. a 30. léta 20.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D0F87B-69A2-2F85-7C6E-C6077A8D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084784" cy="3303737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Vznik</a:t>
            </a:r>
            <a:r>
              <a:rPr lang="cs-CZ" dirty="0"/>
              <a:t>:</a:t>
            </a:r>
          </a:p>
          <a:p>
            <a:r>
              <a:rPr lang="cs-CZ" dirty="0"/>
              <a:t>Kyrgyzů </a:t>
            </a:r>
          </a:p>
          <a:p>
            <a:r>
              <a:rPr lang="cs-CZ" dirty="0"/>
              <a:t>Kazachů </a:t>
            </a:r>
          </a:p>
          <a:p>
            <a:r>
              <a:rPr lang="cs-CZ" dirty="0"/>
              <a:t>Uzbeků </a:t>
            </a:r>
          </a:p>
          <a:p>
            <a:r>
              <a:rPr lang="cs-CZ" dirty="0"/>
              <a:t>Turkmenů </a:t>
            </a:r>
          </a:p>
          <a:p>
            <a:r>
              <a:rPr lang="cs-CZ" dirty="0"/>
              <a:t>Tádžiků</a:t>
            </a:r>
          </a:p>
          <a:p>
            <a:pPr marL="0" indent="0">
              <a:buNone/>
            </a:pPr>
            <a:r>
              <a:rPr lang="cs-CZ" b="1" dirty="0"/>
              <a:t>Zánik například </a:t>
            </a:r>
            <a:r>
              <a:rPr lang="cs-CZ" b="1" dirty="0" err="1"/>
              <a:t>Sartů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63631D-1FED-7854-6F38-6F3DB0AD4654}"/>
              </a:ext>
            </a:extLst>
          </p:cNvPr>
          <p:cNvSpPr txBox="1"/>
          <p:nvPr/>
        </p:nvSpPr>
        <p:spPr>
          <a:xfrm>
            <a:off x="2809567" y="5758934"/>
            <a:ext cx="657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/>
              <a:t>Sovětská logika: každý pořádný národ musí mít svou republiku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728AA75-D82D-6981-1982-D3FB4081073B}"/>
              </a:ext>
            </a:extLst>
          </p:cNvPr>
          <p:cNvSpPr txBox="1">
            <a:spLocks/>
          </p:cNvSpPr>
          <p:nvPr/>
        </p:nvSpPr>
        <p:spPr>
          <a:xfrm>
            <a:off x="6368950" y="2236740"/>
            <a:ext cx="4299050" cy="330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Jak se vyrábí národ? Potřebujete:</a:t>
            </a:r>
          </a:p>
          <a:p>
            <a:r>
              <a:rPr lang="cs-CZ" dirty="0"/>
              <a:t>hranice </a:t>
            </a:r>
          </a:p>
          <a:p>
            <a:r>
              <a:rPr lang="cs-CZ" dirty="0"/>
              <a:t>jazyk </a:t>
            </a:r>
          </a:p>
          <a:p>
            <a:r>
              <a:rPr lang="cs-CZ" dirty="0"/>
              <a:t>školy </a:t>
            </a:r>
          </a:p>
          <a:p>
            <a:r>
              <a:rPr lang="cs-CZ" dirty="0"/>
              <a:t>dějiny </a:t>
            </a:r>
          </a:p>
          <a:p>
            <a:r>
              <a:rPr lang="cs-CZ" dirty="0"/>
              <a:t>symboly </a:t>
            </a:r>
          </a:p>
          <a:p>
            <a:r>
              <a:rPr lang="cs-CZ" dirty="0"/>
              <a:t>elity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F2DF8D3-4E54-4885-EC64-DDA857B98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9017875" y="3429000"/>
            <a:ext cx="3174125" cy="18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95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DD1E1-1429-B8C2-801D-90317721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Sedentarizace</a:t>
            </a:r>
            <a:r>
              <a:rPr lang="cs-CZ" dirty="0"/>
              <a:t> pastevců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0BED5-2601-AA30-215D-0209872D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35277"/>
            <a:ext cx="10691265" cy="3926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Pastevci se měli:</a:t>
            </a:r>
          </a:p>
          <a:p>
            <a:r>
              <a:rPr lang="cs-CZ" dirty="0"/>
              <a:t>usadit </a:t>
            </a:r>
          </a:p>
          <a:p>
            <a:r>
              <a:rPr lang="cs-CZ" dirty="0"/>
              <a:t>kolektivizovat </a:t>
            </a:r>
          </a:p>
          <a:p>
            <a:r>
              <a:rPr lang="cs-CZ" dirty="0"/>
              <a:t>přestat migrovat </a:t>
            </a:r>
          </a:p>
          <a:p>
            <a:pPr marL="0" indent="0">
              <a:buNone/>
            </a:pPr>
            <a:r>
              <a:rPr lang="cs-CZ" b="1" dirty="0"/>
              <a:t>Důsledky:</a:t>
            </a:r>
          </a:p>
          <a:p>
            <a:r>
              <a:rPr lang="cs-CZ" dirty="0"/>
              <a:t>rozpad tradičních struktur </a:t>
            </a:r>
          </a:p>
          <a:p>
            <a:r>
              <a:rPr lang="cs-CZ" dirty="0"/>
              <a:t>hladomory </a:t>
            </a:r>
          </a:p>
          <a:p>
            <a:r>
              <a:rPr lang="cs-CZ" dirty="0"/>
              <a:t>ztráta stád </a:t>
            </a:r>
          </a:p>
          <a:p>
            <a:r>
              <a:rPr lang="cs-CZ" dirty="0"/>
              <a:t>změna sociálních vztahů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5DEE9-58CA-F6C9-02D8-79DA5C61B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4813739" y="1834370"/>
            <a:ext cx="7378262" cy="37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39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CEAF-5ADE-4908-AE9A-EA9842F5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Kolektivizace = útok na rodovou společnost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CC4369-3636-6991-6F3C-02E26D5EE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1799303"/>
            <a:ext cx="3841868" cy="41625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Proč?</a:t>
            </a:r>
          </a:p>
          <a:p>
            <a:r>
              <a:rPr lang="cs-CZ" dirty="0"/>
              <a:t>Rodová moc stála na:</a:t>
            </a:r>
          </a:p>
          <a:p>
            <a:r>
              <a:rPr lang="cs-CZ" dirty="0"/>
              <a:t>stádech </a:t>
            </a:r>
          </a:p>
          <a:p>
            <a:r>
              <a:rPr lang="cs-CZ" dirty="0"/>
              <a:t>mobilitě </a:t>
            </a:r>
          </a:p>
          <a:p>
            <a:r>
              <a:rPr lang="cs-CZ" dirty="0"/>
              <a:t>nezávislosti </a:t>
            </a:r>
          </a:p>
          <a:p>
            <a:pPr marL="0" indent="0">
              <a:buNone/>
            </a:pPr>
            <a:r>
              <a:rPr lang="cs-CZ" b="1" dirty="0"/>
              <a:t>Kolektivizace:</a:t>
            </a:r>
          </a:p>
          <a:p>
            <a:r>
              <a:rPr lang="cs-CZ" dirty="0"/>
              <a:t>odebrání stád </a:t>
            </a:r>
          </a:p>
          <a:p>
            <a:r>
              <a:rPr lang="cs-CZ" dirty="0"/>
              <a:t>státní kontrola </a:t>
            </a:r>
          </a:p>
          <a:p>
            <a:r>
              <a:rPr lang="cs-CZ" dirty="0"/>
              <a:t>kolchozy </a:t>
            </a:r>
          </a:p>
          <a:p>
            <a:r>
              <a:rPr lang="cs-CZ" dirty="0"/>
              <a:t>sovchozy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678389-5AE5-6951-905C-1F7C2B7910D4}"/>
              </a:ext>
            </a:extLst>
          </p:cNvPr>
          <p:cNvSpPr txBox="1"/>
          <p:nvPr/>
        </p:nvSpPr>
        <p:spPr>
          <a:xfrm>
            <a:off x="6979060" y="1799303"/>
            <a:ext cx="2843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/>
              <a:t>Cíl:</a:t>
            </a:r>
          </a:p>
          <a:p>
            <a:pPr>
              <a:buNone/>
            </a:pPr>
            <a:r>
              <a:rPr lang="cs-CZ" dirty="0"/>
              <a:t>oslabit rodové elity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9859ADE-624E-E878-9420-254EB72C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7409792" y="3012599"/>
            <a:ext cx="4782208" cy="27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8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FB4DE-5C54-A758-339D-6DFB1482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Problém: realita byla mnohem složitější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C03A2-7FEE-1877-DF70-25204296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458410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Lidé často nevěděli:</a:t>
            </a:r>
          </a:p>
          <a:p>
            <a:r>
              <a:rPr lang="cs-CZ" dirty="0"/>
              <a:t>„jaké jsou národnosti“</a:t>
            </a:r>
          </a:p>
          <a:p>
            <a:pPr marL="0" indent="0">
              <a:buNone/>
            </a:pPr>
            <a:r>
              <a:rPr lang="cs-CZ" b="1" dirty="0"/>
              <a:t>Ale věděli:</a:t>
            </a:r>
          </a:p>
          <a:p>
            <a:r>
              <a:rPr lang="cs-CZ" dirty="0"/>
              <a:t>z jakého jsou rodu </a:t>
            </a:r>
          </a:p>
          <a:p>
            <a:r>
              <a:rPr lang="cs-CZ" dirty="0"/>
              <a:t>z jakého regionu </a:t>
            </a:r>
          </a:p>
          <a:p>
            <a:r>
              <a:rPr lang="cs-CZ" dirty="0"/>
              <a:t>ke komu patří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2513D38-3624-877C-4DFA-6F248A18CE8E}"/>
              </a:ext>
            </a:extLst>
          </p:cNvPr>
          <p:cNvSpPr txBox="1">
            <a:spLocks/>
          </p:cNvSpPr>
          <p:nvPr/>
        </p:nvSpPr>
        <p:spPr>
          <a:xfrm>
            <a:off x="6046267" y="2221992"/>
            <a:ext cx="3458410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Častá i několikanásobná změna národnosti:</a:t>
            </a:r>
          </a:p>
          <a:p>
            <a:r>
              <a:rPr lang="cs-CZ" dirty="0"/>
              <a:t>z důvodu nátlaku</a:t>
            </a:r>
          </a:p>
          <a:p>
            <a:r>
              <a:rPr lang="cs-CZ" dirty="0"/>
              <a:t>z důvodu vyšší prestiže</a:t>
            </a:r>
          </a:p>
          <a:p>
            <a:endParaRPr lang="cs-CZ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AD1DE73-D295-E369-629C-F11890C6A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8376744" y="4192366"/>
            <a:ext cx="3815256" cy="17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3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F0E68-B307-0ECC-D095-B7BBE11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Etnické hranice byly umělé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27209E-F9D2-ED36-1E73-3BE4BDF15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546900" cy="205504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Sovětské hranice:</a:t>
            </a:r>
          </a:p>
          <a:p>
            <a:r>
              <a:rPr lang="cs-CZ" dirty="0"/>
              <a:t>neodpovídaly realitě </a:t>
            </a:r>
          </a:p>
          <a:p>
            <a:r>
              <a:rPr lang="cs-CZ" dirty="0"/>
              <a:t>rozdělovaly rody </a:t>
            </a:r>
          </a:p>
          <a:p>
            <a:r>
              <a:rPr lang="cs-CZ" dirty="0"/>
              <a:t>spojovaly odlišné skupiny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8E7217F-CC94-3AFB-13D9-D99A4E7ABE79}"/>
              </a:ext>
            </a:extLst>
          </p:cNvPr>
          <p:cNvSpPr txBox="1">
            <a:spLocks/>
          </p:cNvSpPr>
          <p:nvPr/>
        </p:nvSpPr>
        <p:spPr>
          <a:xfrm>
            <a:off x="6096000" y="2221992"/>
            <a:ext cx="3546900" cy="20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Důsledky:</a:t>
            </a:r>
          </a:p>
          <a:p>
            <a:r>
              <a:rPr lang="cs-CZ" dirty="0"/>
              <a:t>menšiny </a:t>
            </a:r>
          </a:p>
          <a:p>
            <a:r>
              <a:rPr lang="cs-CZ" dirty="0"/>
              <a:t>konflikty </a:t>
            </a:r>
          </a:p>
          <a:p>
            <a:r>
              <a:rPr lang="cs-CZ" dirty="0"/>
              <a:t>dnešní napětí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F7C48E2-4D20-0837-7D62-FFB402DB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0" y="4188542"/>
            <a:ext cx="12192000" cy="19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2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FEC7A34-539B-4949-BC75-F49D5FFC9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4B2C18-146D-48F9-BB98-D4E4D70A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56418" y="722376"/>
            <a:ext cx="583946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68A190D2-87EC-216F-80B3-470BDAD0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0" r="2" b="2866"/>
          <a:stretch>
            <a:fillRect/>
          </a:stretch>
        </p:blipFill>
        <p:spPr>
          <a:xfrm>
            <a:off x="7726087" y="3419605"/>
            <a:ext cx="4400277" cy="257361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2BE2969-F9DA-52E8-7463-DCA4693D9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135" y="1444752"/>
            <a:ext cx="3963288" cy="1273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4000" cap="all" spc="30" dirty="0">
                <a:latin typeface="+mj-lt"/>
                <a:ea typeface="+mj-ea"/>
                <a:cs typeface="+mj-cs"/>
              </a:rPr>
              <a:t>Politická mapa Střední Asie</a:t>
            </a:r>
            <a:endParaRPr lang="en-US" sz="4000" cap="all" spc="30" dirty="0"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1784B1-4DE1-43A3-95B9-A0EB6529F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55466" y="6156846"/>
            <a:ext cx="58745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D25EE212-0B46-B5F1-53F9-0A9876714EB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77" y="1247922"/>
            <a:ext cx="7402510" cy="5610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808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D49BBC-07B1-C4D8-DDE9-99D2DAB8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Turkmenistán: selhání jednotného národa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1D099-A682-9CA8-CBF5-96B07B1A3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87" r="20583" b="-1"/>
          <a:stretch>
            <a:fillRect/>
          </a:stretch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6A98E-8646-A4CB-6F48-36E58C061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186" y="2221992"/>
            <a:ext cx="4800600" cy="3739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Sověti chtěli:</a:t>
            </a:r>
          </a:p>
          <a:p>
            <a:r>
              <a:rPr lang="cs-CZ" dirty="0"/>
              <a:t>sjednotit Turkmeny</a:t>
            </a:r>
          </a:p>
          <a:p>
            <a:pPr marL="0" indent="0">
              <a:buNone/>
            </a:pPr>
            <a:r>
              <a:rPr lang="cs-CZ" b="1" dirty="0"/>
              <a:t>Ale:</a:t>
            </a:r>
          </a:p>
          <a:p>
            <a:r>
              <a:rPr lang="cs-CZ" dirty="0"/>
              <a:t>elity zvýhodňovaly vlastní rody </a:t>
            </a:r>
          </a:p>
          <a:p>
            <a:r>
              <a:rPr lang="cs-CZ" dirty="0"/>
              <a:t>po každé změně vedení (generální tajemník ÚV KS): </a:t>
            </a:r>
          </a:p>
          <a:p>
            <a:pPr lvl="1"/>
            <a:r>
              <a:rPr lang="cs-CZ" dirty="0"/>
              <a:t>výměna úředníků </a:t>
            </a:r>
          </a:p>
          <a:p>
            <a:pPr lvl="1"/>
            <a:r>
              <a:rPr lang="cs-CZ" dirty="0"/>
              <a:t>nové klientelistické sítě</a:t>
            </a:r>
          </a:p>
          <a:p>
            <a:endParaRPr lang="cs-CZ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827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2F1D68-528F-CDDC-CB30-7DC529BE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10925176" cy="1128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Belúdžové v turkmenistánu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D:\katedra\Výuka\Střední Asie\jídlo\jídlo doma\dscf8886.jpg">
            <a:extLst>
              <a:ext uri="{FF2B5EF4-FFF2-40B4-BE49-F238E27FC236}">
                <a16:creationId xmlns:a16="http://schemas.microsoft.com/office/drawing/2014/main" id="{C1BB64C3-3224-D972-88AF-DBC8104A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35" t="-2535" r="25346" b="2535"/>
          <a:stretch>
            <a:fillRect/>
          </a:stretch>
        </p:blipFill>
        <p:spPr bwMode="auto">
          <a:xfrm>
            <a:off x="1818291" y="1739094"/>
            <a:ext cx="4067008" cy="4247143"/>
          </a:xfrm>
          <a:prstGeom prst="rect">
            <a:avLst/>
          </a:prstGeom>
          <a:noFill/>
        </p:spPr>
      </p:pic>
      <p:pic>
        <p:nvPicPr>
          <p:cNvPr id="4" name="Picture 2" descr="D:\katedra\Výuka\Střední Asie\jídlo\jídlo doma\dscf8887.jpg">
            <a:extLst>
              <a:ext uri="{FF2B5EF4-FFF2-40B4-BE49-F238E27FC236}">
                <a16:creationId xmlns:a16="http://schemas.microsoft.com/office/drawing/2014/main" id="{66FAFACC-4CCB-EB7B-59EF-4903AF9F83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53514" y="1847683"/>
            <a:ext cx="5518072" cy="4138554"/>
          </a:xfrm>
          <a:prstGeom prst="rect">
            <a:avLst/>
          </a:prstGeom>
          <a:noFill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789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091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DC9B0-7878-C788-5889-35861D86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zůstalo po rozpadu SSSR?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8AC56B-2EE6-7384-74EA-5C92DE72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369920" cy="3739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Oslabilo:</a:t>
            </a:r>
          </a:p>
          <a:p>
            <a:r>
              <a:rPr lang="cs-CZ" dirty="0" err="1"/>
              <a:t>nomádství</a:t>
            </a:r>
            <a:r>
              <a:rPr lang="cs-CZ" dirty="0"/>
              <a:t> </a:t>
            </a:r>
          </a:p>
          <a:p>
            <a:r>
              <a:rPr lang="cs-CZ" dirty="0"/>
              <a:t>kolektivní rodová ekonomika </a:t>
            </a:r>
          </a:p>
          <a:p>
            <a:r>
              <a:rPr lang="cs-CZ" dirty="0"/>
              <a:t>znalost genealogie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EB9483F-AE51-59B5-4E20-2FB227559DEF}"/>
              </a:ext>
            </a:extLst>
          </p:cNvPr>
          <p:cNvSpPr txBox="1">
            <a:spLocks/>
          </p:cNvSpPr>
          <p:nvPr/>
        </p:nvSpPr>
        <p:spPr>
          <a:xfrm>
            <a:off x="5710171" y="2203704"/>
            <a:ext cx="3369920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Přetrvalo:</a:t>
            </a:r>
          </a:p>
          <a:p>
            <a:r>
              <a:rPr lang="cs-CZ" dirty="0"/>
              <a:t>příbuzenství </a:t>
            </a:r>
          </a:p>
          <a:p>
            <a:r>
              <a:rPr lang="cs-CZ" dirty="0"/>
              <a:t>regionální loajalita </a:t>
            </a:r>
          </a:p>
          <a:p>
            <a:r>
              <a:rPr lang="cs-CZ" dirty="0"/>
              <a:t>protekce </a:t>
            </a:r>
          </a:p>
          <a:p>
            <a:r>
              <a:rPr lang="cs-CZ" dirty="0"/>
              <a:t>sňatkové strategie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73E7CFE-5663-A467-8B8F-6D7376B4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8744607" y="2221992"/>
            <a:ext cx="3447393" cy="2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25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81E0A-8709-D775-E535-C43B2CB3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Nepotismus nebo sociální solidarita?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3093F-AC25-4393-BB61-000E941E6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4353146" cy="373989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Západní pohled:</a:t>
            </a:r>
          </a:p>
          <a:p>
            <a:r>
              <a:rPr lang="cs-CZ" dirty="0"/>
              <a:t>korupce </a:t>
            </a:r>
          </a:p>
          <a:p>
            <a:r>
              <a:rPr lang="cs-CZ" dirty="0"/>
              <a:t>klientelismus </a:t>
            </a:r>
          </a:p>
          <a:p>
            <a:r>
              <a:rPr lang="cs-CZ" dirty="0"/>
              <a:t>nepotismus </a:t>
            </a:r>
          </a:p>
          <a:p>
            <a:pPr marL="0" indent="0">
              <a:buNone/>
            </a:pPr>
            <a:r>
              <a:rPr lang="cs-CZ" b="1" dirty="0"/>
              <a:t>Lokální pohled:</a:t>
            </a:r>
          </a:p>
          <a:p>
            <a:r>
              <a:rPr lang="cs-CZ" dirty="0"/>
              <a:t>povinnost pomoci příbuzným </a:t>
            </a:r>
          </a:p>
          <a:p>
            <a:r>
              <a:rPr lang="cs-CZ" dirty="0"/>
              <a:t>důvěra </a:t>
            </a:r>
          </a:p>
          <a:p>
            <a:r>
              <a:rPr lang="cs-CZ" dirty="0"/>
              <a:t>přežití v nejistém prostředí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8F7B87-B71F-7174-1D78-8B97E8A373C5}"/>
              </a:ext>
            </a:extLst>
          </p:cNvPr>
          <p:cNvSpPr txBox="1"/>
          <p:nvPr/>
        </p:nvSpPr>
        <p:spPr>
          <a:xfrm>
            <a:off x="6685936" y="5574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je to „korupce“, nebo jiný model společnosti?</a:t>
            </a:r>
            <a:endParaRPr lang="cs-CZ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DCACFE-BC96-7DE6-EB16-00418410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>
            <a:off x="4813739" y="1834370"/>
            <a:ext cx="7378262" cy="37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34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920A9-3F84-91E1-862A-864CFE0A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Únosy nevěst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3B7519-EEB0-1EAA-06AA-7381DFDAF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753378" cy="23303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Ala </a:t>
            </a:r>
            <a:r>
              <a:rPr lang="cs-CZ" b="1" dirty="0" err="1"/>
              <a:t>kačuu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Původně:</a:t>
            </a:r>
          </a:p>
          <a:p>
            <a:r>
              <a:rPr lang="cs-CZ" dirty="0"/>
              <a:t>někdy symbolický únos </a:t>
            </a:r>
          </a:p>
          <a:p>
            <a:r>
              <a:rPr lang="cs-CZ" dirty="0"/>
              <a:t>součást svatebního rituálu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DFF418B-1B33-E986-15BF-140F668489D7}"/>
              </a:ext>
            </a:extLst>
          </p:cNvPr>
          <p:cNvSpPr txBox="1">
            <a:spLocks/>
          </p:cNvSpPr>
          <p:nvPr/>
        </p:nvSpPr>
        <p:spPr>
          <a:xfrm>
            <a:off x="6096000" y="2305666"/>
            <a:ext cx="3753378" cy="2330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Dnes:</a:t>
            </a:r>
          </a:p>
          <a:p>
            <a:r>
              <a:rPr lang="cs-CZ" dirty="0"/>
              <a:t>velmi kontroverzní </a:t>
            </a:r>
          </a:p>
          <a:p>
            <a:r>
              <a:rPr lang="cs-CZ" dirty="0"/>
              <a:t>někdy dobrovolné </a:t>
            </a:r>
          </a:p>
          <a:p>
            <a:r>
              <a:rPr lang="cs-CZ" dirty="0"/>
              <a:t>někdy skutečné násilí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6C10BCD-780D-3759-393B-CC3C382CF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 flipH="1">
            <a:off x="-1" y="4067503"/>
            <a:ext cx="12192000" cy="20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39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496CD-2000-9A8E-41F5-541ACC34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úplný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731BEE-4D65-4823-CDAA-84F5CEA86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2947133" cy="163225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Střední Asie není:</a:t>
            </a:r>
          </a:p>
          <a:p>
            <a:r>
              <a:rPr lang="cs-CZ" dirty="0"/>
              <a:t>ani „tradiční“ </a:t>
            </a:r>
          </a:p>
          <a:p>
            <a:r>
              <a:rPr lang="cs-CZ" dirty="0"/>
              <a:t>ani plně „moderní“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74D997F-F7B4-3656-9381-C6FBADB54587}"/>
              </a:ext>
            </a:extLst>
          </p:cNvPr>
          <p:cNvSpPr txBox="1">
            <a:spLocks/>
          </p:cNvSpPr>
          <p:nvPr/>
        </p:nvSpPr>
        <p:spPr>
          <a:xfrm>
            <a:off x="5877318" y="2221992"/>
            <a:ext cx="2947133" cy="2890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Je to kombinace</a:t>
            </a:r>
            <a:r>
              <a:rPr lang="cs-CZ" dirty="0"/>
              <a:t>:</a:t>
            </a:r>
          </a:p>
          <a:p>
            <a:r>
              <a:rPr lang="cs-CZ" dirty="0"/>
              <a:t>státu </a:t>
            </a:r>
          </a:p>
          <a:p>
            <a:r>
              <a:rPr lang="cs-CZ" dirty="0"/>
              <a:t>národa </a:t>
            </a:r>
          </a:p>
          <a:p>
            <a:r>
              <a:rPr lang="cs-CZ" dirty="0"/>
              <a:t>islámu </a:t>
            </a:r>
          </a:p>
          <a:p>
            <a:r>
              <a:rPr lang="cs-CZ" dirty="0"/>
              <a:t>trhu </a:t>
            </a:r>
          </a:p>
          <a:p>
            <a:r>
              <a:rPr lang="cs-CZ" dirty="0"/>
              <a:t>a příbuzenství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61554FE-A658-6C31-FADB-D622B7C82C98}"/>
              </a:ext>
            </a:extLst>
          </p:cNvPr>
          <p:cNvSpPr txBox="1"/>
          <p:nvPr/>
        </p:nvSpPr>
        <p:spPr>
          <a:xfrm>
            <a:off x="2024344" y="5574268"/>
            <a:ext cx="8083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/>
              <a:t>Ve Střední Asii často nerozhoduje jen to, kdo jste. Ale hlavně ke komu patříte.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6D7CFC2-F7F6-1B17-48F4-F03C853A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3" r="10001" b="-1"/>
          <a:stretch>
            <a:fillRect/>
          </a:stretch>
        </p:blipFill>
        <p:spPr>
          <a:xfrm flipH="1">
            <a:off x="-1" y="3599694"/>
            <a:ext cx="3155279" cy="17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90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atedra\Výuka\Střední Asie\Nová složka\DSCF1496.JPG">
            <a:extLst>
              <a:ext uri="{FF2B5EF4-FFF2-40B4-BE49-F238E27FC236}">
                <a16:creationId xmlns:a16="http://schemas.microsoft.com/office/drawing/2014/main" id="{CCAD63FF-BA44-24E8-D733-F2E4A511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9390" y="0"/>
            <a:ext cx="5312609" cy="6857999"/>
          </a:xfrm>
          <a:prstGeom prst="rect">
            <a:avLst/>
          </a:prstGeom>
          <a:noFill/>
        </p:spPr>
      </p:pic>
      <p:pic>
        <p:nvPicPr>
          <p:cNvPr id="5" name="Picture 5" descr="D:\katedra\Výuka\Střední Asie\Nová složka\DSCF1499.JPG">
            <a:extLst>
              <a:ext uri="{FF2B5EF4-FFF2-40B4-BE49-F238E27FC236}">
                <a16:creationId xmlns:a16="http://schemas.microsoft.com/office/drawing/2014/main" id="{0E9C92C8-3986-CA70-2411-8030F968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77" y="3021"/>
            <a:ext cx="5138213" cy="6854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306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DC782-A67A-7930-81C4-F18C4FC8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419F66-4B1E-C8C6-2CDA-2942E624B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FF2A68-9E71-9912-2779-DF8E92D4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9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30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E4CD-6466-4767-0838-48602664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Střední Asie: jeden region, dva světy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9E9E1-CC52-BC21-9CD5-B44785D6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1764741"/>
            <a:ext cx="12192000" cy="357417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7AA75B-1F26-7190-E42D-53456092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868130"/>
            <a:ext cx="3487907" cy="2045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I. </a:t>
            </a:r>
            <a:r>
              <a:rPr lang="cs-CZ" b="1" dirty="0"/>
              <a:t>Usedlé civilizace</a:t>
            </a:r>
          </a:p>
          <a:p>
            <a:r>
              <a:rPr lang="cs-CZ" dirty="0"/>
              <a:t>Uzbekové </a:t>
            </a:r>
          </a:p>
          <a:p>
            <a:r>
              <a:rPr lang="cs-CZ" dirty="0"/>
              <a:t>Tádžikové </a:t>
            </a:r>
          </a:p>
          <a:p>
            <a:r>
              <a:rPr lang="cs-CZ" dirty="0"/>
              <a:t>Ujguři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7AB91F-D2AE-0FCF-7E8D-E6E97E43DE1E}"/>
              </a:ext>
            </a:extLst>
          </p:cNvPr>
          <p:cNvSpPr txBox="1"/>
          <p:nvPr/>
        </p:nvSpPr>
        <p:spPr>
          <a:xfrm>
            <a:off x="2576052" y="4189274"/>
            <a:ext cx="61353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Charakter:</a:t>
            </a:r>
          </a:p>
          <a:p>
            <a:r>
              <a:rPr lang="cs-CZ" dirty="0"/>
              <a:t>města </a:t>
            </a:r>
          </a:p>
          <a:p>
            <a:r>
              <a:rPr lang="cs-CZ" dirty="0"/>
              <a:t>obchod </a:t>
            </a:r>
          </a:p>
          <a:p>
            <a:r>
              <a:rPr lang="cs-CZ" dirty="0"/>
              <a:t>karavany </a:t>
            </a:r>
          </a:p>
          <a:p>
            <a:r>
              <a:rPr lang="cs-CZ" dirty="0"/>
              <a:t>islám (s menším důrazem na zvykové právo)</a:t>
            </a:r>
          </a:p>
          <a:p>
            <a:r>
              <a:rPr lang="cs-CZ" dirty="0"/>
              <a:t>tržní ekonomika</a:t>
            </a:r>
          </a:p>
        </p:txBody>
      </p:sp>
    </p:spTree>
    <p:extLst>
      <p:ext uri="{BB962C8B-B14F-4D97-AF65-F5344CB8AC3E}">
        <p14:creationId xmlns:p14="http://schemas.microsoft.com/office/powerpoint/2010/main" val="408252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 descr="DSCF3829.JPG">
            <a:extLst>
              <a:ext uri="{FF2B5EF4-FFF2-40B4-BE49-F238E27FC236}">
                <a16:creationId xmlns:a16="http://schemas.microsoft.com/office/drawing/2014/main" id="{08B2476B-FCD8-E11B-A6B3-96EBC3125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896" b="8104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8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E86AD-8263-4BE8-8D07-91FEF12EA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7B087-2491-5C0D-DB8F-4BA3D45F2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DSCF9811.JPG">
            <a:extLst>
              <a:ext uri="{FF2B5EF4-FFF2-40B4-BE49-F238E27FC236}">
                <a16:creationId xmlns:a16="http://schemas.microsoft.com/office/drawing/2014/main" id="{08B2A9BD-62FD-D2A2-CDE2-14EF03C75E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7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490A4-D588-0C07-604E-CED256D92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A9955-61DD-2446-A44A-99BBFF40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Střední Asie: jeden region, dva světy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523D9-17B7-4164-896D-E5FB81DF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1764741"/>
            <a:ext cx="12192000" cy="357417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21E19C-2B4C-0677-A140-E6012F01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868130"/>
            <a:ext cx="3487907" cy="2202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II. </a:t>
            </a:r>
            <a:r>
              <a:rPr lang="cs-CZ" b="1" dirty="0"/>
              <a:t>Kočovné společnosti</a:t>
            </a:r>
          </a:p>
          <a:p>
            <a:r>
              <a:rPr lang="cs-CZ" dirty="0"/>
              <a:t>Kyrgyzové</a:t>
            </a:r>
          </a:p>
          <a:p>
            <a:r>
              <a:rPr lang="cs-CZ" dirty="0"/>
              <a:t>Kazaši</a:t>
            </a:r>
          </a:p>
          <a:p>
            <a:r>
              <a:rPr lang="cs-CZ" dirty="0"/>
              <a:t>Turkmeni</a:t>
            </a:r>
          </a:p>
          <a:p>
            <a:r>
              <a:rPr lang="cs-CZ" dirty="0"/>
              <a:t>Mongolové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66EC93-F8D0-EB0D-296D-E53252F2A990}"/>
              </a:ext>
            </a:extLst>
          </p:cNvPr>
          <p:cNvSpPr txBox="1"/>
          <p:nvPr/>
        </p:nvSpPr>
        <p:spPr>
          <a:xfrm>
            <a:off x="2576052" y="4189274"/>
            <a:ext cx="6135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Charakter:</a:t>
            </a:r>
          </a:p>
          <a:p>
            <a:r>
              <a:rPr lang="pt-BR" dirty="0"/>
              <a:t>pastevectví</a:t>
            </a:r>
            <a:endParaRPr lang="cs-CZ" dirty="0"/>
          </a:p>
          <a:p>
            <a:r>
              <a:rPr lang="pt-BR" dirty="0"/>
              <a:t>migrace</a:t>
            </a:r>
            <a:endParaRPr lang="cs-CZ" dirty="0"/>
          </a:p>
          <a:p>
            <a:r>
              <a:rPr lang="pt-BR" dirty="0"/>
              <a:t>rodová organizace</a:t>
            </a:r>
            <a:endParaRPr lang="cs-CZ" dirty="0"/>
          </a:p>
          <a:p>
            <a:r>
              <a:rPr lang="cs-CZ" dirty="0"/>
              <a:t>islám – </a:t>
            </a:r>
            <a:r>
              <a:rPr lang="pt-BR" dirty="0"/>
              <a:t>zvykové právo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97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B47914-6BE0-A064-ABDA-D7CA1B86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D854DF-723C-7828-A9F2-D33043D5FA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4582048" cy="6878077"/>
          </a:xfrm>
          <a:prstGeom prst="rect">
            <a:avLst/>
          </a:prstGeom>
          <a:noFill/>
        </p:spPr>
      </p:pic>
      <p:graphicFrame>
        <p:nvGraphicFramePr>
          <p:cNvPr id="5" name="Object 90">
            <a:extLst>
              <a:ext uri="{FF2B5EF4-FFF2-40B4-BE49-F238E27FC236}">
                <a16:creationId xmlns:a16="http://schemas.microsoft.com/office/drawing/2014/main" id="{A96E08EE-039F-B1E1-C1DE-B9E47FA3F4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873530"/>
              </p:ext>
            </p:extLst>
          </p:nvPr>
        </p:nvGraphicFramePr>
        <p:xfrm>
          <a:off x="4887932" y="1507253"/>
          <a:ext cx="2968555" cy="2217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761905" imgH="2809524" progId="Photoshop.Image.3">
                  <p:embed/>
                </p:oleObj>
              </mc:Choice>
              <mc:Fallback>
                <p:oleObj name="Image" r:id="rId3" imgW="3761905" imgH="2809524" progId="Photoshop.Image.3">
                  <p:embed/>
                  <p:pic>
                    <p:nvPicPr>
                      <p:cNvPr id="3074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932" y="1507253"/>
                        <a:ext cx="2968555" cy="2217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2">
            <a:extLst>
              <a:ext uri="{FF2B5EF4-FFF2-40B4-BE49-F238E27FC236}">
                <a16:creationId xmlns:a16="http://schemas.microsoft.com/office/drawing/2014/main" id="{9B4F5319-53D6-5A5A-540C-F7E835957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552764"/>
              </p:ext>
            </p:extLst>
          </p:nvPr>
        </p:nvGraphicFramePr>
        <p:xfrm>
          <a:off x="8297853" y="1455477"/>
          <a:ext cx="3094047" cy="2215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3753374" imgH="2809524" progId="Photoshop.Image.3">
                  <p:embed/>
                </p:oleObj>
              </mc:Choice>
              <mc:Fallback>
                <p:oleObj name="Image" r:id="rId5" imgW="3753374" imgH="2809524" progId="Photoshop.Image.3">
                  <p:embed/>
                  <p:pic>
                    <p:nvPicPr>
                      <p:cNvPr id="3075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7853" y="1455477"/>
                        <a:ext cx="3094047" cy="2215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4">
            <a:extLst>
              <a:ext uri="{FF2B5EF4-FFF2-40B4-BE49-F238E27FC236}">
                <a16:creationId xmlns:a16="http://schemas.microsoft.com/office/drawing/2014/main" id="{29F10F9B-A9F8-74A9-A73E-3ADB79F355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924511"/>
              </p:ext>
            </p:extLst>
          </p:nvPr>
        </p:nvGraphicFramePr>
        <p:xfrm>
          <a:off x="4881902" y="4355418"/>
          <a:ext cx="2946009" cy="209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3753374" imgH="2809524" progId="Photoshop.Image.3">
                  <p:embed/>
                </p:oleObj>
              </mc:Choice>
              <mc:Fallback>
                <p:oleObj name="Image" r:id="rId7" imgW="3753374" imgH="2809524" progId="Photoshop.Image.3">
                  <p:embed/>
                  <p:pic>
                    <p:nvPicPr>
                      <p:cNvPr id="3076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902" y="4355418"/>
                        <a:ext cx="2946009" cy="2096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6">
            <a:extLst>
              <a:ext uri="{FF2B5EF4-FFF2-40B4-BE49-F238E27FC236}">
                <a16:creationId xmlns:a16="http://schemas.microsoft.com/office/drawing/2014/main" id="{FCAA6D95-2F0B-36B4-898E-BB52F6EFBF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925289"/>
              </p:ext>
            </p:extLst>
          </p:nvPr>
        </p:nvGraphicFramePr>
        <p:xfrm>
          <a:off x="8335944" y="4284023"/>
          <a:ext cx="3022963" cy="216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2695951" imgH="1895238" progId="Photoshop.Image.3">
                  <p:embed/>
                </p:oleObj>
              </mc:Choice>
              <mc:Fallback>
                <p:oleObj name="Image" r:id="rId9" imgW="2695951" imgH="1895238" progId="Photoshop.Image.3">
                  <p:embed/>
                  <p:pic>
                    <p:nvPicPr>
                      <p:cNvPr id="3077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5944" y="4284023"/>
                        <a:ext cx="3022963" cy="2168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028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 descr="---_1084.jpg">
            <a:extLst>
              <a:ext uri="{FF2B5EF4-FFF2-40B4-BE49-F238E27FC236}">
                <a16:creationId xmlns:a16="http://schemas.microsoft.com/office/drawing/2014/main" id="{55C56B73-24A0-CF6F-277F-076CCE35D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255" b="1475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8640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</Words>
  <Application>Microsoft Office PowerPoint</Application>
  <PresentationFormat>Širokoúhlá obrazovka</PresentationFormat>
  <Paragraphs>256</Paragraphs>
  <Slides>37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Agency FB</vt:lpstr>
      <vt:lpstr>Arial</vt:lpstr>
      <vt:lpstr>Calisto MT</vt:lpstr>
      <vt:lpstr>Univers Condensed</vt:lpstr>
      <vt:lpstr>ChronicleVTI</vt:lpstr>
      <vt:lpstr>Image</vt:lpstr>
      <vt:lpstr>Kyrgyzské příbuzenství</vt:lpstr>
      <vt:lpstr>Kde je Střední Asie</vt:lpstr>
      <vt:lpstr>Prezentace aplikace PowerPoint</vt:lpstr>
      <vt:lpstr>Střední Asie: jeden region, dva světy</vt:lpstr>
      <vt:lpstr>Prezentace aplikace PowerPoint</vt:lpstr>
      <vt:lpstr>Prezentace aplikace PowerPoint</vt:lpstr>
      <vt:lpstr>Střední Asie: jeden region, dva světy</vt:lpstr>
      <vt:lpstr>Prezentace aplikace PowerPoint</vt:lpstr>
      <vt:lpstr>Prezentace aplikace PowerPoint</vt:lpstr>
      <vt:lpstr>Prezentace aplikace PowerPoint</vt:lpstr>
      <vt:lpstr>Jak prostředí formuje společnost (Geografický determinismus)</vt:lpstr>
      <vt:lpstr>Šaríja vs. zvykové právo</vt:lpstr>
      <vt:lpstr>Manželství a romantika?</vt:lpstr>
      <vt:lpstr>Prezentace aplikace PowerPoint</vt:lpstr>
      <vt:lpstr>Prezentace aplikace PowerPoint</vt:lpstr>
      <vt:lpstr>Prezentace aplikace PowerPoint</vt:lpstr>
      <vt:lpstr>Přechod k usedlosti změnil rodinu</vt:lpstr>
      <vt:lpstr>Dědictví u Kyrgyzů</vt:lpstr>
      <vt:lpstr>Levirát</vt:lpstr>
      <vt:lpstr>Kalym</vt:lpstr>
      <vt:lpstr>Mnohoženství nebylo příliš běžné</vt:lpstr>
      <vt:lpstr>Ruské impérium vstupuje do Střední Asie</vt:lpstr>
      <vt:lpstr>Problém pro Rusy: Co vlastně ovládají? </vt:lpstr>
      <vt:lpstr>Sovětský projekt modernity</vt:lpstr>
      <vt:lpstr>Sověti „vynalézají národy“ 20. a 30. léta 20. století</vt:lpstr>
      <vt:lpstr>Sedentarizace pastevců</vt:lpstr>
      <vt:lpstr>Kolektivizace = útok na rodovou společnost</vt:lpstr>
      <vt:lpstr>Problém: realita byla mnohem složitější</vt:lpstr>
      <vt:lpstr>Etnické hranice byly umělé</vt:lpstr>
      <vt:lpstr>Turkmenistán: selhání jednotného národa</vt:lpstr>
      <vt:lpstr>Belúdžové v turkmenistánu</vt:lpstr>
      <vt:lpstr>Co zůstalo po rozpadu SSSR?</vt:lpstr>
      <vt:lpstr>Nepotismus nebo sociální solidarita?</vt:lpstr>
      <vt:lpstr>Únosy nevěst</vt:lpstr>
      <vt:lpstr>úplný závěr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Kokaisl Petr</dc:creator>
  <cp:lastModifiedBy>Kokaisl Petr</cp:lastModifiedBy>
  <cp:revision>1</cp:revision>
  <dcterms:created xsi:type="dcterms:W3CDTF">2026-05-19T19:57:16Z</dcterms:created>
  <dcterms:modified xsi:type="dcterms:W3CDTF">2026-05-19T22:35:45Z</dcterms:modified>
</cp:coreProperties>
</file>