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7" r:id="rId10"/>
    <p:sldId id="266" r:id="rId11"/>
    <p:sldId id="265" r:id="rId12"/>
    <p:sldId id="279" r:id="rId13"/>
    <p:sldId id="270" r:id="rId14"/>
    <p:sldId id="272" r:id="rId15"/>
    <p:sldId id="269" r:id="rId16"/>
    <p:sldId id="274" r:id="rId17"/>
    <p:sldId id="273" r:id="rId18"/>
    <p:sldId id="277" r:id="rId19"/>
    <p:sldId id="276" r:id="rId20"/>
    <p:sldId id="275" r:id="rId21"/>
    <p:sldId id="278" r:id="rId22"/>
    <p:sldId id="263" r:id="rId23"/>
    <p:sldId id="28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1A64CB-5291-4F8F-AC15-1BC287AC20CB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602053-D4D1-445D-91BF-4DF0396C207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Konflikty ve střední asii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Králová</a:t>
            </a:r>
          </a:p>
          <a:p>
            <a:r>
              <a:rPr lang="cs-CZ" dirty="0" smtClean="0"/>
              <a:t>Kateřina Talašová</a:t>
            </a:r>
          </a:p>
          <a:p>
            <a:r>
              <a:rPr lang="cs-CZ" dirty="0" smtClean="0"/>
              <a:t>Lucie Vinterová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Nepokoje v Kyrgyzstánu v roce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Červen 2010, Oš</a:t>
            </a:r>
          </a:p>
          <a:p>
            <a:pPr lvl="1"/>
            <a:r>
              <a:rPr lang="cs-CZ" dirty="0" smtClean="0"/>
              <a:t>Opět střety mezi Uzbeky a Kyrgyzy</a:t>
            </a:r>
          </a:p>
          <a:p>
            <a:pPr lvl="1"/>
            <a:r>
              <a:rPr lang="cs-CZ" dirty="0" smtClean="0"/>
              <a:t>Armáda a policie obsadila centrum města Oš</a:t>
            </a:r>
          </a:p>
          <a:p>
            <a:pPr lvl="1"/>
            <a:r>
              <a:rPr lang="cs-CZ" dirty="0" smtClean="0"/>
              <a:t>Střety skupin mladých Kyrgyzů a Uzbeků</a:t>
            </a:r>
          </a:p>
          <a:p>
            <a:pPr lvl="1"/>
            <a:r>
              <a:rPr lang="cs-CZ" dirty="0" smtClean="0"/>
              <a:t>37 mrtvých a 523 zraněných</a:t>
            </a:r>
          </a:p>
          <a:p>
            <a:pPr lvl="1"/>
            <a:r>
              <a:rPr lang="cs-CZ" dirty="0" smtClean="0"/>
              <a:t>Další útočníci míří do města (zásah zvenčí?)</a:t>
            </a:r>
          </a:p>
          <a:p>
            <a:pPr lvl="1"/>
            <a:r>
              <a:rPr lang="cs-CZ" dirty="0" smtClean="0"/>
              <a:t>Rabování obchodů, zapalování správních budov a ničení automobilů</a:t>
            </a:r>
          </a:p>
          <a:p>
            <a:pPr lvl="1"/>
            <a:r>
              <a:rPr lang="cs-CZ" dirty="0" smtClean="0"/>
              <a:t>Vyhlášen výjimečný stav a zákaz vycházení</a:t>
            </a:r>
          </a:p>
          <a:p>
            <a:pPr lvl="1"/>
            <a:r>
              <a:rPr lang="cs-CZ" dirty="0" smtClean="0"/>
              <a:t>Incidenty mají etnické pozadí (již v roce 1990) x prezident provokuje nepokoje a etnické střety</a:t>
            </a:r>
          </a:p>
          <a:p>
            <a:pPr lvl="1"/>
            <a:r>
              <a:rPr lang="cs-CZ" dirty="0" smtClean="0"/>
              <a:t>Uzbekové prchají do Uzbekistánu (oplácení násilností)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 Kurmanbek Bakijev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Nastoupil po režimu Askara Akajeva</a:t>
            </a:r>
          </a:p>
          <a:p>
            <a:r>
              <a:rPr lang="cs-CZ" dirty="0" smtClean="0"/>
              <a:t>Byly k němu upírány obrovské naděje</a:t>
            </a:r>
          </a:p>
          <a:p>
            <a:r>
              <a:rPr lang="cs-CZ" dirty="0" smtClean="0"/>
              <a:t>Obsadil příslušníky vlastní rodiny do klíčových mocenských míst</a:t>
            </a:r>
          </a:p>
          <a:p>
            <a:r>
              <a:rPr lang="cs-CZ" dirty="0" smtClean="0"/>
              <a:t>Nenáviděný jako ten předchozí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=&gt; zklamal, systém osobní moci a ne demokracie</a:t>
            </a:r>
          </a:p>
          <a:p>
            <a:endParaRPr lang="cs-CZ" dirty="0" smtClean="0"/>
          </a:p>
          <a:p>
            <a:pPr>
              <a:buFont typeface="Century Schoolbook" pitchFamily="18" charset="0"/>
              <a:buChar char="→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Prozatímní premiérka Roza Otunbajevová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Sestavila v dubnu nový kabinet</a:t>
            </a:r>
          </a:p>
          <a:p>
            <a:r>
              <a:rPr lang="cs-CZ" dirty="0" smtClean="0"/>
              <a:t>Je to dočasná náhrada za prezidenta</a:t>
            </a:r>
          </a:p>
          <a:p>
            <a:r>
              <a:rPr lang="cs-CZ" dirty="0" smtClean="0"/>
              <a:t>Až do voleb na začátku následujícího roku</a:t>
            </a:r>
          </a:p>
          <a:p>
            <a:r>
              <a:rPr lang="cs-CZ" dirty="0" smtClean="0"/>
              <a:t>Nedaří se jí obnovit stabilitu v zemi</a:t>
            </a:r>
          </a:p>
          <a:p>
            <a:r>
              <a:rPr lang="cs-CZ" dirty="0" smtClean="0"/>
              <a:t>Potvrzení mandátu při referendu?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Konflikt o vodu ve střední asii</a:t>
            </a:r>
            <a:br>
              <a:rPr lang="cs-CZ" dirty="0" smtClean="0"/>
            </a:br>
            <a:r>
              <a:rPr lang="cs-CZ" sz="2000" dirty="0" smtClean="0"/>
              <a:t>Řeky Syrdarja a Amudarja</a:t>
            </a:r>
            <a:endParaRPr lang="cs-CZ" dirty="0"/>
          </a:p>
        </p:txBody>
      </p:sp>
      <p:pic>
        <p:nvPicPr>
          <p:cNvPr id="7" name="Zástupný symbol pro obsah 6" descr="Výstř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7270851" cy="47480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o vodu ve střední asii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sz="3000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cs-CZ" sz="30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Voda předmětem vážných         mezinárodních sporů?</a:t>
            </a:r>
          </a:p>
          <a:p>
            <a:endParaRPr lang="cs-CZ" dirty="0" smtClean="0"/>
          </a:p>
          <a:p>
            <a:r>
              <a:rPr lang="cs-CZ" dirty="0" smtClean="0"/>
              <a:t>Voda přirovnávána k surovinám jako ropa, zlato, plyn</a:t>
            </a:r>
          </a:p>
          <a:p>
            <a:endParaRPr lang="cs-CZ" dirty="0" smtClean="0"/>
          </a:p>
          <a:p>
            <a:r>
              <a:rPr lang="cs-CZ" dirty="0" smtClean="0"/>
              <a:t>Syrdarja (Kyrgyzstán) a Amudarja (Tádžikistán)</a:t>
            </a:r>
          </a:p>
          <a:p>
            <a:r>
              <a:rPr lang="cs-CZ" dirty="0" smtClean="0"/>
              <a:t>40 mil obyvatel v oblasti</a:t>
            </a:r>
            <a:endParaRPr lang="cs-CZ" dirty="0"/>
          </a:p>
        </p:txBody>
      </p:sp>
      <p:pic>
        <p:nvPicPr>
          <p:cNvPr id="4" name="Obrázek 3" descr="Výstř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764704"/>
            <a:ext cx="1865273" cy="2755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o vodu ve střední asii</a:t>
            </a:r>
            <a:endParaRPr lang="cs-CZ" dirty="0"/>
          </a:p>
        </p:txBody>
      </p:sp>
      <p:pic>
        <p:nvPicPr>
          <p:cNvPr id="4" name="Zástupný symbol pro obsah 3" descr="vý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3" y="1474960"/>
            <a:ext cx="5832648" cy="443371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“Nelítostný boj o pitnou vodu se může klidně stát zdrojem budoucích konfliktů a válek.”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	</a:t>
            </a:r>
            <a:r>
              <a:rPr lang="cs-CZ" sz="1800" i="1" dirty="0" smtClean="0"/>
              <a:t>Kofi Annan, 2001 </a:t>
            </a:r>
            <a:endParaRPr lang="cs-CZ" i="1" dirty="0" smtClean="0"/>
          </a:p>
          <a:p>
            <a:pPr>
              <a:buNone/>
            </a:pPr>
            <a:endParaRPr lang="cs-CZ" dirty="0" smtClean="0"/>
          </a:p>
          <a:p>
            <a:r>
              <a:rPr lang="cs-CZ" i="1" dirty="0" smtClean="0"/>
              <a:t>“Problémy s vodou v našem světě nemusejí být jen příčinou napětí. Mohou být rovněž hnacím motorem spolupráce. Budeme-li spolupracovat, můžeme dosáhnout bezpečného a udržitelného stavu vody.”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	</a:t>
            </a:r>
            <a:r>
              <a:rPr lang="cs-CZ" sz="1800" i="1" dirty="0" smtClean="0"/>
              <a:t>Kofi Annan, 2002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Asie na konci </a:t>
            </a:r>
            <a:r>
              <a:rPr lang="cs-CZ" dirty="0" smtClean="0"/>
              <a:t>19. století</a:t>
            </a:r>
            <a:r>
              <a:rPr lang="cs-CZ" dirty="0" smtClean="0"/>
              <a:t>, vznik SSSR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 vlivem Ruského imperia</a:t>
            </a:r>
          </a:p>
          <a:p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Soběstačnost v zásobách </a:t>
            </a:r>
            <a:r>
              <a:rPr lang="cs-CZ" b="1" dirty="0" smtClean="0"/>
              <a:t>bavlny</a:t>
            </a:r>
            <a:r>
              <a:rPr lang="cs-CZ" dirty="0" smtClean="0"/>
              <a:t>, tzn. bílého zlata </a:t>
            </a:r>
            <a:r>
              <a:rPr lang="cs-CZ" dirty="0" smtClean="0">
                <a:sym typeface="Symbol"/>
              </a:rPr>
              <a:t> </a:t>
            </a:r>
            <a:r>
              <a:rPr lang="cs-CZ" b="1" dirty="0" smtClean="0">
                <a:sym typeface="Symbol"/>
              </a:rPr>
              <a:t>trojnásobný</a:t>
            </a:r>
            <a:r>
              <a:rPr lang="cs-CZ" dirty="0" smtClean="0">
                <a:sym typeface="Symbol"/>
              </a:rPr>
              <a:t> růst rozlohy zavlažované půdy  </a:t>
            </a:r>
            <a:r>
              <a:rPr lang="cs-CZ" b="1" dirty="0" smtClean="0">
                <a:sym typeface="Symbol"/>
              </a:rPr>
              <a:t>neefektivní zavlažování </a:t>
            </a:r>
            <a:r>
              <a:rPr lang="cs-CZ" dirty="0" smtClean="0">
                <a:sym typeface="Symbol"/>
              </a:rPr>
              <a:t> ztráta kontroly nad vodními zdroji, v rukách Moskvy</a:t>
            </a:r>
          </a:p>
          <a:p>
            <a:pPr>
              <a:lnSpc>
                <a:spcPct val="150000"/>
              </a:lnSpc>
            </a:pPr>
            <a:endParaRPr lang="cs-CZ" dirty="0" smtClean="0">
              <a:sym typeface="Symbol"/>
            </a:endParaRPr>
          </a:p>
          <a:p>
            <a:r>
              <a:rPr lang="cs-CZ" dirty="0" smtClean="0">
                <a:sym typeface="Symbol"/>
              </a:rPr>
              <a:t>Zásoby vody se rychle snižovaly  Aralské jezero</a:t>
            </a:r>
          </a:p>
          <a:p>
            <a:r>
              <a:rPr lang="cs-CZ" dirty="0" smtClean="0">
                <a:sym typeface="Symbol"/>
              </a:rPr>
              <a:t>Uzbekistán dodnes největší spotřebitel vody ve Střední Asii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Rok 1991		Rozpad SSSR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 rozpadem se zhroutil i centralizovaný vodní a energetický systém Střední Asie</a:t>
            </a:r>
          </a:p>
          <a:p>
            <a:endParaRPr lang="cs-CZ" dirty="0" smtClean="0"/>
          </a:p>
          <a:p>
            <a:r>
              <a:rPr lang="cs-CZ" b="1" dirty="0" smtClean="0"/>
              <a:t>Pět nových nezávislých republik </a:t>
            </a:r>
            <a:r>
              <a:rPr lang="cs-CZ" dirty="0" smtClean="0"/>
              <a:t>na různé hospodářské úrovni a s odlišnými zájmy na využívání vodních zdrojů</a:t>
            </a:r>
          </a:p>
          <a:p>
            <a:endParaRPr lang="cs-CZ" dirty="0" smtClean="0"/>
          </a:p>
          <a:p>
            <a:r>
              <a:rPr lang="cs-CZ" dirty="0" smtClean="0"/>
              <a:t>Prohloubení degradace (již neefektivních) zavlažovacích systémů</a:t>
            </a:r>
          </a:p>
          <a:p>
            <a:endParaRPr lang="cs-CZ" dirty="0" smtClean="0"/>
          </a:p>
          <a:p>
            <a:r>
              <a:rPr lang="cs-CZ" b="1" dirty="0" smtClean="0"/>
              <a:t>Smlouvy </a:t>
            </a:r>
            <a:r>
              <a:rPr lang="cs-CZ" dirty="0" smtClean="0"/>
              <a:t>ohledně přerozdělení vody a jejího využívání</a:t>
            </a:r>
            <a:r>
              <a:rPr lang="cs-CZ" b="1" dirty="0" smtClean="0"/>
              <a:t> nebyly nikdy dodržovány, neúčinné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vodní management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Kopíruje situaci z 1991</a:t>
            </a:r>
          </a:p>
          <a:p>
            <a:endParaRPr lang="cs-CZ" dirty="0" smtClean="0"/>
          </a:p>
          <a:p>
            <a:r>
              <a:rPr lang="cs-CZ" dirty="0" smtClean="0"/>
              <a:t>Zhoršení efektivity zavlažování kvůli stárnoucím vodním kanálům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obrovské ztráty vody</a:t>
            </a:r>
          </a:p>
          <a:p>
            <a:pPr>
              <a:buNone/>
            </a:pPr>
            <a:r>
              <a:rPr lang="cs-CZ" dirty="0" smtClean="0"/>
              <a:t>				</a:t>
            </a:r>
            <a:r>
              <a:rPr lang="cs-CZ" sz="1800" dirty="0" smtClean="0"/>
              <a:t>(až 30x větší plýtvání vodou než ČR)</a:t>
            </a:r>
          </a:p>
          <a:p>
            <a:endParaRPr lang="cs-CZ" sz="2200" dirty="0" smtClean="0"/>
          </a:p>
          <a:p>
            <a:r>
              <a:rPr lang="cs-CZ" sz="2200" dirty="0" smtClean="0"/>
              <a:t>Kyrg. a Tádž. zadržují na horním toku vodu z důvodu hydroelektráren (90% energie)</a:t>
            </a:r>
          </a:p>
          <a:p>
            <a:r>
              <a:rPr lang="cs-CZ" sz="2200" dirty="0" smtClean="0"/>
              <a:t>V zimě vypuštěná voda způsobuje záplavy  na dolním </a:t>
            </a:r>
            <a:r>
              <a:rPr lang="cs-CZ" sz="2200" dirty="0" smtClean="0"/>
              <a:t>toku – Uzbek</a:t>
            </a:r>
            <a:r>
              <a:rPr lang="cs-CZ" sz="2200" dirty="0" smtClean="0"/>
              <a:t>., Turk., Kazach. naposledy 2001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Tádžikistán</a:t>
            </a:r>
            <a:endParaRPr lang="cs-CZ" dirty="0"/>
          </a:p>
        </p:txBody>
      </p:sp>
      <p:pic>
        <p:nvPicPr>
          <p:cNvPr id="5" name="irc_mi" descr="http://www.asb.sk/buxus/images/cache/768xXXX/fotogaleria/fotogalerie/inzinierske_stavby/slovensky_projekt_na_zvysenie_plynulosti_dopravy_v_dusanbe_fotoalbum/01-mapa-big-image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7078" y="1600200"/>
            <a:ext cx="4947843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regionu 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vliv na okolní „náchylné“ země</a:t>
            </a:r>
          </a:p>
          <a:p>
            <a:r>
              <a:rPr lang="cs-CZ" dirty="0" smtClean="0"/>
              <a:t>zájem USA a RUSKA</a:t>
            </a:r>
          </a:p>
          <a:p>
            <a:r>
              <a:rPr lang="cs-CZ" dirty="0" smtClean="0"/>
              <a:t>nová </a:t>
            </a:r>
            <a:r>
              <a:rPr lang="cs-CZ" dirty="0" smtClean="0"/>
              <a:t>velká hra o Střední Asii</a:t>
            </a:r>
          </a:p>
          <a:p>
            <a:endParaRPr lang="cs-CZ" dirty="0" smtClean="0"/>
          </a:p>
          <a:p>
            <a:r>
              <a:rPr lang="cs-CZ" dirty="0" smtClean="0"/>
              <a:t>USA – chodem </a:t>
            </a:r>
            <a:r>
              <a:rPr lang="cs-CZ" dirty="0" smtClean="0"/>
              <a:t>vojsk ISAF z Afghánistánu v roce 2014</a:t>
            </a:r>
          </a:p>
          <a:p>
            <a:r>
              <a:rPr lang="cs-CZ" dirty="0" smtClean="0"/>
              <a:t>Rusko – podpora dostavby elektrárny ROGUN v Tádžikistánu</a:t>
            </a:r>
          </a:p>
          <a:p>
            <a:endParaRPr lang="cs-CZ" dirty="0" smtClean="0"/>
          </a:p>
          <a:p>
            <a:r>
              <a:rPr lang="cs-CZ" dirty="0" smtClean="0"/>
              <a:t>hlavním problémem Střední Asie není nedostatek vody, ale neschopnost jejího účinného managementu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Nedokončená elektrárna ROGUN </a:t>
            </a:r>
            <a:br>
              <a:rPr lang="cs-CZ" dirty="0" smtClean="0"/>
            </a:br>
            <a:r>
              <a:rPr lang="cs-CZ" sz="2000" dirty="0" smtClean="0"/>
              <a:t>na řece Vakš, 100km od Dušanbe, plán výstavby sssr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několikaletý spor kvůli výstavbě elektrárny Rogun mezi Tádžikistánem a Uzbekistánem</a:t>
            </a:r>
          </a:p>
          <a:p>
            <a:endParaRPr lang="cs-CZ" dirty="0" smtClean="0"/>
          </a:p>
          <a:p>
            <a:r>
              <a:rPr lang="cs-CZ" dirty="0" smtClean="0"/>
              <a:t>Tádž. – zajištění soběstačnosti v oblasti energetického zásobování</a:t>
            </a:r>
          </a:p>
          <a:p>
            <a:endParaRPr lang="cs-CZ" dirty="0" smtClean="0"/>
          </a:p>
          <a:p>
            <a:r>
              <a:rPr lang="cs-CZ" dirty="0" smtClean="0"/>
              <a:t>realizace pouze za pomoci financí ze zahraničí</a:t>
            </a:r>
          </a:p>
          <a:p>
            <a:r>
              <a:rPr lang="cs-CZ" dirty="0" smtClean="0"/>
              <a:t>USA a RUSKO 		???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400" dirty="0" smtClean="0"/>
              <a:t>HORÁK, Slavomír. Horský Tádžikistán na horké půdě. </a:t>
            </a:r>
            <a:r>
              <a:rPr lang="cs-CZ" sz="1400" i="1" dirty="0" smtClean="0"/>
              <a:t>Mezinárodní politika</a:t>
            </a:r>
            <a:r>
              <a:rPr lang="cs-CZ" sz="1400" dirty="0" smtClean="0"/>
              <a:t> [online]. 2001, č. 5 [cit. 2014-02-14]. Dostupné z: http://www.dokumenty-iir.cz/MP/MPArchive/2001/MP052001.pdf‎</a:t>
            </a:r>
          </a:p>
          <a:p>
            <a:r>
              <a:rPr lang="cs-CZ" sz="1400" dirty="0" smtClean="0"/>
              <a:t>Tádžikistán: Základní informace o teritoriu. </a:t>
            </a:r>
            <a:r>
              <a:rPr lang="cs-CZ" sz="1400" i="1" dirty="0" smtClean="0"/>
              <a:t>Businessinfo.cz</a:t>
            </a:r>
            <a:r>
              <a:rPr lang="cs-CZ" sz="1400" dirty="0" smtClean="0"/>
              <a:t> [online]. [2014] [cit. 2014-02-14]. Dostupné z: http://www.businessinfo.cz/cs/clanky/tadzikistan-zakladni-informace-o-teritoriu-19451.html</a:t>
            </a:r>
          </a:p>
          <a:p>
            <a:r>
              <a:rPr lang="cs-CZ" sz="1400" dirty="0" smtClean="0"/>
              <a:t>KOKAISL, Petr, PARGAČ, Jan a kol. </a:t>
            </a:r>
            <a:r>
              <a:rPr lang="cs-CZ" sz="1400" i="1" dirty="0" smtClean="0"/>
              <a:t>Lidé z hor a lidé z pouští: Tádžikistán a Turkmenistán: Střípky kulturních proměn Střední Asie</a:t>
            </a:r>
            <a:r>
              <a:rPr lang="cs-CZ" sz="1400" dirty="0" smtClean="0"/>
              <a:t>. Praha: Univerzita Karlova v Praze, Filozofická fakulta, 2007. ISBN 978-80-7308-167-6.</a:t>
            </a:r>
          </a:p>
          <a:p>
            <a:r>
              <a:rPr lang="cs-CZ" sz="1400" dirty="0" smtClean="0"/>
              <a:t>HORÁK, Slavomír. </a:t>
            </a:r>
            <a:r>
              <a:rPr lang="cs-CZ" sz="1400" i="1" dirty="0" smtClean="0"/>
              <a:t>Střední Asie mezi Východem a Západem</a:t>
            </a:r>
            <a:r>
              <a:rPr lang="cs-CZ" sz="1400" dirty="0" smtClean="0"/>
              <a:t>. Praha: Nakladatelství Karolinum, 2005. ISBN 80-246-0906-1.</a:t>
            </a:r>
          </a:p>
          <a:p>
            <a:r>
              <a:rPr lang="cs-CZ" sz="1400" dirty="0" smtClean="0"/>
              <a:t>RYBÁŘOVÁ, Kateřina Josefína.</a:t>
            </a:r>
            <a:r>
              <a:rPr lang="cs-CZ" sz="1400" b="1" dirty="0" smtClean="0"/>
              <a:t> </a:t>
            </a:r>
            <a:r>
              <a:rPr lang="pl-PL" sz="1400" i="1" smtClean="0"/>
              <a:t>Konflikty o vodu ve Střední Asii po rozpadu SSSR</a:t>
            </a:r>
            <a:r>
              <a:rPr lang="pl-PL" sz="1400" smtClean="0"/>
              <a:t>. vse.cz </a:t>
            </a:r>
            <a:r>
              <a:rPr lang="cs-CZ" sz="1400" dirty="0" smtClean="0"/>
              <a:t>[online]. [2014] [ cit. 2014-02-15]. Dostupné z:</a:t>
            </a:r>
            <a:r>
              <a:rPr lang="pl-PL" sz="1400" smtClean="0"/>
              <a:t>http://www.vse.cz/vskp/show_evskp.php?evskp_id=37881</a:t>
            </a:r>
          </a:p>
          <a:p>
            <a:r>
              <a:rPr lang="pl-PL" sz="1400" smtClean="0"/>
              <a:t>STIER, Gábor. </a:t>
            </a:r>
            <a:r>
              <a:rPr lang="cs-CZ" sz="1400" i="1" dirty="0" smtClean="0"/>
              <a:t>Voda jako strategický faktor ve střední Asii. </a:t>
            </a:r>
            <a:r>
              <a:rPr lang="cs-CZ" sz="1400" dirty="0" smtClean="0"/>
              <a:t>Českápozice.cz [online 2012-05-13]. [ 2014] [cit. 2014-02-15]. Dostupné z: http://www.ceskapozice.cz/zahranici/geopolitika/voda-jako-strategicky-faktor-ve-stredni-asii</a:t>
            </a:r>
            <a:endParaRPr lang="cs-CZ" sz="1400" i="1" dirty="0" smtClean="0"/>
          </a:p>
          <a:p>
            <a:r>
              <a:rPr lang="cs-CZ" sz="1400" dirty="0" smtClean="0"/>
              <a:t>WINTEROVÁ, Barbora. </a:t>
            </a:r>
            <a:r>
              <a:rPr lang="cs-CZ" sz="1400" i="1" dirty="0" smtClean="0"/>
              <a:t>Konflikt o vodu ve Střední Asii</a:t>
            </a:r>
            <a:r>
              <a:rPr lang="cs-CZ" sz="1400" dirty="0" smtClean="0"/>
              <a:t>. Obrana a strategie [online]. 2009, č. 1 [cit. 2014-02-15]. Dostupné z: http://www.defenceandstrategy.eu/cs/aktualni-cislo-1-2009/clanky/konflikt-o-vodu-ve-stredni-asii.html#.Uv8htUCA3IV ‎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Nepokoje v Kyrgyzstánu: mladí zapalovali auta a rabovali: Zprávy ze světa. [online]. 11. června 2010 [cit. 2014-02-16]. Dostupné z: http://www.lidovky.cz/nepokoje-v-kyrgyzstanu-mladi-zapalovali-auta-a-rabovali-zemrelo-37-lidi-1mt-/zpravy-svet.aspx?c=A100611_065124_ln_zahranici_pks </a:t>
            </a:r>
          </a:p>
          <a:p>
            <a:r>
              <a:rPr lang="cs-CZ" dirty="0" smtClean="0"/>
              <a:t>Demonstranti v Kyrgyzstánu prý ubili ministra, vláda předala moc opozici: iDNES.cz. [online]. 7. dubna 2010 [cit. 2014-02-16]. Dostupné z: http://zpravy.idnes.cz/demonstranti-v-kyrgyzstanu-pry-ubili-ministra-vlada-predala-moc-opozici-1q9-/zahranicni.aspx?c=A100407_150541_zahranicni_btw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7258072" cy="4175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Příčiny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Regionalismus</a:t>
            </a:r>
          </a:p>
          <a:p>
            <a:endParaRPr lang="cs-CZ" dirty="0" smtClean="0"/>
          </a:p>
          <a:p>
            <a:r>
              <a:rPr lang="cs-CZ" dirty="0" smtClean="0"/>
              <a:t>Různé postavení regionů </a:t>
            </a:r>
          </a:p>
          <a:p>
            <a:endParaRPr lang="cs-CZ" dirty="0" smtClean="0"/>
          </a:p>
          <a:p>
            <a:r>
              <a:rPr lang="cs-CZ" dirty="0" smtClean="0"/>
              <a:t>Střet ideologií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142852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sz="28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OBČANSKÁ VÁLKA V TÁDŽIKISTÁNU 1992 – 1997 </a:t>
            </a:r>
            <a:endParaRPr lang="cs-CZ" sz="28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http://www.cojeco.cz/attach/image/max/10/88b0/1088b0356d38d615cc9f1c61322475d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214554"/>
            <a:ext cx="3786214" cy="2526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7467600" cy="4175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Začátek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7467600" cy="4616588"/>
          </a:xfrm>
        </p:spPr>
        <p:txBody>
          <a:bodyPr/>
          <a:lstStyle/>
          <a:p>
            <a:r>
              <a:rPr lang="cs-CZ" dirty="0" smtClean="0"/>
              <a:t>Silná pozice chodžentských a kuljabských klanů (regionů) </a:t>
            </a:r>
          </a:p>
          <a:p>
            <a:endParaRPr lang="cs-CZ" dirty="0" smtClean="0"/>
          </a:p>
          <a:p>
            <a:r>
              <a:rPr lang="cs-CZ" dirty="0" smtClean="0"/>
              <a:t>„zelená opozice“ X vláda </a:t>
            </a:r>
          </a:p>
          <a:p>
            <a:endParaRPr lang="cs-CZ" dirty="0" smtClean="0"/>
          </a:p>
          <a:p>
            <a:r>
              <a:rPr lang="cs-CZ" dirty="0" smtClean="0"/>
              <a:t>Demonstrace postupně přerostly v občanskou válku (r. 1992 vyhlášen výjimečný stav)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142852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OBČANSKÁ VÁLKA V TÁDŽIKISTÁNU 1992 – 1997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Vláda podporována Ruskem – to se nelíbilo opozici </a:t>
            </a:r>
          </a:p>
          <a:p>
            <a:endParaRPr lang="cs-CZ" dirty="0" smtClean="0"/>
          </a:p>
          <a:p>
            <a:r>
              <a:rPr lang="cs-CZ" dirty="0" smtClean="0"/>
              <a:t>Opozice požaduje aby se cizí vojska nevměšovala do vnitrostátních záležitostí </a:t>
            </a:r>
          </a:p>
          <a:p>
            <a:endParaRPr lang="cs-CZ" dirty="0" smtClean="0"/>
          </a:p>
          <a:p>
            <a:r>
              <a:rPr lang="cs-CZ" dirty="0" smtClean="0"/>
              <a:t>Prezident Nabijev: Smlouva o vytvoření koaliční vlády národního usmíření</a:t>
            </a:r>
          </a:p>
          <a:p>
            <a:endParaRPr lang="cs-CZ" dirty="0" smtClean="0"/>
          </a:p>
          <a:p>
            <a:r>
              <a:rPr lang="cs-CZ" dirty="0" smtClean="0"/>
              <a:t>Útoky na kuljabské kmeny ze strany islámských oddílů </a:t>
            </a:r>
            <a:endParaRPr lang="cs-CZ" dirty="0"/>
          </a:p>
        </p:txBody>
      </p:sp>
      <p:sp>
        <p:nvSpPr>
          <p:cNvPr id="4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OBČANSKÁ VÁLKA V TÁDŽIKISTÁNU 1992 – 1997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1994 – první pokusy o mír X radikalisté</a:t>
            </a:r>
          </a:p>
          <a:p>
            <a:pPr lvl="1"/>
            <a:r>
              <a:rPr lang="cs-CZ" dirty="0" smtClean="0"/>
              <a:t>Prezidentské volby, nová ústava</a:t>
            </a:r>
          </a:p>
          <a:p>
            <a:endParaRPr lang="cs-CZ" dirty="0" smtClean="0"/>
          </a:p>
          <a:p>
            <a:r>
              <a:rPr lang="cs-CZ" dirty="0" smtClean="0"/>
              <a:t>1995 – parlamentní volby X neúčast opozice</a:t>
            </a:r>
          </a:p>
          <a:p>
            <a:endParaRPr lang="cs-CZ" dirty="0" smtClean="0"/>
          </a:p>
          <a:p>
            <a:r>
              <a:rPr lang="cs-CZ" dirty="0" smtClean="0"/>
              <a:t>1997 – podpis Mírové smlouvy v Moskvě (prezident Rahmónov a zástupce opozice Núri)</a:t>
            </a:r>
          </a:p>
          <a:p>
            <a:endParaRPr lang="cs-CZ" dirty="0" smtClean="0"/>
          </a:p>
          <a:p>
            <a:r>
              <a:rPr lang="cs-CZ" dirty="0" smtClean="0"/>
              <a:t>1999 – skutečné usmíření regionů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OBČANSKÁ VÁLKA V TÁDŽIKISTÁNU 1992 – 1997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Situace po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/>
          <a:lstStyle/>
          <a:p>
            <a:r>
              <a:rPr lang="cs-CZ" dirty="0" smtClean="0"/>
              <a:t>Ekonomické problémy</a:t>
            </a:r>
          </a:p>
          <a:p>
            <a:endParaRPr lang="cs-CZ" dirty="0" smtClean="0"/>
          </a:p>
          <a:p>
            <a:r>
              <a:rPr lang="cs-CZ" dirty="0" smtClean="0"/>
              <a:t>Desítky tisíc obětí a uprchlíků </a:t>
            </a:r>
          </a:p>
          <a:p>
            <a:endParaRPr lang="cs-CZ" dirty="0" smtClean="0"/>
          </a:p>
          <a:p>
            <a:r>
              <a:rPr lang="cs-CZ" dirty="0" smtClean="0"/>
              <a:t>Zničená infrastruktura</a:t>
            </a:r>
          </a:p>
          <a:p>
            <a:endParaRPr lang="cs-CZ" dirty="0" smtClean="0"/>
          </a:p>
          <a:p>
            <a:r>
              <a:rPr lang="cs-CZ" dirty="0" smtClean="0"/>
              <a:t>Problematika obchodu s narkotiky</a:t>
            </a:r>
          </a:p>
          <a:p>
            <a:endParaRPr lang="cs-CZ" dirty="0" smtClean="0"/>
          </a:p>
          <a:p>
            <a:r>
              <a:rPr lang="cs-CZ" dirty="0" smtClean="0"/>
              <a:t>Vztahy se sousedy (Afghánistán, Uzbekistán)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8596" y="142852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sz="28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OBČANSKÁ VÁLKA V TÁDŽIKISTÁNU 1992 – 1997 </a:t>
            </a:r>
            <a:endParaRPr lang="cs-CZ" sz="28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Nepokoje v Kyrgyzstánu v roce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Duben 2010, Biškek</a:t>
            </a:r>
          </a:p>
          <a:p>
            <a:pPr lvl="1"/>
            <a:r>
              <a:rPr lang="cs-CZ" dirty="0" smtClean="0"/>
              <a:t>Masové nepokoje blížící se občanské válce</a:t>
            </a:r>
          </a:p>
          <a:p>
            <a:pPr lvl="1"/>
            <a:r>
              <a:rPr lang="cs-CZ" dirty="0" smtClean="0"/>
              <a:t>Rezignace vlády, prezident opustil zemi</a:t>
            </a:r>
          </a:p>
          <a:p>
            <a:pPr lvl="1"/>
            <a:r>
              <a:rPr lang="cs-CZ" dirty="0" smtClean="0"/>
              <a:t>Povstalci převzali kontrolu nad většinou budov</a:t>
            </a:r>
          </a:p>
          <a:p>
            <a:pPr lvl="1"/>
            <a:r>
              <a:rPr lang="cs-CZ" dirty="0" smtClean="0"/>
              <a:t>50 mrtvých, stovky raněných</a:t>
            </a:r>
          </a:p>
          <a:p>
            <a:pPr lvl="1"/>
            <a:r>
              <a:rPr lang="cs-CZ" dirty="0" smtClean="0"/>
              <a:t>Celostátní protesty proti režimu (i v Oši, v Talasu)</a:t>
            </a:r>
          </a:p>
          <a:p>
            <a:pPr lvl="1"/>
            <a:r>
              <a:rPr lang="cs-CZ" dirty="0" smtClean="0"/>
              <a:t>Vyhlášen výjimečný stav v zemi</a:t>
            </a:r>
          </a:p>
          <a:p>
            <a:pPr lvl="1"/>
            <a:r>
              <a:rPr lang="cs-CZ" dirty="0" smtClean="0"/>
              <a:t>Znepokojené Rusko a USA</a:t>
            </a:r>
          </a:p>
          <a:p>
            <a:pPr lvl="1"/>
            <a:endParaRPr lang="cs-CZ" dirty="0" smtClean="0"/>
          </a:p>
          <a:p>
            <a:pPr lvl="1">
              <a:buFont typeface="Century Schoolbook" pitchFamily="18" charset="0"/>
              <a:buChar char="→"/>
            </a:pPr>
            <a:r>
              <a:rPr lang="cs-CZ" dirty="0" smtClean="0"/>
              <a:t>vrchol napjaté politické situace a špatných ekonomických podmínek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Nepokoje v Kyrgyzstánu v roce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Květen 2010, Oš</a:t>
            </a:r>
          </a:p>
          <a:p>
            <a:pPr lvl="1"/>
            <a:r>
              <a:rPr lang="cs-CZ" dirty="0" smtClean="0"/>
              <a:t>Další nepokoje ve městě Oš (letní pastviště)</a:t>
            </a:r>
          </a:p>
          <a:p>
            <a:pPr lvl="1"/>
            <a:r>
              <a:rPr lang="cs-CZ" dirty="0" smtClean="0"/>
              <a:t>Napětí mezi Uzbeky a Kyrgyzy (Džalalabád)</a:t>
            </a:r>
          </a:p>
          <a:p>
            <a:pPr lvl="1"/>
            <a:r>
              <a:rPr lang="cs-CZ" dirty="0" smtClean="0"/>
              <a:t>Zrušení termínu předčasných voleb</a:t>
            </a:r>
          </a:p>
          <a:p>
            <a:pPr lvl="1"/>
            <a:r>
              <a:rPr lang="cs-CZ" dirty="0" smtClean="0"/>
              <a:t>Kyrgyzové žádají zatčení vůdce uzbecké menšiny</a:t>
            </a:r>
          </a:p>
          <a:p>
            <a:pPr lvl="1"/>
            <a:r>
              <a:rPr lang="cs-CZ" dirty="0" smtClean="0"/>
              <a:t>Problémy na jihu byly vždy, nestojí za nimi prezident ale jsou etnicky motivované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</TotalTime>
  <Words>916</Words>
  <Application>Microsoft Office PowerPoint</Application>
  <PresentationFormat>Předvádění na obrazovce (4:3)</PresentationFormat>
  <Paragraphs>158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Arkýř</vt:lpstr>
      <vt:lpstr>Konflikty ve střední asii</vt:lpstr>
      <vt:lpstr>Tádžikistán</vt:lpstr>
      <vt:lpstr>Příčiny války</vt:lpstr>
      <vt:lpstr>Začátek války</vt:lpstr>
      <vt:lpstr>OBČANSKÁ VÁLKA V TÁDŽIKISTÁNU 1992 – 1997 </vt:lpstr>
      <vt:lpstr>OBČANSKÁ VÁLKA V TÁDŽIKISTÁNU 1992 – 1997 </vt:lpstr>
      <vt:lpstr>Situace po válce</vt:lpstr>
      <vt:lpstr>Nepokoje v Kyrgyzstánu v roce 2010</vt:lpstr>
      <vt:lpstr>Nepokoje v Kyrgyzstánu v roce 2010</vt:lpstr>
      <vt:lpstr>Nepokoje v Kyrgyzstánu v roce 2010</vt:lpstr>
      <vt:lpstr>Prezident Kurmanbek Bakijev</vt:lpstr>
      <vt:lpstr>Prozatímní premiérka Roza Otunbajevová</vt:lpstr>
      <vt:lpstr>Konflikt o vodu ve střední asii Řeky Syrdarja a Amudarja</vt:lpstr>
      <vt:lpstr>Konflikt o vodu ve střední asii</vt:lpstr>
      <vt:lpstr>Konflikt o vodu ve střední asii</vt:lpstr>
      <vt:lpstr>Snímek 16</vt:lpstr>
      <vt:lpstr>Střední Asie na konci 19. století, vznik SSSR</vt:lpstr>
      <vt:lpstr>Rok 1991  Rozpad SSSR</vt:lpstr>
      <vt:lpstr>Dnešní vodní management oblasti</vt:lpstr>
      <vt:lpstr>Stabilita regionu ???</vt:lpstr>
      <vt:lpstr>Nedokončená elektrárna ROGUN  na řece Vakš, 100km od Dušanbe, plán výstavby sssr</vt:lpstr>
      <vt:lpstr>Zdroje I</vt:lpstr>
      <vt:lpstr>Zdroje II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Konflikty ve střední asii</dc:title>
  <dc:creator>Karel</dc:creator>
  <cp:lastModifiedBy>Rebelka</cp:lastModifiedBy>
  <cp:revision>43</cp:revision>
  <dcterms:created xsi:type="dcterms:W3CDTF">2014-02-15T09:56:17Z</dcterms:created>
  <dcterms:modified xsi:type="dcterms:W3CDTF">2014-02-17T17:48:34Z</dcterms:modified>
</cp:coreProperties>
</file>