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7" r:id="rId10"/>
    <p:sldId id="268" r:id="rId11"/>
    <p:sldId id="269" r:id="rId12"/>
    <p:sldId id="265" r:id="rId13"/>
    <p:sldId id="270" r:id="rId14"/>
    <p:sldId id="271" r:id="rId15"/>
    <p:sldId id="275" r:id="rId16"/>
    <p:sldId id="276" r:id="rId17"/>
    <p:sldId id="278" r:id="rId18"/>
    <p:sldId id="277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200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898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455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376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991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7861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64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434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9065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47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1809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AE04-86AF-4C8E-9987-597020FC3A42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ADD1-5C07-43C8-A75C-4ED76FAB8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7118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sGm492qVEz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0GvDGLzdk6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Diktátoři černého kontinentu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 Nekola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Kristýna Došková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Marie Milenovská</a:t>
            </a:r>
          </a:p>
        </p:txBody>
      </p:sp>
    </p:spTree>
    <p:extLst>
      <p:ext uri="{BB962C8B-B14F-4D97-AF65-F5344CB8AC3E}">
        <p14:creationId xmlns:p14="http://schemas.microsoft.com/office/powerpoint/2010/main" xmlns="" val="28557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všeobecná nespokojenost s vládou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nedostatek demokracie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nedostatek práva a pořádku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nedostatek státnických vlastností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korupce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ekonomická selhání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strůjci puče ztráceli politický vliv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politická snaha o kontrolu armády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ohrožení armády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kroky armády k nastolení pořádku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321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Muammar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Kaddáfí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58512" y="526251"/>
            <a:ext cx="3499407" cy="2328874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335373" y="2369711"/>
            <a:ext cx="10792409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*7.6. 1942 – † 20.10. 2011</a:t>
            </a:r>
          </a:p>
          <a:p>
            <a:r>
              <a:rPr lang="cs-CZ" dirty="0"/>
              <a:t>plukovník, hlava státu, premiér, vrchní velitel ozbrojených sil</a:t>
            </a:r>
          </a:p>
          <a:p>
            <a:r>
              <a:rPr lang="cs-CZ" dirty="0"/>
              <a:t>egyptský prezident </a:t>
            </a:r>
            <a:r>
              <a:rPr lang="cs-CZ" dirty="0" err="1"/>
              <a:t>Násir</a:t>
            </a:r>
            <a:r>
              <a:rPr lang="cs-CZ" dirty="0"/>
              <a:t> (1952 převrat v Egyptě)</a:t>
            </a:r>
          </a:p>
          <a:p>
            <a:r>
              <a:rPr lang="cs-CZ" dirty="0"/>
              <a:t>42 let vlády</a:t>
            </a:r>
          </a:p>
          <a:p>
            <a:r>
              <a:rPr lang="cs-CZ" dirty="0"/>
              <a:t>Africká unie (2002) = projekt africké integrace, model EU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5522" y="4820341"/>
            <a:ext cx="3374038" cy="19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1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136" y="4101227"/>
            <a:ext cx="3879611" cy="25853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9625" y="2698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LIBYE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136" y="637309"/>
            <a:ext cx="3404793" cy="1704110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50939" y="1328738"/>
            <a:ext cx="11519483" cy="5059736"/>
          </a:xfrm>
        </p:spPr>
        <p:txBody>
          <a:bodyPr>
            <a:normAutofit/>
          </a:bodyPr>
          <a:lstStyle/>
          <a:p>
            <a:r>
              <a:rPr lang="cs-CZ" sz="2000" dirty="0"/>
              <a:t>hlavní město: Tripolis</a:t>
            </a:r>
            <a:endParaRPr lang="cs-CZ" sz="2000" b="1" dirty="0"/>
          </a:p>
          <a:p>
            <a:r>
              <a:rPr lang="cs-CZ" sz="2000" dirty="0"/>
              <a:t>bývalá italská kolonie </a:t>
            </a:r>
          </a:p>
          <a:p>
            <a:r>
              <a:rPr lang="cs-CZ" sz="2000" dirty="0"/>
              <a:t>nezávislost od roku 1951</a:t>
            </a:r>
          </a:p>
          <a:p>
            <a:r>
              <a:rPr lang="cs-CZ" sz="2000" dirty="0">
                <a:sym typeface="Wingdings" panose="05000000000000000000" pitchFamily="2" charset="2"/>
              </a:rPr>
              <a:t>Kyrenaika, </a:t>
            </a:r>
            <a:r>
              <a:rPr lang="cs-CZ" sz="2000" dirty="0" err="1">
                <a:sym typeface="Wingdings" panose="05000000000000000000" pitchFamily="2" charset="2"/>
              </a:rPr>
              <a:t>Tripolisko</a:t>
            </a:r>
            <a:r>
              <a:rPr lang="cs-CZ" sz="2000" dirty="0">
                <a:sym typeface="Wingdings" panose="05000000000000000000" pitchFamily="2" charset="2"/>
              </a:rPr>
              <a:t> a </a:t>
            </a:r>
            <a:r>
              <a:rPr lang="cs-CZ" sz="2000" dirty="0" err="1">
                <a:sym typeface="Wingdings" panose="05000000000000000000" pitchFamily="2" charset="2"/>
              </a:rPr>
              <a:t>Fezzán</a:t>
            </a:r>
            <a:r>
              <a:rPr lang="cs-CZ" sz="2000" dirty="0">
                <a:sym typeface="Wingdings" panose="05000000000000000000" pitchFamily="2" charset="2"/>
              </a:rPr>
              <a:t>  Libyjské království</a:t>
            </a:r>
          </a:p>
          <a:p>
            <a:r>
              <a:rPr lang="cs-CZ" sz="2000" dirty="0">
                <a:solidFill>
                  <a:srgbClr val="00B050"/>
                </a:solidFill>
                <a:sym typeface="Wingdings" panose="05000000000000000000" pitchFamily="2" charset="2"/>
              </a:rPr>
              <a:t>1. září 1969 vojenský puč  vznik Libyjské arabské republiky</a:t>
            </a:r>
          </a:p>
          <a:p>
            <a:r>
              <a:rPr lang="cs-CZ" sz="2000" dirty="0">
                <a:sym typeface="Wingdings" panose="05000000000000000000" pitchFamily="2" charset="2"/>
              </a:rPr>
              <a:t>1972 smlouva o spolupráci se SSSR</a:t>
            </a:r>
          </a:p>
          <a:p>
            <a:r>
              <a:rPr lang="cs-CZ" sz="2000" dirty="0">
                <a:sym typeface="Wingdings" panose="05000000000000000000" pitchFamily="2" charset="2"/>
              </a:rPr>
              <a:t>15.dubna 1973 lidová revoluce po vzoru </a:t>
            </a:r>
            <a:r>
              <a:rPr lang="cs-CZ" sz="2000" dirty="0" err="1">
                <a:sym typeface="Wingdings" panose="05000000000000000000" pitchFamily="2" charset="2"/>
              </a:rPr>
              <a:t>Mao</a:t>
            </a: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dirty="0" err="1">
                <a:sym typeface="Wingdings" panose="05000000000000000000" pitchFamily="2" charset="2"/>
              </a:rPr>
              <a:t>Ce</a:t>
            </a: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dirty="0" err="1">
                <a:sym typeface="Wingdings" panose="05000000000000000000" pitchFamily="2" charset="2"/>
              </a:rPr>
              <a:t>Tunga</a:t>
            </a:r>
            <a:r>
              <a:rPr lang="cs-CZ" sz="2000" dirty="0">
                <a:sym typeface="Wingdings" panose="05000000000000000000" pitchFamily="2" charset="2"/>
              </a:rPr>
              <a:t>, tzv. </a:t>
            </a:r>
            <a:r>
              <a:rPr lang="cs-CZ" sz="2000" b="1" dirty="0">
                <a:sym typeface="Wingdings" panose="05000000000000000000" pitchFamily="2" charset="2"/>
              </a:rPr>
              <a:t>,,třetí světová teorie“</a:t>
            </a:r>
          </a:p>
          <a:p>
            <a:r>
              <a:rPr lang="cs-CZ" sz="2000" dirty="0">
                <a:sym typeface="Wingdings" panose="05000000000000000000" pitchFamily="2" charset="2"/>
              </a:rPr>
              <a:t>3. března 1977 ,,permanentní libyjská revoluce“ – </a:t>
            </a:r>
            <a:r>
              <a:rPr lang="cs-CZ" sz="2000" b="1" dirty="0">
                <a:sym typeface="Wingdings" panose="05000000000000000000" pitchFamily="2" charset="2"/>
              </a:rPr>
              <a:t>Zelená kniha </a:t>
            </a:r>
          </a:p>
          <a:p>
            <a:r>
              <a:rPr lang="cs-CZ" sz="2000" dirty="0">
                <a:sym typeface="Wingdings" panose="05000000000000000000" pitchFamily="2" charset="2"/>
              </a:rPr>
              <a:t>Libye jako rentiérský stát</a:t>
            </a:r>
          </a:p>
          <a:p>
            <a:r>
              <a:rPr lang="cs-CZ" sz="2000" dirty="0">
                <a:sym typeface="Wingdings" panose="05000000000000000000" pitchFamily="2" charset="2"/>
              </a:rPr>
              <a:t>Libyjské tajné služby - konflikty v Čadu, Tunisu, Alžírsku, Nigeru</a:t>
            </a:r>
          </a:p>
          <a:p>
            <a:r>
              <a:rPr lang="cs-CZ" sz="2000" dirty="0">
                <a:sym typeface="Wingdings" panose="05000000000000000000" pitchFamily="2" charset="2"/>
              </a:rPr>
              <a:t>1983 Invaze do Čadu</a:t>
            </a:r>
          </a:p>
          <a:p>
            <a:endParaRPr lang="cs-CZ" sz="2000" dirty="0">
              <a:sym typeface="Wingdings" panose="05000000000000000000" pitchFamily="2" charset="2"/>
            </a:endParaRPr>
          </a:p>
          <a:p>
            <a:endParaRPr lang="cs-CZ" sz="2000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2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13764" y="1328083"/>
            <a:ext cx="8225118" cy="5368552"/>
          </a:xfrm>
        </p:spPr>
        <p:txBody>
          <a:bodyPr>
            <a:normAutofit/>
          </a:bodyPr>
          <a:lstStyle/>
          <a:p>
            <a:r>
              <a:rPr lang="cs-CZ" sz="1800" dirty="0"/>
              <a:t>5. dubna 1986 </a:t>
            </a:r>
            <a:r>
              <a:rPr lang="cs-CZ" sz="1800" b="1" dirty="0"/>
              <a:t>atentát</a:t>
            </a:r>
            <a:r>
              <a:rPr lang="cs-CZ" sz="1800" dirty="0"/>
              <a:t> v Berlíně v klubu La Belle († 3)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21. prosince 1988 bomba v letadle </a:t>
            </a:r>
            <a:r>
              <a:rPr lang="cs-CZ" sz="1800" dirty="0" err="1"/>
              <a:t>PanAm</a:t>
            </a:r>
            <a:r>
              <a:rPr lang="cs-CZ" sz="1800" dirty="0"/>
              <a:t>, tzv</a:t>
            </a:r>
            <a:r>
              <a:rPr lang="cs-CZ" sz="1800" b="1" dirty="0"/>
              <a:t>. </a:t>
            </a:r>
            <a:r>
              <a:rPr lang="cs-CZ" sz="1800" b="1" dirty="0" err="1"/>
              <a:t>Lockerbie</a:t>
            </a:r>
            <a:r>
              <a:rPr lang="cs-CZ" sz="1800" b="1" dirty="0"/>
              <a:t> </a:t>
            </a:r>
            <a:r>
              <a:rPr lang="cs-CZ" sz="1800" b="1" dirty="0" err="1"/>
              <a:t>bombing</a:t>
            </a:r>
            <a:r>
              <a:rPr lang="cs-CZ" sz="1800" b="1" dirty="0"/>
              <a:t> </a:t>
            </a:r>
            <a:r>
              <a:rPr lang="cs-CZ" sz="1800" dirty="0"/>
              <a:t>(† 270)</a:t>
            </a:r>
          </a:p>
          <a:p>
            <a:pPr marL="0" indent="0">
              <a:buNone/>
            </a:pPr>
            <a:endParaRPr lang="cs-CZ" sz="1800" dirty="0">
              <a:sym typeface="Wingdings" panose="05000000000000000000" pitchFamily="2" charset="2"/>
            </a:endParaRPr>
          </a:p>
          <a:p>
            <a:r>
              <a:rPr lang="cs-CZ" sz="1800" dirty="0"/>
              <a:t>pád Železné opony – konec spojenectví se SSSR</a:t>
            </a:r>
          </a:p>
          <a:p>
            <a:pPr marL="0" indent="0">
              <a:buNone/>
            </a:pPr>
            <a:endParaRPr lang="cs-CZ" sz="1800" dirty="0">
              <a:sym typeface="Wingdings" panose="05000000000000000000" pitchFamily="2" charset="2"/>
            </a:endParaRPr>
          </a:p>
          <a:p>
            <a:r>
              <a:rPr lang="cs-CZ" sz="1800" b="1" dirty="0"/>
              <a:t>Arabské jaro </a:t>
            </a:r>
            <a:r>
              <a:rPr lang="cs-CZ" sz="1800" dirty="0"/>
              <a:t>– 15. února 2011 (</a:t>
            </a:r>
            <a:r>
              <a:rPr lang="cs-CZ" sz="1800" dirty="0">
                <a:sym typeface="Wingdings" panose="05000000000000000000" pitchFamily="2" charset="2"/>
              </a:rPr>
              <a:t>† 40 000)</a:t>
            </a:r>
            <a:endParaRPr lang="cs-CZ" sz="1800" dirty="0"/>
          </a:p>
          <a:p>
            <a:pPr marL="0" indent="0">
              <a:buNone/>
            </a:pPr>
            <a:endParaRPr lang="cs-CZ" sz="1800" dirty="0">
              <a:sym typeface="Wingdings" panose="05000000000000000000" pitchFamily="2" charset="2"/>
            </a:endParaRPr>
          </a:p>
          <a:p>
            <a:r>
              <a:rPr lang="cs-CZ" sz="1800" i="1" dirty="0">
                <a:sym typeface="Wingdings" panose="05000000000000000000" pitchFamily="2" charset="2"/>
              </a:rPr>
              <a:t>20. října 2011 byl </a:t>
            </a:r>
            <a:r>
              <a:rPr lang="cs-CZ" sz="1800" i="1" dirty="0" err="1">
                <a:sym typeface="Wingdings" panose="05000000000000000000" pitchFamily="2" charset="2"/>
              </a:rPr>
              <a:t>Muammar</a:t>
            </a:r>
            <a:r>
              <a:rPr lang="cs-CZ" sz="1800" i="1" dirty="0">
                <a:sym typeface="Wingdings" panose="05000000000000000000" pitchFamily="2" charset="2"/>
              </a:rPr>
              <a:t> </a:t>
            </a:r>
            <a:r>
              <a:rPr lang="cs-CZ" sz="1800" i="1" dirty="0" err="1">
                <a:sym typeface="Wingdings" panose="05000000000000000000" pitchFamily="2" charset="2"/>
              </a:rPr>
              <a:t>Kaddáfí</a:t>
            </a:r>
            <a:r>
              <a:rPr lang="cs-CZ" sz="1800" i="1" dirty="0">
                <a:sym typeface="Wingdings" panose="05000000000000000000" pitchFamily="2" charset="2"/>
              </a:rPr>
              <a:t> dopaden v odpadní rouře a zabit, </a:t>
            </a:r>
          </a:p>
          <a:p>
            <a:pPr marL="0" indent="0">
              <a:buNone/>
            </a:pPr>
            <a:r>
              <a:rPr lang="cs-CZ" sz="1800" i="1" dirty="0">
                <a:sym typeface="Wingdings" panose="05000000000000000000" pitchFamily="2" charset="2"/>
              </a:rPr>
              <a:t>jeho tělo bylo vystaveno na veřejnosti</a:t>
            </a:r>
          </a:p>
          <a:p>
            <a:endParaRPr lang="cs-CZ" sz="18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18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1800" i="1" dirty="0">
                <a:hlinkClick r:id="rId2"/>
              </a:rPr>
              <a:t>https://www.youtube.com/watch?v=sGm492qVEzA</a:t>
            </a:r>
            <a:endParaRPr lang="cs-CZ" sz="1800" i="1" dirty="0"/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8408" y="517897"/>
            <a:ext cx="3630458" cy="27228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2365" y="3693675"/>
            <a:ext cx="3822544" cy="25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1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Libye po arabském jaru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Libyjské milice, Libyjská Národní přechodná rada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masové únosy, věznění, mučení, rasistické kampaně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bylo v roce 2012 pohřešováno 50 000 lidí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† 30 000 – 50 000 osob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dopady západní intervence – rozvrat regionu, humanitární krize</a:t>
            </a:r>
          </a:p>
        </p:txBody>
      </p:sp>
    </p:spTree>
    <p:extLst>
      <p:ext uri="{BB962C8B-B14F-4D97-AF65-F5344CB8AC3E}">
        <p14:creationId xmlns:p14="http://schemas.microsoft.com/office/powerpoint/2010/main" xmlns="" val="35876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Houari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Boumediene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(Mohamed </a:t>
            </a:r>
            <a:r>
              <a:rPr lang="cs-CZ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ben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Brahim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Boukharouba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*23. srpna 1932 -  †4. prosince 1978 </a:t>
            </a:r>
            <a:endParaRPr lang="cs-CZ" dirty="0" smtClean="0"/>
          </a:p>
          <a:p>
            <a:r>
              <a:rPr lang="cs-CZ" dirty="0" smtClean="0"/>
              <a:t>Alžírsko</a:t>
            </a:r>
            <a:endParaRPr lang="cs-CZ" dirty="0"/>
          </a:p>
          <a:p>
            <a:r>
              <a:rPr lang="cs-CZ" dirty="0"/>
              <a:t>islámské principy </a:t>
            </a:r>
          </a:p>
          <a:p>
            <a:pPr lvl="1"/>
            <a:r>
              <a:rPr lang="cs-CZ" dirty="0">
                <a:sym typeface="Symbol"/>
              </a:rPr>
              <a:t> vlna arabizace (školství, kultura, umění, …)</a:t>
            </a:r>
            <a:r>
              <a:rPr lang="cs-CZ" dirty="0"/>
              <a:t> </a:t>
            </a:r>
          </a:p>
          <a:p>
            <a:r>
              <a:rPr lang="cs-CZ" dirty="0"/>
              <a:t>tajná policie (</a:t>
            </a:r>
            <a:r>
              <a:rPr lang="cs-CZ" dirty="0" err="1"/>
              <a:t>Sécurité</a:t>
            </a:r>
            <a:r>
              <a:rPr lang="cs-CZ" dirty="0"/>
              <a:t> </a:t>
            </a:r>
            <a:r>
              <a:rPr lang="cs-CZ" dirty="0" err="1"/>
              <a:t>Militaire</a:t>
            </a:r>
            <a:r>
              <a:rPr lang="cs-CZ" dirty="0"/>
              <a:t>)</a:t>
            </a:r>
          </a:p>
          <a:p>
            <a:r>
              <a:rPr lang="cs-CZ" dirty="0"/>
              <a:t>koncept „socialistické vesnice“</a:t>
            </a:r>
          </a:p>
          <a:p>
            <a:r>
              <a:rPr lang="cs-CZ" dirty="0"/>
              <a:t>Alžírsko průmyslová velmoc </a:t>
            </a:r>
          </a:p>
          <a:p>
            <a:r>
              <a:rPr lang="cs-CZ" dirty="0"/>
              <a:t>bezplatné školství, zdravotnictví </a:t>
            </a:r>
          </a:p>
          <a:p>
            <a:pPr lvl="1"/>
            <a:r>
              <a:rPr lang="cs-CZ" dirty="0"/>
              <a:t>prostředky z těžby ropy </a:t>
            </a:r>
          </a:p>
          <a:p>
            <a:r>
              <a:rPr lang="cs-CZ" dirty="0"/>
              <a:t>kult muže z lidu </a:t>
            </a:r>
          </a:p>
          <a:p>
            <a:endParaRPr lang="cs-CZ" dirty="0"/>
          </a:p>
        </p:txBody>
      </p:sp>
      <p:pic>
        <p:nvPicPr>
          <p:cNvPr id="4" name="Picture 2" descr="http://i.skyrock.net/7931/51077931/pics/3087586091_1_3_KGEvfF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5066" y="2216729"/>
            <a:ext cx="286247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Alžírsko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hlavní město: Alžír</a:t>
            </a:r>
          </a:p>
          <a:p>
            <a:r>
              <a:rPr lang="cs-CZ" dirty="0"/>
              <a:t>prezident: </a:t>
            </a:r>
            <a:r>
              <a:rPr lang="cs-CZ" dirty="0" err="1"/>
              <a:t>Abdelazíz</a:t>
            </a:r>
            <a:r>
              <a:rPr lang="cs-CZ" dirty="0"/>
              <a:t> </a:t>
            </a:r>
            <a:r>
              <a:rPr lang="cs-CZ" dirty="0" err="1"/>
              <a:t>Buteflika</a:t>
            </a:r>
            <a:r>
              <a:rPr lang="cs-CZ" dirty="0"/>
              <a:t> (od r. 1999)</a:t>
            </a:r>
          </a:p>
          <a:p>
            <a:pPr lvl="1"/>
            <a:r>
              <a:rPr lang="cs-CZ" dirty="0"/>
              <a:t>2008 – změna ústavy; neomezený mandát </a:t>
            </a:r>
            <a:br>
              <a:rPr lang="cs-CZ" dirty="0"/>
            </a:br>
            <a:r>
              <a:rPr lang="cs-CZ" dirty="0"/>
              <a:t>(dříve jen 2)</a:t>
            </a:r>
          </a:p>
          <a:p>
            <a:r>
              <a:rPr lang="cs-CZ" dirty="0"/>
              <a:t>náboženství: islám</a:t>
            </a:r>
          </a:p>
          <a:p>
            <a:r>
              <a:rPr lang="cs-CZ" dirty="0"/>
              <a:t>nezávislost: 1962 (Francie)</a:t>
            </a:r>
          </a:p>
          <a:p>
            <a:r>
              <a:rPr lang="cs-CZ" dirty="0"/>
              <a:t>referendum</a:t>
            </a:r>
          </a:p>
          <a:p>
            <a:r>
              <a:rPr lang="cs-CZ" b="1" dirty="0"/>
              <a:t>FLN</a:t>
            </a:r>
            <a:r>
              <a:rPr lang="cs-CZ" dirty="0"/>
              <a:t> (Front de </a:t>
            </a:r>
            <a:r>
              <a:rPr lang="cs-CZ" dirty="0" err="1"/>
              <a:t>Libération</a:t>
            </a:r>
            <a:r>
              <a:rPr lang="cs-CZ" dirty="0"/>
              <a:t> </a:t>
            </a:r>
            <a:r>
              <a:rPr lang="cs-CZ" dirty="0" err="1"/>
              <a:t>Nationale</a:t>
            </a:r>
            <a:r>
              <a:rPr lang="cs-CZ" dirty="0"/>
              <a:t>) </a:t>
            </a:r>
            <a:br>
              <a:rPr lang="cs-CZ" dirty="0"/>
            </a:br>
            <a:r>
              <a:rPr lang="cs-CZ" b="1" dirty="0"/>
              <a:t>Fronta národního osvobození </a:t>
            </a:r>
          </a:p>
          <a:p>
            <a:endParaRPr lang="cs-CZ" dirty="0"/>
          </a:p>
        </p:txBody>
      </p:sp>
      <p:pic>
        <p:nvPicPr>
          <p:cNvPr id="4" name="Picture 2" descr="http://www.statnivlajky.cz/data/flags/ultra/d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416" y="318655"/>
            <a:ext cx="2400007" cy="1713975"/>
          </a:xfrm>
          <a:prstGeom prst="rect">
            <a:avLst/>
          </a:prstGeom>
          <a:noFill/>
        </p:spPr>
      </p:pic>
      <p:pic>
        <p:nvPicPr>
          <p:cNvPr id="5" name="Picture 6" descr="Abdelazíz Buteflikaعبد العزيز بوتفليق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6448" y="0"/>
            <a:ext cx="2179997" cy="3071814"/>
          </a:xfrm>
          <a:prstGeom prst="rect">
            <a:avLst/>
          </a:prstGeom>
          <a:noFill/>
        </p:spPr>
      </p:pic>
      <p:pic>
        <p:nvPicPr>
          <p:cNvPr id="6" name="Picture 4" descr="https://upload.wikimedia.org/wikipedia/commons/f/f2/Ag-map_-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212" y="2688359"/>
            <a:ext cx="3618427" cy="389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Středoafrická republika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město: Bangui </a:t>
            </a:r>
          </a:p>
          <a:p>
            <a:r>
              <a:rPr lang="cs-CZ" dirty="0"/>
              <a:t>původně država </a:t>
            </a:r>
            <a:r>
              <a:rPr lang="cs-CZ" dirty="0" err="1"/>
              <a:t>ubangi</a:t>
            </a:r>
            <a:r>
              <a:rPr lang="cs-CZ" dirty="0"/>
              <a:t>-</a:t>
            </a:r>
            <a:r>
              <a:rPr lang="cs-CZ" dirty="0" err="1"/>
              <a:t>Šari</a:t>
            </a:r>
            <a:r>
              <a:rPr lang="cs-CZ" dirty="0"/>
              <a:t>; srpen 1960 SAR</a:t>
            </a:r>
          </a:p>
          <a:p>
            <a:r>
              <a:rPr lang="cs-CZ" dirty="0"/>
              <a:t>Hnutí za sociální vývoj černé Afriky – MESAN </a:t>
            </a:r>
          </a:p>
          <a:p>
            <a:r>
              <a:rPr lang="cs-CZ" dirty="0"/>
              <a:t>prezident: </a:t>
            </a:r>
            <a:r>
              <a:rPr lang="cs-CZ" dirty="0" err="1"/>
              <a:t>Faustin</a:t>
            </a:r>
            <a:r>
              <a:rPr lang="cs-CZ" dirty="0"/>
              <a:t>-</a:t>
            </a:r>
            <a:r>
              <a:rPr lang="cs-CZ" dirty="0" err="1"/>
              <a:t>Archange</a:t>
            </a:r>
            <a:r>
              <a:rPr lang="cs-CZ" dirty="0"/>
              <a:t> </a:t>
            </a:r>
            <a:r>
              <a:rPr lang="cs-CZ" dirty="0" err="1"/>
              <a:t>Touadéra</a:t>
            </a:r>
            <a:endParaRPr lang="cs-CZ" dirty="0"/>
          </a:p>
          <a:p>
            <a:r>
              <a:rPr lang="cs-CZ" dirty="0"/>
              <a:t>nepokoje a boje o moc </a:t>
            </a:r>
          </a:p>
          <a:p>
            <a:endParaRPr lang="cs-CZ" dirty="0"/>
          </a:p>
        </p:txBody>
      </p:sp>
      <p:pic>
        <p:nvPicPr>
          <p:cNvPr id="4" name="Picture 4" descr="LocationCentralAfricanRepublic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229" y="3865419"/>
            <a:ext cx="5624945" cy="2812473"/>
          </a:xfrm>
          <a:prstGeom prst="rect">
            <a:avLst/>
          </a:prstGeom>
          <a:noFill/>
        </p:spPr>
      </p:pic>
      <p:pic>
        <p:nvPicPr>
          <p:cNvPr id="5" name="Picture 2" descr="Vlajka Středoafrické republi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521" y="1399308"/>
            <a:ext cx="3309506" cy="220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Jean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Bédel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Bokassa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*22. února 1921 - †3. listopadu 1996</a:t>
            </a:r>
          </a:p>
          <a:p>
            <a:r>
              <a:rPr lang="cs-CZ" dirty="0"/>
              <a:t> tvrdé tresty; kruté zacházení s vězni</a:t>
            </a:r>
          </a:p>
          <a:p>
            <a:r>
              <a:rPr lang="cs-CZ" dirty="0"/>
              <a:t>„brigády morálky“ </a:t>
            </a:r>
          </a:p>
          <a:p>
            <a:r>
              <a:rPr lang="cs-CZ" dirty="0"/>
              <a:t>frankofil </a:t>
            </a:r>
          </a:p>
          <a:p>
            <a:r>
              <a:rPr lang="cs-CZ" dirty="0"/>
              <a:t>císař </a:t>
            </a:r>
            <a:r>
              <a:rPr lang="cs-CZ" dirty="0" err="1"/>
              <a:t>Bokassa</a:t>
            </a:r>
            <a:r>
              <a:rPr lang="cs-CZ" dirty="0"/>
              <a:t> I. (1977)</a:t>
            </a:r>
          </a:p>
          <a:p>
            <a:r>
              <a:rPr lang="cs-CZ" dirty="0"/>
              <a:t>operace </a:t>
            </a:r>
            <a:r>
              <a:rPr lang="cs-CZ" dirty="0" err="1"/>
              <a:t>Baraccuda</a:t>
            </a:r>
            <a:r>
              <a:rPr lang="cs-CZ" dirty="0"/>
              <a:t> (1979) – </a:t>
            </a:r>
            <a:r>
              <a:rPr lang="cs-CZ" dirty="0" err="1"/>
              <a:t>Bokassa</a:t>
            </a:r>
            <a:r>
              <a:rPr lang="cs-CZ" dirty="0"/>
              <a:t> svržen</a:t>
            </a:r>
          </a:p>
          <a:p>
            <a:pPr lvl="1"/>
            <a:r>
              <a:rPr lang="cs-CZ" dirty="0"/>
              <a:t>Pobřeží slonoviny</a:t>
            </a:r>
          </a:p>
          <a:p>
            <a:pPr lvl="1"/>
            <a:r>
              <a:rPr lang="cs-CZ" dirty="0"/>
              <a:t>od r. 1983 ve Francii</a:t>
            </a:r>
          </a:p>
          <a:p>
            <a:r>
              <a:rPr lang="cs-CZ" dirty="0"/>
              <a:t>nejprve trest smrti, poté doživotí</a:t>
            </a:r>
          </a:p>
          <a:p>
            <a:pPr lvl="1"/>
            <a:r>
              <a:rPr lang="cs-CZ" dirty="0"/>
              <a:t>1986 – nastoupil trest v SAR</a:t>
            </a:r>
          </a:p>
          <a:p>
            <a:pPr lvl="1"/>
            <a:r>
              <a:rPr lang="cs-CZ" dirty="0"/>
              <a:t>1993 – propuštěn </a:t>
            </a:r>
            <a:r>
              <a:rPr lang="cs-CZ" dirty="0">
                <a:sym typeface="Symbol"/>
              </a:rPr>
              <a:t> všeobecná amnestie </a:t>
            </a:r>
          </a:p>
          <a:p>
            <a:pPr lvl="1"/>
            <a:endParaRPr lang="cs-CZ" dirty="0"/>
          </a:p>
          <a:p>
            <a:r>
              <a:rPr lang="cs-CZ" sz="2100" dirty="0">
                <a:hlinkClick r:id="rId2"/>
              </a:rPr>
              <a:t>https://www.youtube.com/watch?v=0GvDGLzdk68</a:t>
            </a:r>
            <a:r>
              <a:rPr lang="cs-CZ" sz="2100" dirty="0"/>
              <a:t> </a:t>
            </a:r>
          </a:p>
        </p:txBody>
      </p:sp>
      <p:pic>
        <p:nvPicPr>
          <p:cNvPr id="4" name="Picture 4" descr="http://www.journaldebangui.com/images/articles/3/1291306307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3285" y="166255"/>
            <a:ext cx="3779116" cy="3048249"/>
          </a:xfrm>
          <a:prstGeom prst="rect">
            <a:avLst/>
          </a:prstGeom>
          <a:noFill/>
        </p:spPr>
      </p:pic>
      <p:pic>
        <p:nvPicPr>
          <p:cNvPr id="5" name="Picture 2" descr="http://newsimg.bbc.co.uk/media/images/45334000/jpg/_45334942_bokassacoronation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0602" y="3449783"/>
            <a:ext cx="497128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7600" y="733425"/>
            <a:ext cx="8216900" cy="383857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,,Sním o Africe, která je v míru sama se sebou ..“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Nelson Mandela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166" y="4034155"/>
            <a:ext cx="3219768" cy="241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2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PhDr. Martin Nekola, Ph.D.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16" y="1962103"/>
            <a:ext cx="10515600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*1982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politolog a historik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témata: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nedemokratické režimy, etnické konflikty, československý exil po únoru 1948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knihy: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Hitlerovi satrapové, Konec Jana Masaryka, Krvavé století, Mocní třetí říše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977216" y="3244334"/>
            <a:ext cx="2392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dirty="0">
                <a:effectLst/>
              </a:rPr>
              <a:t> 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3936" y="459488"/>
            <a:ext cx="2041080" cy="20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3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Diktátoři černého kontinentu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afrických zemí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 vydání: 2015</a:t>
            </a:r>
          </a:p>
        </p:txBody>
      </p:sp>
      <p:pic>
        <p:nvPicPr>
          <p:cNvPr id="4" name="Picture 2" descr="http://www.knihycz.cz/images/photos/5063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6327" y="1369752"/>
            <a:ext cx="4031674" cy="524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91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DEKOLONIZACE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osamostatnění od koloniálních držav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důvody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nadvláda, 2. světová válka (finance, holocaust)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dopady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vznik samostatných nezávislých států, boj o moc, vojenské převraty, problém hranic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etapy: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I. etapa: Amerika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II. etapa: Asie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III. etapa: Afrika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832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3450" y="588962"/>
            <a:ext cx="5238750" cy="59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8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Dekolonizace v Africe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0785529" cy="5020078"/>
          </a:xfrm>
        </p:spPr>
        <p:txBody>
          <a:bodyPr>
            <a:normAutofit fontScale="92500" lnSpcReduction="20000"/>
          </a:bodyPr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kolonizátoři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Francie, Velká Británie, Portugalsko, Španělsko, Belgie, Itálie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2. svět. válce: Egypt (smlouva s Brity), Etiopie, Libérie (nikdy nebyla kolonizovaná), JAR (apartheid)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 léta: Tunisko, Maroko, Libye, Súdán, Zlaté pobřeží (Ghana), Guinea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 Rok Afriky: 17 nezávislých států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60. let: 10 britských kolonií —&gt; Sierra Leone, Tanganika, Uganda, Keňa, Malawi, Zambie, Gambie, Botswana, Lesotho, Svazijsko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Alžírsko, Rwanda, Burundi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70. léta: Rovníková Guinea, Džibuti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80. léta: Zimbabwe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90. léta: Namibie, Eritrea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215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Afriky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4953000" cy="444817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francouzských kolonií: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Kamerun, Togo, Madagaskar, Benin, Niger, Burkina Faso,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Pobřeži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slonoviny, Čad, Středoafrická republika, Kongo, Gabon, Senegal, Mali 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Mauritánie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Nigérie (Velká Británie), Somálsko (Velká Británie a Itálie), Kongo (Belgie)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1700" y="890263"/>
            <a:ext cx="5903717" cy="51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9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9700" y="2600325"/>
            <a:ext cx="10210800" cy="18573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byly nejčastější příčiny pučů v Africe?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204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756</Words>
  <Application>Microsoft Office PowerPoint</Application>
  <PresentationFormat>Vlastní</PresentationFormat>
  <Paragraphs>131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Office</vt:lpstr>
      <vt:lpstr>Diktátoři černého kontinentu Martin Nekola</vt:lpstr>
      <vt:lpstr>,,Sním o Africe, která je v míru sama se sebou ..“  Nelson Mandela</vt:lpstr>
      <vt:lpstr>PhDr. Martin Nekola, Ph.D.</vt:lpstr>
      <vt:lpstr>Diktátoři černého kontinentu</vt:lpstr>
      <vt:lpstr>DEKOLONIZACE</vt:lpstr>
      <vt:lpstr>Snímek 6</vt:lpstr>
      <vt:lpstr>Dekolonizace v Africe</vt:lpstr>
      <vt:lpstr>Rok Afriky</vt:lpstr>
      <vt:lpstr>Jaké byly nejčastější příčiny pučů v Africe? </vt:lpstr>
      <vt:lpstr>Snímek 10</vt:lpstr>
      <vt:lpstr>Muammar Kaddáfí</vt:lpstr>
      <vt:lpstr> LIBYE </vt:lpstr>
      <vt:lpstr>Snímek 13</vt:lpstr>
      <vt:lpstr>Libye po arabském jaru</vt:lpstr>
      <vt:lpstr>Houari Boumediene  (Mohamed ben Brahim Boukharouba)</vt:lpstr>
      <vt:lpstr>Alžírsko </vt:lpstr>
      <vt:lpstr>Středoafrická republika</vt:lpstr>
      <vt:lpstr>Jean-Bédel Bokassa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Diktátoři černého kontinentu Martin Nekola</dc:title>
  <dc:creator>Lenovo</dc:creator>
  <cp:lastModifiedBy>Týna</cp:lastModifiedBy>
  <cp:revision>80</cp:revision>
  <dcterms:created xsi:type="dcterms:W3CDTF">2016-02-28T08:55:11Z</dcterms:created>
  <dcterms:modified xsi:type="dcterms:W3CDTF">2016-03-14T21:26:26Z</dcterms:modified>
</cp:coreProperties>
</file>