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itchFamily="2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b9613fe1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b9613fe1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b9613fe1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b9613fe1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b9613fe1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b9613fe1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b9613fe1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b9613fe1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d172c9c3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d172c9c3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7df77a7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07df77a7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729af74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729af74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de4b38e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de4b38e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7df77a7a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7df77a7a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dde96af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dde96af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dde96af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dde96af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dde96af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dde96af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b9613fe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b9613fe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b9613fe1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1b9613fe1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rtolom%C3%A9_de_las_Casas" TargetMode="External"/><Relationship Id="rId13" Type="http://schemas.openxmlformats.org/officeDocument/2006/relationships/hyperlink" Target="https://cs.wikipedia.org/wiki/Jezuitsk%C3%A9_misie_na_%C3%BAzem%C3%AD_Chiquitos" TargetMode="External"/><Relationship Id="rId3" Type="http://schemas.openxmlformats.org/officeDocument/2006/relationships/hyperlink" Target="https://cs.wikipedia.org/wiki/Tovary%C5%A1stvo_Je%C5%BE%C3%AD%C5%A1ovo" TargetMode="External"/><Relationship Id="rId7" Type="http://schemas.openxmlformats.org/officeDocument/2006/relationships/hyperlink" Target="https://legacy.blisty.cz/art/34126.html" TargetMode="External"/><Relationship Id="rId12" Type="http://schemas.openxmlformats.org/officeDocument/2006/relationships/hyperlink" Target="https://cs.wikipedia.org/wiki/Jezuitsk%C3%BD_komplex_a_misie_v_C%C3%B3rdob%C4%9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Reductions" TargetMode="External"/><Relationship Id="rId11" Type="http://schemas.openxmlformats.org/officeDocument/2006/relationships/hyperlink" Target="https://cs.wikipedia.org/wiki/Jezuitsk%C3%A9_misie_La_Sant%C3%ADsima_Trinidad_del_Paran%C3%A1_a_Jes%C3%BAs_de_Tavarangu%C3%A9" TargetMode="External"/><Relationship Id="rId5" Type="http://schemas.openxmlformats.org/officeDocument/2006/relationships/hyperlink" Target="https://cs.wikipedia.org/wiki/Jezuitsk%C3%A1_redukce" TargetMode="External"/><Relationship Id="rId10" Type="http://schemas.openxmlformats.org/officeDocument/2006/relationships/hyperlink" Target="https://cs.wikipedia.org/wiki/Jezuitsk%C3%A9_misie_na_%C3%BAzem%C3%AD_Guaran%C3%AD" TargetMode="External"/><Relationship Id="rId4" Type="http://schemas.openxmlformats.org/officeDocument/2006/relationships/hyperlink" Target="https://cs.wikipedia.org/wiki/Ign%C3%A1c_z_Loyoly" TargetMode="External"/><Relationship Id="rId9" Type="http://schemas.openxmlformats.org/officeDocument/2006/relationships/hyperlink" Target="https://op.cz/bartolome-de-las-cas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Jeruzal%C3%A9m" TargetMode="External"/><Relationship Id="rId3" Type="http://schemas.openxmlformats.org/officeDocument/2006/relationships/hyperlink" Target="https://cs.wikipedia.org/wiki/Exercicie" TargetMode="External"/><Relationship Id="rId7" Type="http://schemas.openxmlformats.org/officeDocument/2006/relationships/hyperlink" Target="https://cs.wikipedia.org/wiki/Mision%C3%A1%C5%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Montmartre" TargetMode="External"/><Relationship Id="rId5" Type="http://schemas.openxmlformats.org/officeDocument/2006/relationships/hyperlink" Target="https://cs.wikipedia.org/wiki/1534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cs.wikipedia.org/wiki/15._srpen" TargetMode="External"/><Relationship Id="rId9" Type="http://schemas.openxmlformats.org/officeDocument/2006/relationships/hyperlink" Target="https://cs.wikipedia.org/wiki/Pape%C5%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37678" y="13600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600"/>
              <a:t>Jezuitské redukce</a:t>
            </a:r>
            <a:endParaRPr sz="46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11700" y="2808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345"/>
              <a:t>Eva Hunalová, Petra Nechoďdomová, Kateřina Šperlová</a:t>
            </a:r>
            <a:endParaRPr sz="334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18"/>
              <a:t>Evropská civilizace a svět, LS 2022/23</a:t>
            </a:r>
            <a:endParaRPr sz="261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19150" y="653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 Santísima Trinidad del Paraná a Jesús de Tavarangué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75" y="1800200"/>
            <a:ext cx="4091525" cy="30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25" y="1800206"/>
            <a:ext cx="4091525" cy="306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819150" y="7494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Jezuitský komplex a misie v Córdobě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1638337"/>
            <a:ext cx="4203699" cy="31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650" y="1638330"/>
            <a:ext cx="4203699" cy="315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Jezuitské misie na území Chiquitos</a:t>
            </a:r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25" y="2045375"/>
            <a:ext cx="4341475" cy="289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45375"/>
            <a:ext cx="4341475" cy="289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4570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Jezuitské misie na území Chiquitos</a:t>
            </a:r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819150" y="2173825"/>
            <a:ext cx="4650300" cy="22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6 lokalit ve východní Bolívii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jezuitské redukce zařazené na seznam UNESCO</a:t>
            </a:r>
            <a:endParaRPr sz="16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1200"/>
              </a:spcAft>
              <a:buNone/>
            </a:pPr>
            <a:r>
              <a:rPr lang="cs" sz="1600">
                <a:solidFill>
                  <a:schemeClr val="lt1"/>
                </a:solidFill>
              </a:rPr>
              <a:t>1 - San José, 2 - Concepción, 3 - San Javier,</a:t>
            </a:r>
            <a:br>
              <a:rPr lang="cs" sz="1600">
                <a:solidFill>
                  <a:schemeClr val="lt1"/>
                </a:solidFill>
              </a:rPr>
            </a:br>
            <a:r>
              <a:rPr lang="cs" sz="1600">
                <a:solidFill>
                  <a:schemeClr val="lt1"/>
                </a:solidFill>
              </a:rPr>
              <a:t>4 - San Rafael, 5 - San Miguel, 6 - Santa Ana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500" y="229453"/>
            <a:ext cx="2791450" cy="4684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1022250" y="845600"/>
            <a:ext cx="70995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33"/>
              <a:t>exkurz:</a:t>
            </a:r>
            <a:r>
              <a:rPr lang="cs" sz="1777"/>
              <a:t> </a:t>
            </a:r>
            <a:r>
              <a:rPr lang="cs"/>
              <a:t>Bartolomé de las Casas (1484 - 1566)</a:t>
            </a: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613425" y="1577450"/>
            <a:ext cx="59340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misionář, příslušník Dominikánského řádu (Řád bratří kazatelů)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původně kolonizátor (Španěl) X později boj za práva původních obyvatel Ameriky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přídomek “Ochránce Indijců” (Protector of the Indians)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zpráva španělskému králi o zločinech conquistadorů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Dominikánský řád - křesťanské misie u indiánů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1542 Nové zákony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cs" sz="1600">
                <a:solidFill>
                  <a:schemeClr val="lt1"/>
                </a:solidFill>
              </a:rPr>
              <a:t>1550 spor s J. G. de Sepúlvedou ohledně indiánů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575" y="1577438"/>
            <a:ext cx="2245326" cy="303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819150" y="3653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Použité zdroje</a:t>
            </a:r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478050" y="973050"/>
            <a:ext cx="8187900" cy="3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Tovaryšstvo Ježíšovo – Wikipedie. [online]. Dostupné z: </a:t>
            </a:r>
            <a:r>
              <a:rPr lang="cs" sz="10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https://cs.wikipedia.org/wiki/Tovary%C5%A1stvo_Je%C5%BE%C3%AD%C5%A1ovo</a:t>
            </a:r>
            <a:endParaRPr sz="1000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Ignác z Loyoly – Wikipedie. [online]. Dostupné z: </a:t>
            </a:r>
            <a:r>
              <a:rPr lang="cs" sz="10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https://cs.wikipedia.org/wiki/Ign%C3%A1c_z_Loyoly</a:t>
            </a:r>
            <a:r>
              <a:rPr lang="cs" sz="1000">
                <a:solidFill>
                  <a:schemeClr val="lt1"/>
                </a:solidFill>
              </a:rPr>
              <a:t> </a:t>
            </a:r>
            <a:endParaRPr sz="1000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Jezuitská redukce – Wikipedie. [online]. Dostupné z: </a:t>
            </a:r>
            <a:r>
              <a:rPr lang="cs" sz="10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https://cs.wikipedia.org/wiki/Jezuitsk%C3%A1_redukce</a:t>
            </a:r>
            <a:endParaRPr sz="1000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Reductions – Wikipedia. [online]. Dostupné z: </a:t>
            </a:r>
            <a:r>
              <a:rPr lang="cs" sz="10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https://en.wikipedia.org/wiki/Reductions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Paraguay – Jezuitský stát (1649-1767). [online]. Dostupné z: </a:t>
            </a:r>
            <a:r>
              <a:rPr lang="cs" sz="10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https://legacy.blisty.cz/art/34126.html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Bartolomé de las Casas - Wikipedia. [online]. Dostupné z:</a:t>
            </a:r>
            <a:r>
              <a:rPr lang="cs" sz="100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https://en.wikipedia.org/wiki/Bartolom%C3%A9_de_las_Casas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Česká dominikánská provincie. </a:t>
            </a:r>
            <a:r>
              <a:rPr lang="cs" sz="1000" i="1">
                <a:solidFill>
                  <a:schemeClr val="lt1"/>
                </a:solidFill>
              </a:rPr>
              <a:t>Bartolomé de las Casas: Ochránce indiánů</a:t>
            </a:r>
            <a:r>
              <a:rPr lang="cs" sz="1000">
                <a:solidFill>
                  <a:schemeClr val="lt1"/>
                </a:solidFill>
              </a:rPr>
              <a:t> [online]. Dostupné z:</a:t>
            </a:r>
            <a:r>
              <a:rPr lang="cs" sz="1000">
                <a:solidFill>
                  <a:schemeClr val="lt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" sz="1000" u="sng">
                <a:solidFill>
                  <a:schemeClr val="l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https://op.cz/bartolome-de-las-casas/</a:t>
            </a:r>
            <a:r>
              <a:rPr lang="cs" sz="1000" u="sng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Jezuitské misie na území Guaraní – Wikipedie. [online]. Dostupné z: </a:t>
            </a:r>
            <a:r>
              <a:rPr lang="cs" sz="1000" u="sng">
                <a:solidFill>
                  <a:schemeClr val="l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https://cs.wikipedia.org/wiki/Jezuitsk%C3%A9_misie_na_%C3%BAzem%C3%AD_Guaran%C3%AD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Jezuitské misie La Santísima Trinidad del Paraná a Jesús de Tavarangué – Wikipedie. [online]. Dostupné z: </a:t>
            </a:r>
            <a:r>
              <a:rPr lang="cs" sz="1000" u="sng">
                <a:solidFill>
                  <a:schemeClr val="l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https://cs.wikipedia.org/wiki/Jezuitsk%C3%A9_misie_La_Sant%C3%ADsima_Trinidad_del_Paran%C3%A1_a_Jes%C3%BAs_de_Tavarangu%C3%A9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Jezuitský komplex a misie v Córdobě – Wikipedie. [online]. Dostupné z: </a:t>
            </a:r>
            <a:r>
              <a:rPr lang="cs" sz="1000" u="sng">
                <a:solidFill>
                  <a:schemeClr val="l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https://cs.wikipedia.org/wiki/Jezuitsk%C3%BD_komplex_a_misie_v_C%C3%B3rdob%C4%9B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cs" sz="1000">
                <a:solidFill>
                  <a:schemeClr val="lt1"/>
                </a:solidFill>
              </a:rPr>
              <a:t>Jezuitské misie na území Chiquitos – Wikipedie. [online]. Dostupné z: </a:t>
            </a:r>
            <a:r>
              <a:rPr lang="cs" sz="1000" u="sng">
                <a:solidFill>
                  <a:schemeClr val="l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https://cs.wikipedia.org/wiki/Jezuitsk%C3%A9_misie_na_%C3%BAzem%C3%AD_Chiquitos</a:t>
            </a:r>
            <a:r>
              <a:rPr lang="cs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61225" y="4038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Kdo jsou jezuité?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332725" y="1230375"/>
            <a:ext cx="459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Tovaryšstvo Ježíšovo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významný řeholní řád římskokatolické církve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založen sv. Ignácem z Loyoly roku 1534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soustředěnost řádu především na pastorační</a:t>
            </a:r>
            <a:br>
              <a:rPr lang="cs" sz="1700">
                <a:solidFill>
                  <a:schemeClr val="lt1"/>
                </a:solidFill>
              </a:rPr>
            </a:br>
            <a:r>
              <a:rPr lang="cs" sz="1700">
                <a:solidFill>
                  <a:schemeClr val="lt1"/>
                </a:solidFill>
              </a:rPr>
              <a:t>a misijní činnost a oblast vědy a vzdělávání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v roce 1773 byl řád zrušen a obnoven byl až roku 1814, fakticky ale nikdy nezanikl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2"/>
          </p:nvPr>
        </p:nvSpPr>
        <p:spPr>
          <a:xfrm>
            <a:off x="5088100" y="1230375"/>
            <a:ext cx="37476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lt1"/>
                </a:solidFill>
              </a:rPr>
              <a:t>Znak jezuitů: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lt1"/>
              </a:solidFill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200" y="1586425"/>
            <a:ext cx="3009399" cy="30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1792050" y="519350"/>
            <a:ext cx="2848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Ignác z Loyoly</a:t>
            </a: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819150" y="1167900"/>
            <a:ext cx="4794000" cy="3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1491 Španělsko - 31.7.1556 Řím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vyvinul metodu duchovních cvičení – 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exercicií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, které mají sloužit k očistě ducha</a:t>
            </a:r>
            <a:endParaRPr sz="17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 srpna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 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1534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 on a šest společníků na 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Montmartre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 založili </a:t>
            </a:r>
            <a:r>
              <a:rPr lang="cs" sz="1700" i="1">
                <a:solidFill>
                  <a:schemeClr val="lt1"/>
                </a:solidFill>
                <a:highlight>
                  <a:srgbClr val="FFFFFF"/>
                </a:highlight>
              </a:rPr>
              <a:t>Societas Jesu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 (vést sociální a 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misionářskou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 činnost v 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Jeruzalémě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, nebo bez otázek jít tam, kam je 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papež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 pošle)</a:t>
            </a:r>
            <a:endParaRPr sz="17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●"/>
            </a:pP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hlavním heslem bylo: </a:t>
            </a:r>
            <a:r>
              <a:rPr lang="cs" sz="1700" b="1">
                <a:solidFill>
                  <a:schemeClr val="lt1"/>
                </a:solidFill>
                <a:highlight>
                  <a:srgbClr val="FFFFFF"/>
                </a:highlight>
              </a:rPr>
              <a:t>„Omnia ad maiorem Dei gloriam."</a:t>
            </a: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 neboli „Vše pro větší slávu Boží.”</a:t>
            </a:r>
            <a:endParaRPr sz="17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  <a:highlight>
                  <a:srgbClr val="FFFFFF"/>
                </a:highlight>
              </a:rPr>
              <a:t>definitivní řádovou ústavou se staly Constitutiones Societas Iesu (Konstituce)</a:t>
            </a:r>
            <a:endParaRPr sz="1700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525" y="672838"/>
            <a:ext cx="2848351" cy="37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4774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Jezuitské redukce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4320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indiánské obce v Jižní Americe zřízeny jezuity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fungovaly od začátku 17. století až do konce 18. století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misijní činnost jezuitů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představovaly hospodářsky vysoce efektivní společnost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místní kmeny Guaraníové a Chiquitos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19150" y="547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Jezuitský stát Paraguay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22"/>
              <a:t>(1649 - 1767)</a:t>
            </a:r>
            <a:endParaRPr sz="2222"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19150" y="1501725"/>
            <a:ext cx="75057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jezuitské misie na základě duchovních písní - vesnice Loretto, San Ignatio, Itapua, Santa Anna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indiánské vesnice = základ paraguayských redukcí (celkem 131 redukcí se 140 tis. obyv.)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hudba, řemesla, vzdělávání, výroba látek na oblečení  - indiáni velice šikovní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nedostatky - počítání, hospodaření se zásobami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hospodářství - soukromá X “boží” pole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naturální hospodářství - obchod založený na směně (nepoužívali peníze)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5418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Jezuitský stát Paraguay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22"/>
              <a:t>(1649 - 1767)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385375"/>
            <a:ext cx="75057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●"/>
            </a:pPr>
            <a:r>
              <a:rPr lang="cs" sz="1745">
                <a:solidFill>
                  <a:schemeClr val="lt1"/>
                </a:solidFill>
              </a:rPr>
              <a:t>organizace redukcí</a:t>
            </a:r>
            <a:endParaRPr sz="1745">
              <a:solidFill>
                <a:schemeClr val="lt1"/>
              </a:solidFill>
            </a:endParaRPr>
          </a:p>
          <a:p>
            <a:pPr marL="914400" lvl="1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○"/>
            </a:pPr>
            <a:r>
              <a:rPr lang="cs" sz="1745">
                <a:solidFill>
                  <a:schemeClr val="lt1"/>
                </a:solidFill>
              </a:rPr>
              <a:t>podřízené Španělsku (daně, vojáci) X velká autonomie</a:t>
            </a:r>
            <a:endParaRPr sz="1745">
              <a:solidFill>
                <a:schemeClr val="lt1"/>
              </a:solidFill>
            </a:endParaRPr>
          </a:p>
          <a:p>
            <a:pPr marL="914400" lvl="1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○"/>
            </a:pPr>
            <a:r>
              <a:rPr lang="cs" sz="1745">
                <a:solidFill>
                  <a:schemeClr val="lt1"/>
                </a:solidFill>
              </a:rPr>
              <a:t>“konfederace” - samostatnost jednotek (uzavřené - v čele 2 kněží), spolupráce v zahraničním obchodě a obraně</a:t>
            </a:r>
            <a:endParaRPr sz="1745">
              <a:solidFill>
                <a:schemeClr val="lt1"/>
              </a:solidFill>
            </a:endParaRPr>
          </a:p>
          <a:p>
            <a:pPr marL="914400" lvl="1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○"/>
            </a:pPr>
            <a:r>
              <a:rPr lang="cs" sz="1745">
                <a:solidFill>
                  <a:schemeClr val="lt1"/>
                </a:solidFill>
              </a:rPr>
              <a:t>civilní správa - volení funkcionáři (indiáni)</a:t>
            </a:r>
            <a:endParaRPr sz="1745">
              <a:solidFill>
                <a:schemeClr val="lt1"/>
              </a:solidFill>
            </a:endParaRPr>
          </a:p>
          <a:p>
            <a:pPr marL="914400" lvl="1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○"/>
            </a:pPr>
            <a:r>
              <a:rPr lang="cs" sz="1745">
                <a:solidFill>
                  <a:schemeClr val="lt1"/>
                </a:solidFill>
              </a:rPr>
              <a:t>indiánská obecní policie</a:t>
            </a:r>
            <a:endParaRPr sz="1745">
              <a:solidFill>
                <a:schemeClr val="lt1"/>
              </a:solidFill>
            </a:endParaRPr>
          </a:p>
          <a:p>
            <a:pPr marL="457200" lvl="0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●"/>
            </a:pPr>
            <a:r>
              <a:rPr lang="cs" sz="1745">
                <a:solidFill>
                  <a:schemeClr val="lt1"/>
                </a:solidFill>
              </a:rPr>
              <a:t>v podstatě komunistický stát</a:t>
            </a:r>
            <a:endParaRPr sz="1745">
              <a:solidFill>
                <a:schemeClr val="lt1"/>
              </a:solidFill>
            </a:endParaRPr>
          </a:p>
          <a:p>
            <a:pPr marL="457200" lvl="0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●"/>
            </a:pPr>
            <a:r>
              <a:rPr lang="cs" sz="1745">
                <a:solidFill>
                  <a:schemeClr val="lt1"/>
                </a:solidFill>
              </a:rPr>
              <a:t>demokratické principy</a:t>
            </a:r>
            <a:endParaRPr sz="1745">
              <a:solidFill>
                <a:schemeClr val="lt1"/>
              </a:solidFill>
            </a:endParaRPr>
          </a:p>
          <a:p>
            <a:pPr marL="457200" lvl="0" indent="-33940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45"/>
              <a:buChar char="●"/>
            </a:pPr>
            <a:r>
              <a:rPr lang="cs" sz="1745">
                <a:solidFill>
                  <a:schemeClr val="lt1"/>
                </a:solidFill>
              </a:rPr>
              <a:t>žádný obchod s otroky (indiány) - výjimka v koloniálním světě</a:t>
            </a:r>
            <a:endParaRPr sz="1745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537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Jezuitský stát Paraguay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22"/>
              <a:t>(1649 - 1767)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491725"/>
            <a:ext cx="7505700" cy="29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Mameluci - vykrádali a vypalovali vesnice, chytali indiány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cs" sz="1700">
                <a:solidFill>
                  <a:schemeClr val="lt1"/>
                </a:solidFill>
              </a:rPr>
              <a:t>do Paraguaye - prodej 60 tisíc indiánů do otroctví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likvidace jezuitského státu podporována Portugalskem X dohoda Jezuitů se Španělskem - vyzbrojení indiánů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1750 dohoda Španělska a Portugalska ohledně území jezuitských redukcí - nová hranice X odpor indiánů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cs" sz="1700">
                <a:solidFill>
                  <a:schemeClr val="lt1"/>
                </a:solidFill>
              </a:rPr>
              <a:t>pomluvy - jezuitské bohatství → rozhodnutí zničit jezuitský stát (Španělsko, Portugalsko)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cs" sz="1700">
                <a:solidFill>
                  <a:schemeClr val="lt1"/>
                </a:solidFill>
              </a:rPr>
              <a:t>mučení kněžích, bourání budov, zavedení světské správy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cs" sz="1700">
                <a:solidFill>
                  <a:schemeClr val="lt1"/>
                </a:solidFill>
              </a:rPr>
              <a:t>indiáni zpět do pralesů, upadání jezuitského státu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93150" y="592025"/>
            <a:ext cx="38820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Jezuitské misie na území Guaraní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50" y="1872125"/>
            <a:ext cx="4200476" cy="314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625" y="187150"/>
            <a:ext cx="4570026" cy="269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625" y="2882725"/>
            <a:ext cx="4570027" cy="21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486050" y="845600"/>
            <a:ext cx="27840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cs"/>
              <a:t>Mapa všech jezuitských redukcí u kmene Guaraní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138" y="528625"/>
            <a:ext cx="5648325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Předvádění na obrazovce (16:9)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Nunito</vt:lpstr>
      <vt:lpstr>Times New Roman</vt:lpstr>
      <vt:lpstr>Shift</vt:lpstr>
      <vt:lpstr>Jezuitské redukce</vt:lpstr>
      <vt:lpstr>Kdo jsou jezuité?</vt:lpstr>
      <vt:lpstr>Ignác z Loyoly</vt:lpstr>
      <vt:lpstr>Jezuitské redukce</vt:lpstr>
      <vt:lpstr>Jezuitský stát Paraguay (1649 - 1767)</vt:lpstr>
      <vt:lpstr>Jezuitský stát Paraguay (1649 - 1767)</vt:lpstr>
      <vt:lpstr>Jezuitský stát Paraguay (1649 - 1767)</vt:lpstr>
      <vt:lpstr>Jezuitské misie na území Guaraní</vt:lpstr>
      <vt:lpstr>Mapa všech jezuitských redukcí u kmene Guaraní</vt:lpstr>
      <vt:lpstr>La Santísima Trinidad del Paraná a Jesús de Tavarangué</vt:lpstr>
      <vt:lpstr>Jezuitský komplex a misie v Córdobě</vt:lpstr>
      <vt:lpstr>Jezuitské misie na území Chiquitos</vt:lpstr>
      <vt:lpstr>Jezuitské misie na území Chiquitos</vt:lpstr>
      <vt:lpstr>exkurz: Bartolomé de las Casas (1484 - 1566)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Jezuitské redukce</dc:title>
  <cp:lastModifiedBy>Kokaisl Petr</cp:lastModifiedBy>
  <cp:revision>1</cp:revision>
  <dcterms:modified xsi:type="dcterms:W3CDTF">2024-05-04T11:38:20Z</dcterms:modified>
</cp:coreProperties>
</file>