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63" r:id="rId2"/>
    <p:sldId id="257" r:id="rId3"/>
    <p:sldId id="259" r:id="rId4"/>
    <p:sldId id="272" r:id="rId5"/>
    <p:sldId id="273" r:id="rId6"/>
    <p:sldId id="267" r:id="rId7"/>
    <p:sldId id="268" r:id="rId8"/>
    <p:sldId id="269" r:id="rId9"/>
    <p:sldId id="274" r:id="rId10"/>
    <p:sldId id="270" r:id="rId11"/>
    <p:sldId id="271" r:id="rId12"/>
    <p:sldId id="25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58E"/>
    <a:srgbClr val="BEAF90"/>
    <a:srgbClr val="BA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8431D-34A4-488F-BE67-F3E915AFA4F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7F4A71B-331A-4277-95EB-3FA7B3888E62}">
      <dgm:prSet/>
      <dgm:spPr/>
      <dgm:t>
        <a:bodyPr/>
        <a:lstStyle/>
        <a:p>
          <a:r>
            <a:rPr lang="cs-CZ"/>
            <a:t>Ovoce, zelenina – plně košer</a:t>
          </a:r>
          <a:endParaRPr lang="en-US"/>
        </a:p>
      </dgm:t>
    </dgm:pt>
    <dgm:pt modelId="{169EBA3E-505C-4532-A2FC-156E9080592C}" type="parTrans" cxnId="{F71D6127-072C-445B-8187-5701B6E0C9B4}">
      <dgm:prSet/>
      <dgm:spPr/>
      <dgm:t>
        <a:bodyPr/>
        <a:lstStyle/>
        <a:p>
          <a:endParaRPr lang="en-US"/>
        </a:p>
      </dgm:t>
    </dgm:pt>
    <dgm:pt modelId="{0DB0FDC0-CBC2-4A98-A076-83FC193A4FC4}" type="sibTrans" cxnId="{F71D6127-072C-445B-8187-5701B6E0C9B4}">
      <dgm:prSet/>
      <dgm:spPr/>
      <dgm:t>
        <a:bodyPr/>
        <a:lstStyle/>
        <a:p>
          <a:endParaRPr lang="en-US"/>
        </a:p>
      </dgm:t>
    </dgm:pt>
    <dgm:pt modelId="{1AD21DCF-F902-48AE-825E-9AD87CBDC1EA}">
      <dgm:prSet/>
      <dgm:spPr/>
      <dgm:t>
        <a:bodyPr/>
        <a:lstStyle/>
        <a:p>
          <a:r>
            <a:rPr lang="cs-CZ"/>
            <a:t>Hmyz není košer</a:t>
          </a:r>
          <a:endParaRPr lang="en-US"/>
        </a:p>
      </dgm:t>
    </dgm:pt>
    <dgm:pt modelId="{D6C91333-FAF7-44DC-A34C-7F581F009628}" type="parTrans" cxnId="{8FDA05F7-90B6-4D4B-A8AB-E85786168044}">
      <dgm:prSet/>
      <dgm:spPr/>
      <dgm:t>
        <a:bodyPr/>
        <a:lstStyle/>
        <a:p>
          <a:endParaRPr lang="en-US"/>
        </a:p>
      </dgm:t>
    </dgm:pt>
    <dgm:pt modelId="{FE816B2F-06A8-4BD1-9CC5-C7E7DEB46052}" type="sibTrans" cxnId="{8FDA05F7-90B6-4D4B-A8AB-E85786168044}">
      <dgm:prSet/>
      <dgm:spPr/>
      <dgm:t>
        <a:bodyPr/>
        <a:lstStyle/>
        <a:p>
          <a:endParaRPr lang="en-US"/>
        </a:p>
      </dgm:t>
    </dgm:pt>
    <dgm:pt modelId="{EC10F5E6-1FC1-4354-89FE-7DF43B508996}">
      <dgm:prSet/>
      <dgm:spPr/>
      <dgm:t>
        <a:bodyPr/>
        <a:lstStyle/>
        <a:p>
          <a:r>
            <a:rPr lang="cs-CZ"/>
            <a:t>Oddělená konzumace masa a mléka</a:t>
          </a:r>
          <a:endParaRPr lang="en-US"/>
        </a:p>
      </dgm:t>
    </dgm:pt>
    <dgm:pt modelId="{F1D3B921-7B03-4C6E-8DF5-1CE4E4ED5742}" type="parTrans" cxnId="{27150006-B160-47E3-A512-A4866DEDFB7B}">
      <dgm:prSet/>
      <dgm:spPr/>
      <dgm:t>
        <a:bodyPr/>
        <a:lstStyle/>
        <a:p>
          <a:endParaRPr lang="en-US"/>
        </a:p>
      </dgm:t>
    </dgm:pt>
    <dgm:pt modelId="{59DD7C79-2AE2-4443-B8CF-6C52E34B026F}" type="sibTrans" cxnId="{27150006-B160-47E3-A512-A4866DEDFB7B}">
      <dgm:prSet/>
      <dgm:spPr/>
      <dgm:t>
        <a:bodyPr/>
        <a:lstStyle/>
        <a:p>
          <a:endParaRPr lang="en-US"/>
        </a:p>
      </dgm:t>
    </dgm:pt>
    <dgm:pt modelId="{EEA8DC0F-927A-4BEA-A65E-43C59DC59879}">
      <dgm:prSet/>
      <dgm:spPr/>
      <dgm:t>
        <a:bodyPr/>
        <a:lstStyle/>
        <a:p>
          <a:r>
            <a:rPr lang="cs-CZ"/>
            <a:t>Obojživelníci, plazi – nečisté - nevhodné ke konzumaci.</a:t>
          </a:r>
          <a:endParaRPr lang="en-US"/>
        </a:p>
      </dgm:t>
    </dgm:pt>
    <dgm:pt modelId="{4A617A67-32E0-4B56-8FED-14E1492E0AE1}" type="parTrans" cxnId="{6C89529F-4432-4D1C-A3E8-71009B6F882E}">
      <dgm:prSet/>
      <dgm:spPr/>
      <dgm:t>
        <a:bodyPr/>
        <a:lstStyle/>
        <a:p>
          <a:endParaRPr lang="en-US"/>
        </a:p>
      </dgm:t>
    </dgm:pt>
    <dgm:pt modelId="{0EC7CB49-DC5E-4C54-BD4F-C02D2C3FF5AB}" type="sibTrans" cxnId="{6C89529F-4432-4D1C-A3E8-71009B6F882E}">
      <dgm:prSet/>
      <dgm:spPr/>
      <dgm:t>
        <a:bodyPr/>
        <a:lstStyle/>
        <a:p>
          <a:endParaRPr lang="en-US"/>
        </a:p>
      </dgm:t>
    </dgm:pt>
    <dgm:pt modelId="{F267C49B-8799-49AB-8F9D-AD651028954E}" type="pres">
      <dgm:prSet presAssocID="{8108431D-34A4-488F-BE67-F3E915AFA4FF}" presName="root" presStyleCnt="0">
        <dgm:presLayoutVars>
          <dgm:dir/>
          <dgm:resizeHandles val="exact"/>
        </dgm:presLayoutVars>
      </dgm:prSet>
      <dgm:spPr/>
    </dgm:pt>
    <dgm:pt modelId="{3ED2044A-4236-4E11-A528-EB23B391DB62}" type="pres">
      <dgm:prSet presAssocID="{D7F4A71B-331A-4277-95EB-3FA7B3888E62}" presName="compNode" presStyleCnt="0"/>
      <dgm:spPr/>
    </dgm:pt>
    <dgm:pt modelId="{50CBEB5C-930D-4EE3-83F7-5AA29F9F1965}" type="pres">
      <dgm:prSet presAssocID="{D7F4A71B-331A-4277-95EB-3FA7B3888E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st Basket"/>
        </a:ext>
      </dgm:extLst>
    </dgm:pt>
    <dgm:pt modelId="{0039E98B-05B0-4040-94E3-B3C2515C17E1}" type="pres">
      <dgm:prSet presAssocID="{D7F4A71B-331A-4277-95EB-3FA7B3888E62}" presName="spaceRect" presStyleCnt="0"/>
      <dgm:spPr/>
    </dgm:pt>
    <dgm:pt modelId="{071B4846-15C4-47E8-BAD2-3C787694C088}" type="pres">
      <dgm:prSet presAssocID="{D7F4A71B-331A-4277-95EB-3FA7B3888E62}" presName="textRect" presStyleLbl="revTx" presStyleIdx="0" presStyleCnt="4">
        <dgm:presLayoutVars>
          <dgm:chMax val="1"/>
          <dgm:chPref val="1"/>
        </dgm:presLayoutVars>
      </dgm:prSet>
      <dgm:spPr/>
    </dgm:pt>
    <dgm:pt modelId="{22A4C64E-2C8A-436F-8CB4-22EF4B279D05}" type="pres">
      <dgm:prSet presAssocID="{0DB0FDC0-CBC2-4A98-A076-83FC193A4FC4}" presName="sibTrans" presStyleCnt="0"/>
      <dgm:spPr/>
    </dgm:pt>
    <dgm:pt modelId="{49CF597D-FC74-4808-8E61-DB3BC7166FA0}" type="pres">
      <dgm:prSet presAssocID="{1AD21DCF-F902-48AE-825E-9AD87CBDC1EA}" presName="compNode" presStyleCnt="0"/>
      <dgm:spPr/>
    </dgm:pt>
    <dgm:pt modelId="{E1582A57-FE28-4DCF-A136-891BC2CF4794}" type="pres">
      <dgm:prSet presAssocID="{1AD21DCF-F902-48AE-825E-9AD87CBDC1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uk"/>
        </a:ext>
      </dgm:extLst>
    </dgm:pt>
    <dgm:pt modelId="{7865D0C5-170E-409F-9BC0-D82E3D2A5687}" type="pres">
      <dgm:prSet presAssocID="{1AD21DCF-F902-48AE-825E-9AD87CBDC1EA}" presName="spaceRect" presStyleCnt="0"/>
      <dgm:spPr/>
    </dgm:pt>
    <dgm:pt modelId="{B078BC90-7584-43FC-81EB-B50563714729}" type="pres">
      <dgm:prSet presAssocID="{1AD21DCF-F902-48AE-825E-9AD87CBDC1EA}" presName="textRect" presStyleLbl="revTx" presStyleIdx="1" presStyleCnt="4">
        <dgm:presLayoutVars>
          <dgm:chMax val="1"/>
          <dgm:chPref val="1"/>
        </dgm:presLayoutVars>
      </dgm:prSet>
      <dgm:spPr/>
    </dgm:pt>
    <dgm:pt modelId="{B60335DF-99D8-4160-933D-E3687E313FE6}" type="pres">
      <dgm:prSet presAssocID="{FE816B2F-06A8-4BD1-9CC5-C7E7DEB46052}" presName="sibTrans" presStyleCnt="0"/>
      <dgm:spPr/>
    </dgm:pt>
    <dgm:pt modelId="{9047C1E8-BD53-4133-BB41-AC27E57120EA}" type="pres">
      <dgm:prSet presAssocID="{EC10F5E6-1FC1-4354-89FE-7DF43B508996}" presName="compNode" presStyleCnt="0"/>
      <dgm:spPr/>
    </dgm:pt>
    <dgm:pt modelId="{8E359DD4-69C2-419B-9860-F20AA9ABDDDC}" type="pres">
      <dgm:prSet presAssocID="{EC10F5E6-1FC1-4354-89FE-7DF43B5089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áva"/>
        </a:ext>
      </dgm:extLst>
    </dgm:pt>
    <dgm:pt modelId="{4546FC0D-CF2A-4971-99F6-E8E97D25C0AD}" type="pres">
      <dgm:prSet presAssocID="{EC10F5E6-1FC1-4354-89FE-7DF43B508996}" presName="spaceRect" presStyleCnt="0"/>
      <dgm:spPr/>
    </dgm:pt>
    <dgm:pt modelId="{D95FBA5E-4806-4919-BD57-8FD216D7792F}" type="pres">
      <dgm:prSet presAssocID="{EC10F5E6-1FC1-4354-89FE-7DF43B508996}" presName="textRect" presStyleLbl="revTx" presStyleIdx="2" presStyleCnt="4">
        <dgm:presLayoutVars>
          <dgm:chMax val="1"/>
          <dgm:chPref val="1"/>
        </dgm:presLayoutVars>
      </dgm:prSet>
      <dgm:spPr/>
    </dgm:pt>
    <dgm:pt modelId="{D53EDA18-FE3A-43D6-86DF-853D04ABB1CA}" type="pres">
      <dgm:prSet presAssocID="{59DD7C79-2AE2-4443-B8CF-6C52E34B026F}" presName="sibTrans" presStyleCnt="0"/>
      <dgm:spPr/>
    </dgm:pt>
    <dgm:pt modelId="{00491C19-0000-4A62-B40A-6AAAF1A08723}" type="pres">
      <dgm:prSet presAssocID="{EEA8DC0F-927A-4BEA-A65E-43C59DC59879}" presName="compNode" presStyleCnt="0"/>
      <dgm:spPr/>
    </dgm:pt>
    <dgm:pt modelId="{9E0DB08F-E682-4D13-A8E8-F78601B72D0F}" type="pres">
      <dgm:prSet presAssocID="{EEA8DC0F-927A-4BEA-A65E-43C59DC598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d"/>
        </a:ext>
      </dgm:extLst>
    </dgm:pt>
    <dgm:pt modelId="{201DE465-0F06-4A7B-A369-54B37332522F}" type="pres">
      <dgm:prSet presAssocID="{EEA8DC0F-927A-4BEA-A65E-43C59DC59879}" presName="spaceRect" presStyleCnt="0"/>
      <dgm:spPr/>
    </dgm:pt>
    <dgm:pt modelId="{1B2EED64-79DB-430F-A689-94B0DBD557EE}" type="pres">
      <dgm:prSet presAssocID="{EEA8DC0F-927A-4BEA-A65E-43C59DC5987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150006-B160-47E3-A512-A4866DEDFB7B}" srcId="{8108431D-34A4-488F-BE67-F3E915AFA4FF}" destId="{EC10F5E6-1FC1-4354-89FE-7DF43B508996}" srcOrd="2" destOrd="0" parTransId="{F1D3B921-7B03-4C6E-8DF5-1CE4E4ED5742}" sibTransId="{59DD7C79-2AE2-4443-B8CF-6C52E34B026F}"/>
    <dgm:cxn modelId="{F71D6127-072C-445B-8187-5701B6E0C9B4}" srcId="{8108431D-34A4-488F-BE67-F3E915AFA4FF}" destId="{D7F4A71B-331A-4277-95EB-3FA7B3888E62}" srcOrd="0" destOrd="0" parTransId="{169EBA3E-505C-4532-A2FC-156E9080592C}" sibTransId="{0DB0FDC0-CBC2-4A98-A076-83FC193A4FC4}"/>
    <dgm:cxn modelId="{8492054E-2954-4923-9460-16C12618ED57}" type="presOf" srcId="{D7F4A71B-331A-4277-95EB-3FA7B3888E62}" destId="{071B4846-15C4-47E8-BAD2-3C787694C088}" srcOrd="0" destOrd="0" presId="urn:microsoft.com/office/officeart/2018/2/layout/IconLabelList"/>
    <dgm:cxn modelId="{DF0A5D4E-AB3D-4EDD-810A-D976ABDEF055}" type="presOf" srcId="{EEA8DC0F-927A-4BEA-A65E-43C59DC59879}" destId="{1B2EED64-79DB-430F-A689-94B0DBD557EE}" srcOrd="0" destOrd="0" presId="urn:microsoft.com/office/officeart/2018/2/layout/IconLabelList"/>
    <dgm:cxn modelId="{9E642A5A-53FE-4A87-B0D5-61E1AB51F090}" type="presOf" srcId="{8108431D-34A4-488F-BE67-F3E915AFA4FF}" destId="{F267C49B-8799-49AB-8F9D-AD651028954E}" srcOrd="0" destOrd="0" presId="urn:microsoft.com/office/officeart/2018/2/layout/IconLabelList"/>
    <dgm:cxn modelId="{482D1791-C678-462A-A356-6F2392E4734C}" type="presOf" srcId="{1AD21DCF-F902-48AE-825E-9AD87CBDC1EA}" destId="{B078BC90-7584-43FC-81EB-B50563714729}" srcOrd="0" destOrd="0" presId="urn:microsoft.com/office/officeart/2018/2/layout/IconLabelList"/>
    <dgm:cxn modelId="{6C89529F-4432-4D1C-A3E8-71009B6F882E}" srcId="{8108431D-34A4-488F-BE67-F3E915AFA4FF}" destId="{EEA8DC0F-927A-4BEA-A65E-43C59DC59879}" srcOrd="3" destOrd="0" parTransId="{4A617A67-32E0-4B56-8FED-14E1492E0AE1}" sibTransId="{0EC7CB49-DC5E-4C54-BD4F-C02D2C3FF5AB}"/>
    <dgm:cxn modelId="{34FF0CF2-D9C6-4BBC-AC10-EA9A76656EF9}" type="presOf" srcId="{EC10F5E6-1FC1-4354-89FE-7DF43B508996}" destId="{D95FBA5E-4806-4919-BD57-8FD216D7792F}" srcOrd="0" destOrd="0" presId="urn:microsoft.com/office/officeart/2018/2/layout/IconLabelList"/>
    <dgm:cxn modelId="{8FDA05F7-90B6-4D4B-A8AB-E85786168044}" srcId="{8108431D-34A4-488F-BE67-F3E915AFA4FF}" destId="{1AD21DCF-F902-48AE-825E-9AD87CBDC1EA}" srcOrd="1" destOrd="0" parTransId="{D6C91333-FAF7-44DC-A34C-7F581F009628}" sibTransId="{FE816B2F-06A8-4BD1-9CC5-C7E7DEB46052}"/>
    <dgm:cxn modelId="{0B702004-0DD0-4DA6-B309-78CCE4A1B026}" type="presParOf" srcId="{F267C49B-8799-49AB-8F9D-AD651028954E}" destId="{3ED2044A-4236-4E11-A528-EB23B391DB62}" srcOrd="0" destOrd="0" presId="urn:microsoft.com/office/officeart/2018/2/layout/IconLabelList"/>
    <dgm:cxn modelId="{42B6801A-CDA6-44CC-A10F-78A2A6ADDF34}" type="presParOf" srcId="{3ED2044A-4236-4E11-A528-EB23B391DB62}" destId="{50CBEB5C-930D-4EE3-83F7-5AA29F9F1965}" srcOrd="0" destOrd="0" presId="urn:microsoft.com/office/officeart/2018/2/layout/IconLabelList"/>
    <dgm:cxn modelId="{247B6089-33EB-4B43-BB86-00F87132BCEA}" type="presParOf" srcId="{3ED2044A-4236-4E11-A528-EB23B391DB62}" destId="{0039E98B-05B0-4040-94E3-B3C2515C17E1}" srcOrd="1" destOrd="0" presId="urn:microsoft.com/office/officeart/2018/2/layout/IconLabelList"/>
    <dgm:cxn modelId="{0FFDEE6E-5CFC-416F-8BC9-DC65C0EB041A}" type="presParOf" srcId="{3ED2044A-4236-4E11-A528-EB23B391DB62}" destId="{071B4846-15C4-47E8-BAD2-3C787694C088}" srcOrd="2" destOrd="0" presId="urn:microsoft.com/office/officeart/2018/2/layout/IconLabelList"/>
    <dgm:cxn modelId="{B170A1FD-C6D0-492F-8565-E4D95F0889AD}" type="presParOf" srcId="{F267C49B-8799-49AB-8F9D-AD651028954E}" destId="{22A4C64E-2C8A-436F-8CB4-22EF4B279D05}" srcOrd="1" destOrd="0" presId="urn:microsoft.com/office/officeart/2018/2/layout/IconLabelList"/>
    <dgm:cxn modelId="{930ADCB7-BCF9-402E-97F9-095B3F193D86}" type="presParOf" srcId="{F267C49B-8799-49AB-8F9D-AD651028954E}" destId="{49CF597D-FC74-4808-8E61-DB3BC7166FA0}" srcOrd="2" destOrd="0" presId="urn:microsoft.com/office/officeart/2018/2/layout/IconLabelList"/>
    <dgm:cxn modelId="{91E7B891-9806-443D-A860-A67EA3D1C9FA}" type="presParOf" srcId="{49CF597D-FC74-4808-8E61-DB3BC7166FA0}" destId="{E1582A57-FE28-4DCF-A136-891BC2CF4794}" srcOrd="0" destOrd="0" presId="urn:microsoft.com/office/officeart/2018/2/layout/IconLabelList"/>
    <dgm:cxn modelId="{2381133B-59D1-4F06-BE9F-33D66E658BF8}" type="presParOf" srcId="{49CF597D-FC74-4808-8E61-DB3BC7166FA0}" destId="{7865D0C5-170E-409F-9BC0-D82E3D2A5687}" srcOrd="1" destOrd="0" presId="urn:microsoft.com/office/officeart/2018/2/layout/IconLabelList"/>
    <dgm:cxn modelId="{261C2573-28F1-43C4-B442-C7BCA7852BFF}" type="presParOf" srcId="{49CF597D-FC74-4808-8E61-DB3BC7166FA0}" destId="{B078BC90-7584-43FC-81EB-B50563714729}" srcOrd="2" destOrd="0" presId="urn:microsoft.com/office/officeart/2018/2/layout/IconLabelList"/>
    <dgm:cxn modelId="{0D3482E0-7F1D-4DDD-AC5F-3F693ABE824C}" type="presParOf" srcId="{F267C49B-8799-49AB-8F9D-AD651028954E}" destId="{B60335DF-99D8-4160-933D-E3687E313FE6}" srcOrd="3" destOrd="0" presId="urn:microsoft.com/office/officeart/2018/2/layout/IconLabelList"/>
    <dgm:cxn modelId="{420053A5-9DEA-4885-AF76-1DA57B2D7466}" type="presParOf" srcId="{F267C49B-8799-49AB-8F9D-AD651028954E}" destId="{9047C1E8-BD53-4133-BB41-AC27E57120EA}" srcOrd="4" destOrd="0" presId="urn:microsoft.com/office/officeart/2018/2/layout/IconLabelList"/>
    <dgm:cxn modelId="{87BDA0AE-2A5A-4777-B66F-F7B767C3FC40}" type="presParOf" srcId="{9047C1E8-BD53-4133-BB41-AC27E57120EA}" destId="{8E359DD4-69C2-419B-9860-F20AA9ABDDDC}" srcOrd="0" destOrd="0" presId="urn:microsoft.com/office/officeart/2018/2/layout/IconLabelList"/>
    <dgm:cxn modelId="{EF730CB6-30B1-48D5-AE60-3BA40FD4332D}" type="presParOf" srcId="{9047C1E8-BD53-4133-BB41-AC27E57120EA}" destId="{4546FC0D-CF2A-4971-99F6-E8E97D25C0AD}" srcOrd="1" destOrd="0" presId="urn:microsoft.com/office/officeart/2018/2/layout/IconLabelList"/>
    <dgm:cxn modelId="{9866234A-03E2-4684-8F44-D792E2E93D74}" type="presParOf" srcId="{9047C1E8-BD53-4133-BB41-AC27E57120EA}" destId="{D95FBA5E-4806-4919-BD57-8FD216D7792F}" srcOrd="2" destOrd="0" presId="urn:microsoft.com/office/officeart/2018/2/layout/IconLabelList"/>
    <dgm:cxn modelId="{9D86DDEC-6843-4D50-819D-253CAD59CA03}" type="presParOf" srcId="{F267C49B-8799-49AB-8F9D-AD651028954E}" destId="{D53EDA18-FE3A-43D6-86DF-853D04ABB1CA}" srcOrd="5" destOrd="0" presId="urn:microsoft.com/office/officeart/2018/2/layout/IconLabelList"/>
    <dgm:cxn modelId="{5A3C741E-E045-4594-A87E-6615CDD60F11}" type="presParOf" srcId="{F267C49B-8799-49AB-8F9D-AD651028954E}" destId="{00491C19-0000-4A62-B40A-6AAAF1A08723}" srcOrd="6" destOrd="0" presId="urn:microsoft.com/office/officeart/2018/2/layout/IconLabelList"/>
    <dgm:cxn modelId="{E9B11F06-15BE-4773-B686-1E7244516872}" type="presParOf" srcId="{00491C19-0000-4A62-B40A-6AAAF1A08723}" destId="{9E0DB08F-E682-4D13-A8E8-F78601B72D0F}" srcOrd="0" destOrd="0" presId="urn:microsoft.com/office/officeart/2018/2/layout/IconLabelList"/>
    <dgm:cxn modelId="{A99E340C-6C33-4F69-8EF8-38100E4A1434}" type="presParOf" srcId="{00491C19-0000-4A62-B40A-6AAAF1A08723}" destId="{201DE465-0F06-4A7B-A369-54B37332522F}" srcOrd="1" destOrd="0" presId="urn:microsoft.com/office/officeart/2018/2/layout/IconLabelList"/>
    <dgm:cxn modelId="{904E4427-7F97-4214-AAFF-E3BD0E66931A}" type="presParOf" srcId="{00491C19-0000-4A62-B40A-6AAAF1A08723}" destId="{1B2EED64-79DB-430F-A689-94B0DBD557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BEB5C-930D-4EE3-83F7-5AA29F9F1965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B4846-15C4-47E8-BAD2-3C787694C088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Ovoce, zelenina – plně košer</a:t>
          </a:r>
          <a:endParaRPr lang="en-US" sz="1700" kern="1200"/>
        </a:p>
      </dsp:txBody>
      <dsp:txXfrm>
        <a:off x="569079" y="2427788"/>
        <a:ext cx="2072362" cy="720000"/>
      </dsp:txXfrm>
    </dsp:sp>
    <dsp:sp modelId="{E1582A57-FE28-4DCF-A136-891BC2CF4794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8BC90-7584-43FC-81EB-B50563714729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Hmyz není košer</a:t>
          </a:r>
          <a:endParaRPr lang="en-US" sz="1700" kern="1200"/>
        </a:p>
      </dsp:txBody>
      <dsp:txXfrm>
        <a:off x="3004105" y="2427788"/>
        <a:ext cx="2072362" cy="720000"/>
      </dsp:txXfrm>
    </dsp:sp>
    <dsp:sp modelId="{8E359DD4-69C2-419B-9860-F20AA9ABDDDC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FBA5E-4806-4919-BD57-8FD216D7792F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Oddělená konzumace masa a mléka</a:t>
          </a:r>
          <a:endParaRPr lang="en-US" sz="1700" kern="1200"/>
        </a:p>
      </dsp:txBody>
      <dsp:txXfrm>
        <a:off x="5439131" y="2427788"/>
        <a:ext cx="2072362" cy="720000"/>
      </dsp:txXfrm>
    </dsp:sp>
    <dsp:sp modelId="{9E0DB08F-E682-4D13-A8E8-F78601B72D0F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EED64-79DB-430F-A689-94B0DBD557EE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Obojživelníci, plazi – nečisté - nevhodné ke konzumaci.</a:t>
          </a:r>
          <a:endParaRPr lang="en-US" sz="1700" kern="1200"/>
        </a:p>
      </dsp:txBody>
      <dsp:txXfrm>
        <a:off x="7874157" y="2427788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5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5%A0oche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wishencyclopedia.com/articles/4408-clean-and-unclean-animals" TargetMode="External"/><Relationship Id="rId2" Type="http://schemas.openxmlformats.org/officeDocument/2006/relationships/hyperlink" Target="https://encyklopedie.soc.cas.cz/w/Judais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hlasy.info/clanky/2018/09/zidovska-kuchyne.html" TargetMode="External"/><Relationship Id="rId5" Type="http://schemas.openxmlformats.org/officeDocument/2006/relationships/hyperlink" Target="https://dspace.cuni.cz/bitstream/handle/20.500.11956/43421/BPTX_2010_1__0_203744_0_100732.pdf?sequence=1&amp;isAllowed=y" TargetMode="External"/><Relationship Id="rId4" Type="http://schemas.openxmlformats.org/officeDocument/2006/relationships/hyperlink" Target="https://www.bbc.co.uk/bitesize/guides/zv626yc/revision/8#:~:text=Kosher%20rules,to%20eat%20birds%20of%20prey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gie.wiara.pl/doc/5895607.Dzien-Judaizmu-w-2020-pod-znakiem-swietowania-i-dnia-swieteg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so.net/koreni/055B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edol.cz/produkty/med-kvetovy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or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F6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05995FA-7CD7-52BC-8920-D1AF820F7C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71162"/>
            <a:ext cx="3248024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20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ŽIDOVSKÁ KUCHYNĚ</a:t>
            </a:r>
            <a:endParaRPr lang="en-US" sz="4200" kern="120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C59DA97A-E997-7CA1-952D-02DC876E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78" y="1374704"/>
            <a:ext cx="5807198" cy="4108591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69641E-2CE3-D515-F36A-BD249D9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A33CB2A-1702-4C1D-9CC4-8D472D39F19E}" type="slidenum">
              <a:rPr lang="en-US" smtClean="0"/>
              <a:pPr algn="l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7939AA-C0E7-52DB-933F-4004ECDFC832}"/>
              </a:ext>
            </a:extLst>
          </p:cNvPr>
          <p:cNvSpPr txBox="1"/>
          <p:nvPr/>
        </p:nvSpPr>
        <p:spPr>
          <a:xfrm>
            <a:off x="738187" y="2219144"/>
            <a:ext cx="304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0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DEBE5-C5E5-3C93-BFA6-4022A304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445" y="174332"/>
            <a:ext cx="5542816" cy="1709436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Cambria Math" panose="02040503050406030204" pitchFamily="18" charset="0"/>
                <a:ea typeface="Cambria Math" panose="02040503050406030204" pitchFamily="18" charset="0"/>
              </a:rPr>
              <a:t>RITUÁLNÍ PORÁŽKY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79F37F-2CB0-0536-FC9C-02BAC548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16058"/>
            <a:ext cx="5067300" cy="4473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err="1">
                <a:latin typeface="Cambria Math"/>
                <a:ea typeface="Cambria Math"/>
              </a:rPr>
              <a:t>Šchita</a:t>
            </a:r>
            <a:r>
              <a:rPr lang="cs-CZ" sz="2000">
                <a:latin typeface="Cambria Math"/>
                <a:ea typeface="Cambria Math"/>
              </a:rPr>
              <a:t> – rituální porážka zvířat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 err="1">
                <a:latin typeface="Cambria Math"/>
                <a:ea typeface="Cambria Math"/>
              </a:rPr>
              <a:t>Šochet</a:t>
            </a:r>
            <a:r>
              <a:rPr lang="cs-CZ" sz="2000">
                <a:latin typeface="Cambria Math"/>
                <a:ea typeface="Cambria Math"/>
              </a:rPr>
              <a:t> – židovský řezník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Odstranění krve + minimalizace bolesti a trápení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5 pravidel </a:t>
            </a:r>
            <a:r>
              <a:rPr lang="cs-CZ" sz="2000" err="1">
                <a:latin typeface="Cambria Math"/>
                <a:ea typeface="Cambria Math"/>
              </a:rPr>
              <a:t>šchity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zabití ostrým nožem bez špičky - přetne hrtan a jícen zvířete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 musí probíhat v náboženské čistotě (maso se kompletně zbavuje krve) výsledná kvalita pokrmů je díky tomu mnohem vyšší 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100">
              <a:latin typeface="Cambria Math"/>
              <a:ea typeface="Cambria Math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6E4A9E-2EFE-45B0-B07E-8DDB65DD5AE0}" type="datetime1">
              <a:rPr lang="en-US" smtClean="0"/>
              <a:pPr>
                <a:spcAft>
                  <a:spcPts val="600"/>
                </a:spcAft>
              </a:pPr>
              <a:t>4/21/23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Obrázek 4" descr="Obsah obrázku text, interiér, oltář, tkanina&#10;&#10;Popis se vygeneroval automaticky.">
            <a:extLst>
              <a:ext uri="{FF2B5EF4-FFF2-40B4-BE49-F238E27FC236}">
                <a16:creationId xmlns:a16="http://schemas.microsoft.com/office/drawing/2014/main" id="{4AB2F5DC-479A-AE86-F17C-AEBA0945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819" y="1603634"/>
            <a:ext cx="4848217" cy="3219412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C232100-8BE4-6E94-4754-6BE7DDB02077}"/>
              </a:ext>
            </a:extLst>
          </p:cNvPr>
          <p:cNvSpPr txBox="1"/>
          <p:nvPr/>
        </p:nvSpPr>
        <p:spPr>
          <a:xfrm>
            <a:off x="4961542" y="4622991"/>
            <a:ext cx="306494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40699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1F978-7382-0A2E-B945-B85659DC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116" y="106192"/>
            <a:ext cx="1074832" cy="541763"/>
          </a:xfrm>
        </p:spPr>
        <p:txBody>
          <a:bodyPr>
            <a:normAutofit/>
          </a:bodyPr>
          <a:lstStyle/>
          <a:p>
            <a:r>
              <a:rPr lang="cs-CZ" sz="2400" b="0" err="1">
                <a:latin typeface="Cambria Math" panose="02040503050406030204" pitchFamily="18" charset="0"/>
                <a:ea typeface="Cambria Math" panose="02040503050406030204" pitchFamily="18" charset="0"/>
              </a:rPr>
              <a:t>Chala</a:t>
            </a:r>
            <a:endParaRPr lang="cs-CZ" sz="2400" b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32AD068-35FA-39FC-5F27-57E52F65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11</a:t>
            </a:fld>
            <a:endParaRPr lang="cs-CZ"/>
          </a:p>
        </p:txBody>
      </p:sp>
      <p:pic>
        <p:nvPicPr>
          <p:cNvPr id="3" name="Obrázek 3" descr="Obsah obrázku patro, dřevěné, jídlo&#10;&#10;Popis se vygeneroval automaticky.">
            <a:extLst>
              <a:ext uri="{FF2B5EF4-FFF2-40B4-BE49-F238E27FC236}">
                <a16:creationId xmlns:a16="http://schemas.microsoft.com/office/drawing/2014/main" id="{3B5794AD-A9B1-4F89-877D-604F26BD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7" y="646772"/>
            <a:ext cx="4514045" cy="2820634"/>
          </a:xfrm>
          <a:prstGeom prst="rect">
            <a:avLst/>
          </a:prstGeom>
        </p:spPr>
      </p:pic>
      <p:pic>
        <p:nvPicPr>
          <p:cNvPr id="4" name="Obrázek 4" descr="Obsah obrázku zavřít&#10;&#10;Popis se vygeneroval automaticky.">
            <a:extLst>
              <a:ext uri="{FF2B5EF4-FFF2-40B4-BE49-F238E27FC236}">
                <a16:creationId xmlns:a16="http://schemas.microsoft.com/office/drawing/2014/main" id="{1CF0344A-A30C-0B51-D229-B68B830AA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1" r="-202"/>
          <a:stretch/>
        </p:blipFill>
        <p:spPr>
          <a:xfrm>
            <a:off x="317679" y="3556810"/>
            <a:ext cx="4520975" cy="27567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6F2B35-FA62-2613-1AEE-77A206CFB9CF}"/>
              </a:ext>
            </a:extLst>
          </p:cNvPr>
          <p:cNvSpPr txBox="1"/>
          <p:nvPr/>
        </p:nvSpPr>
        <p:spPr>
          <a:xfrm>
            <a:off x="1976907" y="6398653"/>
            <a:ext cx="11870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Maces</a:t>
            </a:r>
          </a:p>
        </p:txBody>
      </p:sp>
      <p:pic>
        <p:nvPicPr>
          <p:cNvPr id="6" name="Obrázek 6" descr="Obsah obrázku hranolky, jídlo, stoh, střih&#10;&#10;Popis se vygeneroval automaticky.">
            <a:extLst>
              <a:ext uri="{FF2B5EF4-FFF2-40B4-BE49-F238E27FC236}">
                <a16:creationId xmlns:a16="http://schemas.microsoft.com/office/drawing/2014/main" id="{66DD9F79-8800-6015-4BEB-1E828A563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" t="-116" r="-314" b="6089"/>
          <a:stretch/>
        </p:blipFill>
        <p:spPr>
          <a:xfrm>
            <a:off x="5307384" y="643682"/>
            <a:ext cx="4524797" cy="28195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D91E58-630A-5AF9-5800-8C57C8711804}"/>
              </a:ext>
            </a:extLst>
          </p:cNvPr>
          <p:cNvSpPr txBox="1"/>
          <p:nvPr/>
        </p:nvSpPr>
        <p:spPr>
          <a:xfrm>
            <a:off x="6602569" y="109470"/>
            <a:ext cx="1809482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err="1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Hamantash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0A4A81-49B1-F885-CAAC-8A106C089E6A}"/>
              </a:ext>
            </a:extLst>
          </p:cNvPr>
          <p:cNvSpPr txBox="1"/>
          <p:nvPr/>
        </p:nvSpPr>
        <p:spPr>
          <a:xfrm>
            <a:off x="6634059" y="6393006"/>
            <a:ext cx="18738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err="1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Sufganiyah</a:t>
            </a:r>
            <a:r>
              <a:rPr lang="cs-CZ" sz="240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 </a:t>
            </a:r>
          </a:p>
        </p:txBody>
      </p:sp>
      <p:pic>
        <p:nvPicPr>
          <p:cNvPr id="11" name="Obrázek 11" descr="Obsah obrázku kobliha, jídlo&#10;&#10;Popis se vygeneroval automaticky.">
            <a:extLst>
              <a:ext uri="{FF2B5EF4-FFF2-40B4-BE49-F238E27FC236}">
                <a16:creationId xmlns:a16="http://schemas.microsoft.com/office/drawing/2014/main" id="{168748CE-8454-9AFB-F4B5-CE183E26D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73" r="237" b="-1894"/>
          <a:stretch/>
        </p:blipFill>
        <p:spPr>
          <a:xfrm>
            <a:off x="5312267" y="3551953"/>
            <a:ext cx="4379353" cy="2748432"/>
          </a:xfrm>
          <a:prstGeom prst="rect">
            <a:avLst/>
          </a:prstGeom>
        </p:spPr>
      </p:pic>
      <p:pic>
        <p:nvPicPr>
          <p:cNvPr id="12" name="Obrázek 12" descr="Obsah obrázku text, zeď, interiér, dřevěné&#10;&#10;Popis se vygeneroval automaticky.">
            <a:extLst>
              <a:ext uri="{FF2B5EF4-FFF2-40B4-BE49-F238E27FC236}">
                <a16:creationId xmlns:a16="http://schemas.microsoft.com/office/drawing/2014/main" id="{65AA8B98-3790-1EC0-7DEB-1B2292FB1A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20" r="9625" b="-291"/>
          <a:stretch/>
        </p:blipFill>
        <p:spPr>
          <a:xfrm>
            <a:off x="10028320" y="652211"/>
            <a:ext cx="2056642" cy="56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4B745-B863-1783-61B1-0A79885A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28" y="2859509"/>
            <a:ext cx="4766932" cy="1153083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Cambria Math" panose="02040503050406030204" pitchFamily="18" charset="0"/>
                <a:ea typeface="Cambria Math" panose="02040503050406030204" pitchFamily="18" charset="0"/>
              </a:rPr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BCE5C-250A-5FB6-D1CA-0BBE77AB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496" y="1426512"/>
            <a:ext cx="4543504" cy="4633544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https://encyklopedie.soc.cas.cz/w/Judaismus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https://www.jewishencyclopedia.com/articles/4408-clean-and-unclean-animals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Daily life: food laws - Practices in Judaism - GCSE Religious Studies Revision - Eduqas - BBC Bitesize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  <a:hlinkClick r:id="rId5"/>
              </a:rPr>
              <a:t>https://dspace.cuni.cz/bitstream/handle/20.500.11956/43421/BPTX_2010_1__0_203744_0_100732.pdf?sequence=1&amp;isAllowed=y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  <a:cs typeface="+mn-lt"/>
                <a:hlinkClick r:id="rId6"/>
              </a:rPr>
              <a:t>Příběhy z ghetta: Kašrut aneb Zásady židovské rituální kuchyně (ohlasy.info)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4DEB0A7C-20DF-4833-FAB5-B191FC9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30D767-F653-423A-93E6-AAC55B8F1B4C}" type="datetime1">
              <a:rPr lang="en-US" smtClean="0"/>
              <a:pPr>
                <a:spcAft>
                  <a:spcPts val="600"/>
                </a:spcAft>
              </a:pPr>
              <a:t>4/21/23</a:t>
            </a:fld>
            <a:endParaRPr lang="en-US"/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E81E43C7-A0CC-1802-1337-C721777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6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906D0-079C-3103-F260-31520FC5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5" y="283820"/>
            <a:ext cx="6085267" cy="1257299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Cambria Math" panose="02040503050406030204" pitchFamily="18" charset="0"/>
                <a:ea typeface="Cambria Math" panose="02040503050406030204" pitchFamily="18" charset="0"/>
              </a:rPr>
              <a:t>JUDAISMUS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32166-DA0C-FFCE-0F60-7D0F0960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85" y="1588258"/>
            <a:ext cx="5771363" cy="45500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</a:rPr>
              <a:t>Abrahámovské náboženství židovského národa 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  <a:cs typeface="+mn-lt"/>
              </a:rPr>
              <a:t>Monoteistické náboženství  – jeden bůh</a:t>
            </a: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  <a:cs typeface="+mn-lt"/>
              </a:rPr>
              <a:t>Jedno z nejstarších náboženství 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</a:rPr>
              <a:t>Komplexní  filozofický, náboženský, právní systém, systém hodnot 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  <a:cs typeface="+mn-lt"/>
              </a:rPr>
              <a:t>Ortodoxní židovství - dbá přísně na svých tradicích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</a:rPr>
              <a:t>Židé neuznávají Ježíše - čekají na  Mesiáše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</a:rPr>
              <a:t> Základ pro křesťanství a Islám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 panose="02040503050406030204" pitchFamily="18" charset="0"/>
                <a:ea typeface="Cambria Math" panose="02040503050406030204" pitchFamily="18" charset="0"/>
              </a:rPr>
              <a:t> Vychází z Tóry, pět knih Mojžíšových</a:t>
            </a:r>
            <a:endParaRPr lang="cs-CZ" sz="200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endParaRPr lang="cs-CZ" sz="22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0000"/>
              </a:lnSpc>
            </a:pPr>
            <a:endParaRPr lang="cs-CZ" sz="13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EFE7FEA-B6D0-44EF-892A-C8D990704DAC}" type="datetime1">
              <a:rPr lang="en-US" smtClean="0"/>
              <a:pPr>
                <a:spcAft>
                  <a:spcPts val="600"/>
                </a:spcAft>
              </a:pPr>
              <a:t>4/21/23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4" name="Obrázek 4" descr="Obsah obrázku svícen&#10;&#10;Popis se vygeneroval automaticky.">
            <a:extLst>
              <a:ext uri="{FF2B5EF4-FFF2-40B4-BE49-F238E27FC236}">
                <a16:creationId xmlns:a16="http://schemas.microsoft.com/office/drawing/2014/main" id="{4DF4DD88-2182-307A-FC47-F12A19D1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5986" y="2005964"/>
            <a:ext cx="4698518" cy="34642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A2E4BB-61A0-7055-18B8-9B5F27CAEDDF}"/>
              </a:ext>
            </a:extLst>
          </p:cNvPr>
          <p:cNvSpPr txBox="1"/>
          <p:nvPr/>
        </p:nvSpPr>
        <p:spPr>
          <a:xfrm>
            <a:off x="8376248" y="4881084"/>
            <a:ext cx="2513163" cy="4468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62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CD690-E189-CDF2-93C3-2792EC55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02" y="358818"/>
            <a:ext cx="8886884" cy="953669"/>
          </a:xfrm>
        </p:spPr>
        <p:txBody>
          <a:bodyPr/>
          <a:lstStyle/>
          <a:p>
            <a:pPr algn="ctr"/>
            <a:r>
              <a:rPr lang="cs-CZ" b="1">
                <a:latin typeface="Cambria Math" panose="02040503050406030204" pitchFamily="18" charset="0"/>
                <a:ea typeface="Cambria Math" panose="02040503050406030204" pitchFamily="18" charset="0"/>
              </a:rPr>
              <a:t>SYMBOLY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80CE21-29A1-429A-FCDC-760A5211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</a:t>
            </a:fld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96AC43E-5BAB-6AEA-B0A3-E31D65A5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1821279"/>
            <a:ext cx="2990710" cy="252494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18F9E7-4A83-8DF3-23DE-3732398DA535}"/>
              </a:ext>
            </a:extLst>
          </p:cNvPr>
          <p:cNvSpPr txBox="1"/>
          <p:nvPr/>
        </p:nvSpPr>
        <p:spPr>
          <a:xfrm>
            <a:off x="1212288" y="453399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>
                <a:latin typeface="Cambria Math" panose="02040503050406030204" pitchFamily="18" charset="0"/>
                <a:ea typeface="Cambria Math" panose="02040503050406030204" pitchFamily="18" charset="0"/>
              </a:rPr>
              <a:t>MENORA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EE47B037-41BF-1D81-FA8E-4E19EE2D7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72" y="1359693"/>
            <a:ext cx="2726972" cy="31440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D37699-5D85-5465-E6E9-03CF5C47CC2F}"/>
              </a:ext>
            </a:extLst>
          </p:cNvPr>
          <p:cNvSpPr txBox="1"/>
          <p:nvPr/>
        </p:nvSpPr>
        <p:spPr>
          <a:xfrm>
            <a:off x="4122983" y="4569507"/>
            <a:ext cx="285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>
                <a:latin typeface="Cambria Math" panose="02040503050406030204" pitchFamily="18" charset="0"/>
                <a:ea typeface="Cambria Math" panose="02040503050406030204" pitchFamily="18" charset="0"/>
              </a:rPr>
              <a:t>DAVIDOVA HVĚZDA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DEA96AB0-0D45-F7A4-01E9-934E1EF83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30" y="1026350"/>
            <a:ext cx="2739183" cy="41148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F7221E6-2D62-0592-0033-10B31164C10E}"/>
              </a:ext>
            </a:extLst>
          </p:cNvPr>
          <p:cNvSpPr txBox="1"/>
          <p:nvPr/>
        </p:nvSpPr>
        <p:spPr>
          <a:xfrm>
            <a:off x="9082321" y="514115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>
                <a:latin typeface="Cambria Math" panose="02040503050406030204" pitchFamily="18" charset="0"/>
                <a:ea typeface="Cambria Math" panose="02040503050406030204" pitchFamily="18" charset="0"/>
              </a:rPr>
              <a:t>SYNAGOGA</a:t>
            </a:r>
          </a:p>
        </p:txBody>
      </p:sp>
    </p:spTree>
    <p:extLst>
      <p:ext uri="{BB962C8B-B14F-4D97-AF65-F5344CB8AC3E}">
        <p14:creationId xmlns:p14="http://schemas.microsoft.com/office/powerpoint/2010/main" val="372125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6FF5D-5569-B0C5-A02A-609BE02B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1012"/>
            <a:ext cx="5114981" cy="1922929"/>
          </a:xfrm>
        </p:spPr>
        <p:txBody>
          <a:bodyPr anchor="ctr">
            <a:normAutofit/>
          </a:bodyPr>
          <a:lstStyle/>
          <a:p>
            <a:pPr algn="r"/>
            <a:r>
              <a:rPr lang="cs-CZ" sz="3700" b="1">
                <a:latin typeface="Cambria Math" panose="02040503050406030204" pitchFamily="18" charset="0"/>
                <a:ea typeface="Cambria Math" panose="02040503050406030204" pitchFamily="18" charset="0"/>
                <a:cs typeface="Cavolini" panose="03000502040302020204" pitchFamily="66" charset="0"/>
              </a:rPr>
              <a:t>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83DD7-9764-91AE-001A-9EECE26D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822" y="385832"/>
            <a:ext cx="4586111" cy="59316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 Může se jevit nudně, podléhá spoustě náboženských pravidel určených Torou, díky které je výsledný pokrm košer (rituálně čistý)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Mléčná a masitá jídla se nesmí kombinovat a z jídelníčku jsou vyřazeny různé druhy mas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Unikátnost je v  rozmanitosti a propojení</a:t>
            </a:r>
            <a:r>
              <a:rPr lang="cs-CZ">
                <a:latin typeface="Cambria Math"/>
                <a:ea typeface="Cambria Math"/>
              </a:rPr>
              <a:t> </a:t>
            </a:r>
            <a:r>
              <a:rPr lang="cs-CZ" sz="2000">
                <a:latin typeface="Cambria Math"/>
                <a:ea typeface="Cambria Math"/>
              </a:rPr>
              <a:t>vyvážených chutí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Kombinují sladké a slané prvky a tak vytvářejí nový chuťový požitek 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2000">
                <a:latin typeface="Cambria Math"/>
                <a:ea typeface="Cambria Math"/>
              </a:rPr>
              <a:t>Dominuje česnek,</a:t>
            </a:r>
            <a:r>
              <a:rPr lang="cs-CZ">
                <a:latin typeface="Cambria Math"/>
                <a:ea typeface="Cambria Math"/>
              </a:rPr>
              <a:t> </a:t>
            </a:r>
            <a:r>
              <a:rPr lang="cs-CZ" sz="2000">
                <a:latin typeface="Cambria Math"/>
                <a:ea typeface="Cambria Math"/>
              </a:rPr>
              <a:t>sladká pečiva, různá koření a med, který velmi často</a:t>
            </a:r>
            <a:r>
              <a:rPr lang="cs-CZ">
                <a:latin typeface="Cambria Math"/>
                <a:ea typeface="Cambria Math"/>
              </a:rPr>
              <a:t> </a:t>
            </a:r>
            <a:r>
              <a:rPr lang="cs-CZ" sz="2000">
                <a:latin typeface="Cambria Math"/>
                <a:ea typeface="Cambria Math"/>
              </a:rPr>
              <a:t>používají</a:t>
            </a:r>
            <a:endParaRPr lang="cs-CZ" sz="2000">
              <a:latin typeface="Cambria Math"/>
              <a:ea typeface="Cambria Math"/>
              <a:cs typeface="Calibri"/>
            </a:endParaRPr>
          </a:p>
          <a:p>
            <a:pPr>
              <a:lnSpc>
                <a:spcPct val="110000"/>
              </a:lnSpc>
            </a:pPr>
            <a:endParaRPr lang="cs-CZ" sz="1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6E4A9E-2EFE-45B0-B07E-8DDB65DD5AE0}" type="datetime1">
              <a:rPr lang="en-US" smtClean="0"/>
              <a:pPr>
                <a:spcAft>
                  <a:spcPts val="600"/>
                </a:spcAft>
              </a:pPr>
              <a:t>4/21/23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044" y="6229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A8B5A3F3-C3A3-D8EF-831A-CFA4E0069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" y="1503560"/>
            <a:ext cx="2455442" cy="2455442"/>
          </a:xfrm>
          <a:prstGeom prst="rect">
            <a:avLst/>
          </a:prstGeom>
          <a:noFill/>
        </p:spPr>
      </p:pic>
      <p:pic>
        <p:nvPicPr>
          <p:cNvPr id="4" name="Obrázek 4" descr="Obsah obrázku zeď, interiér, sladký, jídlo&#10;&#10;Popis se vygeneroval automaticky.">
            <a:extLst>
              <a:ext uri="{FF2B5EF4-FFF2-40B4-BE49-F238E27FC236}">
                <a16:creationId xmlns:a16="http://schemas.microsoft.com/office/drawing/2014/main" id="{CD9B6266-12B5-E2DC-BA7D-53CA25FE4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56041" y="1503561"/>
            <a:ext cx="2455442" cy="2455442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3127189-8CB2-B648-00AA-AD629D2A9EE7}"/>
              </a:ext>
            </a:extLst>
          </p:cNvPr>
          <p:cNvSpPr txBox="1"/>
          <p:nvPr/>
        </p:nvSpPr>
        <p:spPr>
          <a:xfrm>
            <a:off x="956733" y="449015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882DCD-255F-BE25-FBD4-E964380D0BE7}"/>
              </a:ext>
            </a:extLst>
          </p:cNvPr>
          <p:cNvSpPr txBox="1"/>
          <p:nvPr/>
        </p:nvSpPr>
        <p:spPr>
          <a:xfrm>
            <a:off x="4143375" y="5466292"/>
            <a:ext cx="2169583" cy="58561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06400-4AD0-7158-68AC-8E0196CB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762" y="875434"/>
            <a:ext cx="3487348" cy="980554"/>
          </a:xfrm>
        </p:spPr>
        <p:txBody>
          <a:bodyPr anchor="t">
            <a:normAutofit/>
          </a:bodyPr>
          <a:lstStyle/>
          <a:p>
            <a:r>
              <a:rPr lang="cs-CZ" sz="4800" b="1">
                <a:latin typeface="Cambria Math" panose="02040503050406030204" pitchFamily="18" charset="0"/>
                <a:ea typeface="Cambria Math" panose="02040503050406030204" pitchFamily="18" charset="0"/>
              </a:rPr>
              <a:t>KAŠRUT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BF956-77CF-215D-CF4E-11A2E07D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186" y="1106238"/>
            <a:ext cx="5093060" cy="53995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latin typeface="Cambria Math"/>
                <a:ea typeface="Cambria Math"/>
              </a:rPr>
              <a:t>Soubor stravovacích zvyků v Judaismu, sestava pravidel pro rituální čistotu jídla židovské kuchyně</a:t>
            </a:r>
          </a:p>
          <a:p>
            <a:r>
              <a:rPr lang="cs-CZ" dirty="0">
                <a:latin typeface="Cambria Math"/>
                <a:ea typeface="Cambria Math"/>
              </a:rPr>
              <a:t> Vhodné pokrmy a nápoje – stanovena v Tóře</a:t>
            </a:r>
          </a:p>
          <a:p>
            <a:r>
              <a:rPr lang="cs-CZ" dirty="0">
                <a:latin typeface="Cambria Math"/>
                <a:ea typeface="Cambria Math"/>
              </a:rPr>
              <a:t> Vhodné jídlo – košer</a:t>
            </a:r>
          </a:p>
          <a:p>
            <a:r>
              <a:rPr lang="cs-CZ" dirty="0">
                <a:latin typeface="Cambria Math"/>
                <a:ea typeface="Cambria Math"/>
              </a:rPr>
              <a:t>Nevhodné jídlo – </a:t>
            </a:r>
            <a:r>
              <a:rPr lang="cs-CZ" dirty="0" err="1">
                <a:latin typeface="Cambria Math"/>
                <a:ea typeface="Cambria Math"/>
              </a:rPr>
              <a:t>trejfe</a:t>
            </a:r>
            <a:endParaRPr lang="cs-CZ" dirty="0">
              <a:latin typeface="Cambria Math"/>
              <a:ea typeface="Cambria Math"/>
            </a:endParaRPr>
          </a:p>
          <a:p>
            <a:r>
              <a:rPr lang="cs-CZ" dirty="0">
                <a:latin typeface="Cambria Math"/>
                <a:ea typeface="Cambria Math"/>
              </a:rPr>
              <a:t>Neutrální potraviny – </a:t>
            </a:r>
            <a:r>
              <a:rPr lang="cs-CZ" dirty="0" err="1">
                <a:latin typeface="Cambria Math"/>
                <a:ea typeface="Cambria Math"/>
              </a:rPr>
              <a:t>parev</a:t>
            </a:r>
            <a:endParaRPr lang="cs-CZ" dirty="0">
              <a:latin typeface="Cambria Math"/>
              <a:ea typeface="Cambria Math"/>
            </a:endParaRPr>
          </a:p>
          <a:p>
            <a:r>
              <a:rPr lang="cs-CZ" dirty="0">
                <a:latin typeface="Cambria Math"/>
                <a:ea typeface="Cambria Math"/>
              </a:rPr>
              <a:t>Je zakázáno jíst jakékoli zvíře, které není rozděleno podle pravidel </a:t>
            </a:r>
            <a:r>
              <a:rPr lang="cs-CZ" dirty="0" err="1">
                <a:latin typeface="Cambria Math"/>
                <a:ea typeface="Cambria Math"/>
              </a:rPr>
              <a:t>šchity</a:t>
            </a:r>
            <a:endParaRPr lang="cs-CZ" dirty="0" err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sz="17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sz="17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4DEB0A7C-20DF-4833-FAB5-B191FC9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30D767-F653-423A-93E6-AAC55B8F1B4C}" type="datetime1">
              <a:rPr lang="en-US" smtClean="0"/>
              <a:pPr>
                <a:spcAft>
                  <a:spcPts val="600"/>
                </a:spcAft>
              </a:pPr>
              <a:t>4/21/23</a:t>
            </a:fld>
            <a:endParaRPr lang="en-US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D3F11434-174D-1999-3EFB-12EAB103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5704B-7DA1-13C4-CB2E-D3B9B8F4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33CB2A-1702-4C1D-9CC4-8D472D39F19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Obrázek 5" descr="Obsah obrázku text, patro, interiér&#10;&#10;Popis se vygeneroval automaticky.">
            <a:extLst>
              <a:ext uri="{FF2B5EF4-FFF2-40B4-BE49-F238E27FC236}">
                <a16:creationId xmlns:a16="http://schemas.microsoft.com/office/drawing/2014/main" id="{C91F6C6D-4C47-8537-FE86-126162DB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004" y="2043473"/>
            <a:ext cx="4324709" cy="33749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8F841A7-1FE8-A410-107A-4A47F78B1837}"/>
              </a:ext>
            </a:extLst>
          </p:cNvPr>
          <p:cNvSpPr txBox="1"/>
          <p:nvPr/>
        </p:nvSpPr>
        <p:spPr>
          <a:xfrm>
            <a:off x="1431985" y="47290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382DC-9B3C-5BAA-7629-B9C8397E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3" y="488830"/>
            <a:ext cx="10096500" cy="916004"/>
          </a:xfrm>
        </p:spPr>
        <p:txBody>
          <a:bodyPr>
            <a:normAutofit/>
          </a:bodyPr>
          <a:lstStyle/>
          <a:p>
            <a:pPr algn="ctr"/>
            <a:r>
              <a:rPr lang="cs-CZ" sz="3600" b="1">
                <a:latin typeface="Cambria Math" panose="02040503050406030204" pitchFamily="18" charset="0"/>
                <a:ea typeface="Cambria Math" panose="02040503050406030204" pitchFamily="18" charset="0"/>
              </a:rPr>
              <a:t>SAVCI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9E577A-5DAB-D3AB-BF5D-EBA3DAB7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55" y="155682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cs-CZ" sz="25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Povoleno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FFE083-38CA-9F7E-EEBD-195AA788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424" y="2507738"/>
            <a:ext cx="4739628" cy="2104555"/>
          </a:xfr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přežvykující sudokopytníci (hovězí, skopové)</a:t>
            </a:r>
          </a:p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rituálně popravená – dle </a:t>
            </a:r>
            <a:r>
              <a:rPr lang="cs-CZ" err="1">
                <a:latin typeface="Cambria Math" panose="02040503050406030204" pitchFamily="18" charset="0"/>
                <a:ea typeface="Cambria Math" panose="02040503050406030204" pitchFamily="18" charset="0"/>
              </a:rPr>
              <a:t>šchity</a:t>
            </a: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hovězí dobytek, ovce, kozy, gazely, antilopy, vysoká, zvěř, jelenovitá zvířata,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C005A5-0147-72BB-D46C-40E757776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0313" y="160049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cs-CZ" sz="25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Zakázáno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DAD5DD-1A99-6ED4-9FE1-6DE4F086E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2104555"/>
          </a:xfr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Velbloud (kvůli neúplně rozděleným kopytům), vepři, koně, osli, hlodavci, </a:t>
            </a:r>
            <a:r>
              <a:rPr lang="cs-CZ" err="1">
                <a:latin typeface="Cambria Math" panose="02040503050406030204" pitchFamily="18" charset="0"/>
                <a:ea typeface="Cambria Math" panose="02040503050406030204" pitchFamily="18" charset="0"/>
              </a:rPr>
              <a:t>masožrouti</a:t>
            </a: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, tlustokožci, vodní savci, netopýři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23E3411-578A-ABCE-D6A0-7ED89A1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6</a:t>
            </a:fld>
            <a:endParaRPr lang="cs-CZ"/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B49C2ADF-DE83-70D4-CD81-2BCAED005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65025"/>
          <a:stretch/>
        </p:blipFill>
        <p:spPr>
          <a:xfrm>
            <a:off x="3414183" y="4882072"/>
            <a:ext cx="5363633" cy="16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CCD84-FA4B-A160-6530-248B4BD1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3" y="531962"/>
            <a:ext cx="10096500" cy="916004"/>
          </a:xfrm>
        </p:spPr>
        <p:txBody>
          <a:bodyPr/>
          <a:lstStyle/>
          <a:p>
            <a:pPr algn="ctr"/>
            <a:r>
              <a:rPr lang="cs-CZ" b="1">
                <a:latin typeface="Cambria Math" panose="02040503050406030204" pitchFamily="18" charset="0"/>
                <a:ea typeface="Cambria Math" panose="02040503050406030204" pitchFamily="18" charset="0"/>
              </a:rPr>
              <a:t>RYBY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3B90D7-A736-F10B-4EC4-376C5FEFC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cs-CZ" sz="1800">
                <a:solidFill>
                  <a:srgbClr val="00B050"/>
                </a:solidFill>
              </a:rPr>
              <a:t>Povoleno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961C23-00E0-7D54-D699-E602F3A1E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1187332"/>
          </a:xfrm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Všechny, jenž mají ploutve a šupiny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8BAAEE-BB9D-0AD1-BB12-BA4A9428B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1800">
                <a:solidFill>
                  <a:srgbClr val="C00000"/>
                </a:solidFill>
              </a:rPr>
              <a:t>Zakázáno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1451D8-317D-98F7-B0BC-F31179971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1187332"/>
          </a:xfr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Žraloci, rejnoci, kaviár, úhoř, dravé ryby, </a:t>
            </a:r>
            <a:r>
              <a:rPr lang="cs-CZ" err="1">
                <a:latin typeface="Cambria Math" panose="02040503050406030204" pitchFamily="18" charset="0"/>
                <a:ea typeface="Cambria Math" panose="02040503050406030204" pitchFamily="18" charset="0"/>
              </a:rPr>
              <a:t>jeseterové</a:t>
            </a: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, vodní havěť, měkkýši 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477EA1-FE67-AC27-057D-8BD63C29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7</a:t>
            </a:fld>
            <a:endParaRPr lang="cs-CZ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C645AE0C-B12B-9EA7-C045-EE064A74C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3" b="23241"/>
          <a:stretch/>
        </p:blipFill>
        <p:spPr>
          <a:xfrm>
            <a:off x="3043933" y="4168692"/>
            <a:ext cx="6276661" cy="18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4C50E-438E-749F-98F3-1D4BDEDF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5" y="517585"/>
            <a:ext cx="10096500" cy="916004"/>
          </a:xfrm>
        </p:spPr>
        <p:txBody>
          <a:bodyPr/>
          <a:lstStyle/>
          <a:p>
            <a:pPr algn="ctr"/>
            <a:r>
              <a:rPr lang="cs-CZ" b="1">
                <a:latin typeface="Cambria Math" panose="02040503050406030204" pitchFamily="18" charset="0"/>
                <a:ea typeface="Cambria Math" panose="02040503050406030204" pitchFamily="18" charset="0"/>
              </a:rPr>
              <a:t>PTÁCI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B7D5E4-F27C-D57B-0E1F-08FEAA2A8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5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Povoleno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2F740C-DAA1-8868-EBEA-E32C7EF30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8579" y="2519186"/>
            <a:ext cx="4767850" cy="1206147"/>
          </a:xfrm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Domácí drůbež , kachny, husy, křepelky, holubi, koroptve, bažanti, krocani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E6D661-2E37-0BA0-3C60-A8FE18732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5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Zakázáno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76CA68-889F-5FFE-62D3-FE7AB2D68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1206147"/>
          </a:xfrm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Dravci, mrchožrouti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CE1B5A-45EB-B419-6E13-B27884E0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8</a:t>
            </a:fld>
            <a:endParaRPr lang="cs-CZ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149947D-FAE5-8471-167D-12ADF6EDC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2" b="42939"/>
          <a:stretch/>
        </p:blipFill>
        <p:spPr>
          <a:xfrm>
            <a:off x="2733888" y="4374296"/>
            <a:ext cx="6712377" cy="18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48F377-7B55-DDE2-78A4-D83FF878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800" b="1">
                <a:latin typeface="Cambria Math"/>
                <a:ea typeface="Cambria Math"/>
                <a:cs typeface="Cavolini"/>
              </a:rPr>
              <a:t>DALŠÍ PRAVIDLA</a:t>
            </a:r>
            <a:endParaRPr lang="cs-CZ" sz="5200">
              <a:cs typeface="Calibri Light" panose="020F0302020204030204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9BAE6A-C0D2-DB9B-6554-EE78B272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33CB2A-1702-4C1D-9CC4-8D472D39F19E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9AE24044-0CB5-2DA4-42D8-F9AAD073B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822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0733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12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ŽIDOVSKÁ KUCHYNĚ</vt:lpstr>
      <vt:lpstr>JUDAISMUS</vt:lpstr>
      <vt:lpstr>SYMBOLY</vt:lpstr>
      <vt:lpstr>CHARAKTERISTIKA</vt:lpstr>
      <vt:lpstr>KAŠRUT</vt:lpstr>
      <vt:lpstr>SAVCI</vt:lpstr>
      <vt:lpstr>RYBY</vt:lpstr>
      <vt:lpstr>PTÁCI</vt:lpstr>
      <vt:lpstr>DALŠÍ PRAVIDLA</vt:lpstr>
      <vt:lpstr>RITUÁLNÍ PORÁŽKY</vt:lpstr>
      <vt:lpstr>Chala 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Patočková Veronika (S-PEF)</cp:lastModifiedBy>
  <cp:revision>6</cp:revision>
  <dcterms:created xsi:type="dcterms:W3CDTF">2023-02-21T16:04:12Z</dcterms:created>
  <dcterms:modified xsi:type="dcterms:W3CDTF">2023-04-21T07:07:26Z</dcterms:modified>
</cp:coreProperties>
</file>