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0" d="100"/>
          <a:sy n="60" d="100"/>
        </p:scale>
        <p:origin x="36" y="867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ie Vuova" userId="1a64e73a774e3843" providerId="LiveId" clId="{DB495163-6B43-4CD3-8E3E-C5C1E7F2EF83}"/>
    <pc:docChg chg="custSel modSld">
      <pc:chgData name="Marie Vuova" userId="1a64e73a774e3843" providerId="LiveId" clId="{DB495163-6B43-4CD3-8E3E-C5C1E7F2EF83}" dt="2024-03-22T10:03:09.003" v="55" actId="20577"/>
      <pc:docMkLst>
        <pc:docMk/>
      </pc:docMkLst>
      <pc:sldChg chg="modSp mod">
        <pc:chgData name="Marie Vuova" userId="1a64e73a774e3843" providerId="LiveId" clId="{DB495163-6B43-4CD3-8E3E-C5C1E7F2EF83}" dt="2024-03-22T10:03:09.003" v="55" actId="20577"/>
        <pc:sldMkLst>
          <pc:docMk/>
          <pc:sldMk cId="0" sldId="260"/>
        </pc:sldMkLst>
        <pc:spChg chg="mod">
          <ac:chgData name="Marie Vuova" userId="1a64e73a774e3843" providerId="LiveId" clId="{DB495163-6B43-4CD3-8E3E-C5C1E7F2EF83}" dt="2024-03-22T10:03:09.003" v="55" actId="20577"/>
          <ac:spMkLst>
            <pc:docMk/>
            <pc:sldMk cId="0" sldId="260"/>
            <ac:spMk id="88" creationId="{00000000-0000-0000-0000-000000000000}"/>
          </ac:spMkLst>
        </pc:spChg>
        <pc:picChg chg="mod">
          <ac:chgData name="Marie Vuova" userId="1a64e73a774e3843" providerId="LiveId" clId="{DB495163-6B43-4CD3-8E3E-C5C1E7F2EF83}" dt="2024-03-22T10:02:45.539" v="23" actId="1076"/>
          <ac:picMkLst>
            <pc:docMk/>
            <pc:sldMk cId="0" sldId="260"/>
            <ac:picMk id="89" creationId="{00000000-0000-0000-0000-00000000000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2c48bbfcd58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2c48bbfcd58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2c48bbfcd58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2c48bbfcd58_0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2c48bbfcd58_0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2c48bbfcd58_0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2c2a7cb898e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2c2a7cb898e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2c2a7cb898e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2c2a7cb898e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2c48bbfcd5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2c48bbfcd5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2c48bbfcd58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2c48bbfcd58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2c48bbfcd58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2c48bbfcd58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2c48bbfcd58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2c48bbfcd58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2c48bbfcd58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2c48bbfcd58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2c48bbfcd58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2c48bbfcd58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transition spd="med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ln w="9525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Pokrmy v judaismu</a:t>
            </a:r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1700"/>
              <a:t>Minaříková, Vuová</a:t>
            </a:r>
            <a:endParaRPr sz="1700"/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19950" y="0"/>
            <a:ext cx="1624046" cy="1211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Shrnutí odpovědí respondentů</a:t>
            </a:r>
            <a:endParaRPr/>
          </a:p>
        </p:txBody>
      </p:sp>
      <p:sp>
        <p:nvSpPr>
          <p:cNvPr id="123" name="Google Shape;123;p2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cs"/>
              <a:t>“Jaký je Váš oblíbený židovský pokrm?”</a:t>
            </a:r>
            <a:endParaRPr/>
          </a:p>
        </p:txBody>
      </p:sp>
      <p:pic>
        <p:nvPicPr>
          <p:cNvPr id="124" name="Google Shape;124;p22"/>
          <p:cNvPicPr preferRelativeResize="0"/>
          <p:nvPr/>
        </p:nvPicPr>
        <p:blipFill rotWithShape="1">
          <a:blip r:embed="rId3">
            <a:alphaModFix/>
          </a:blip>
          <a:srcRect l="6060" t="3080" r="4685" b="2419"/>
          <a:stretch/>
        </p:blipFill>
        <p:spPr>
          <a:xfrm>
            <a:off x="3231725" y="1625025"/>
            <a:ext cx="5178725" cy="3300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Oblíbené pokrmy</a:t>
            </a:r>
            <a:endParaRPr/>
          </a:p>
        </p:txBody>
      </p:sp>
      <p:sp>
        <p:nvSpPr>
          <p:cNvPr id="130" name="Google Shape;130;p2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31" name="Google Shape;131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0" y="1017725"/>
            <a:ext cx="3179274" cy="264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23"/>
          <p:cNvPicPr preferRelativeResize="0"/>
          <p:nvPr/>
        </p:nvPicPr>
        <p:blipFill rotWithShape="1">
          <a:blip r:embed="rId4">
            <a:alphaModFix/>
          </a:blip>
          <a:srcRect b="10402"/>
          <a:stretch/>
        </p:blipFill>
        <p:spPr>
          <a:xfrm>
            <a:off x="4462950" y="3111575"/>
            <a:ext cx="3288326" cy="1984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70001" y="2609525"/>
            <a:ext cx="3183924" cy="2424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470000" y="1017725"/>
            <a:ext cx="3102000" cy="2093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4"/>
          <p:cNvSpPr txBox="1">
            <a:spLocks noGrp="1"/>
          </p:cNvSpPr>
          <p:nvPr>
            <p:ph type="title"/>
          </p:nvPr>
        </p:nvSpPr>
        <p:spPr>
          <a:xfrm>
            <a:off x="311700" y="4920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Děkujeme za pozornost</a:t>
            </a:r>
            <a:endParaRPr/>
          </a:p>
        </p:txBody>
      </p:sp>
      <p:sp>
        <p:nvSpPr>
          <p:cNvPr id="140" name="Google Shape;140;p2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  <a:p>
            <a:pPr marL="4572000" lvl="0" indent="457200" algn="l" rtl="0">
              <a:spcBef>
                <a:spcPts val="1200"/>
              </a:spcBef>
              <a:spcAft>
                <a:spcPts val="0"/>
              </a:spcAft>
              <a:buNone/>
            </a:pPr>
            <a:endParaRPr sz="1400"/>
          </a:p>
          <a:p>
            <a:pPr marL="4572000" lvl="0" indent="457200" algn="l" rtl="0">
              <a:spcBef>
                <a:spcPts val="1200"/>
              </a:spcBef>
              <a:spcAft>
                <a:spcPts val="0"/>
              </a:spcAft>
              <a:buNone/>
            </a:pPr>
            <a:endParaRPr sz="1400"/>
          </a:p>
          <a:p>
            <a:pPr marL="4572000" lvl="0" indent="45720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cs" sz="1400"/>
              <a:t>a dobrou chuť:)</a:t>
            </a:r>
            <a:endParaRPr sz="1400"/>
          </a:p>
        </p:txBody>
      </p:sp>
      <p:pic>
        <p:nvPicPr>
          <p:cNvPr id="141" name="Google Shape;141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19950" y="0"/>
            <a:ext cx="1624046" cy="1211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Základní informace</a:t>
            </a:r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★"/>
            </a:pPr>
            <a:r>
              <a:rPr lang="cs"/>
              <a:t>monoteistické náboženství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★"/>
            </a:pPr>
            <a:r>
              <a:rPr lang="cs"/>
              <a:t>Mojžíš - zakladatel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★"/>
            </a:pPr>
            <a:r>
              <a:rPr lang="cs"/>
              <a:t>Tóra - nejsvětější kniha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★"/>
            </a:pPr>
            <a:r>
              <a:rPr lang="cs"/>
              <a:t>Synagoga - místo bohoslužeb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★"/>
            </a:pPr>
            <a:r>
              <a:rPr lang="cs"/>
              <a:t>Jarmulka - pokrývka hlavy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★"/>
            </a:pPr>
            <a:r>
              <a:rPr lang="cs"/>
              <a:t>Rabín - židovský duchovní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★"/>
            </a:pPr>
            <a:r>
              <a:rPr lang="cs"/>
              <a:t>Talit - modlitební plášť</a:t>
            </a:r>
            <a:endParaRPr/>
          </a:p>
        </p:txBody>
      </p:sp>
      <p:pic>
        <p:nvPicPr>
          <p:cNvPr id="63" name="Google Shape;63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88950" y="305313"/>
            <a:ext cx="1588325" cy="2083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2550" y="3644400"/>
            <a:ext cx="1790700" cy="1352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964204" y="206838"/>
            <a:ext cx="2033400" cy="228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4"/>
          <p:cNvPicPr preferRelativeResize="0"/>
          <p:nvPr/>
        </p:nvPicPr>
        <p:blipFill rotWithShape="1">
          <a:blip r:embed="rId6">
            <a:alphaModFix/>
          </a:blip>
          <a:srcRect l="21562" r="21074"/>
          <a:stretch/>
        </p:blipFill>
        <p:spPr>
          <a:xfrm>
            <a:off x="7380025" y="2571750"/>
            <a:ext cx="1534474" cy="2006266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795650" y="2608038"/>
            <a:ext cx="1385700" cy="1933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1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154125" y="3126275"/>
            <a:ext cx="2442850" cy="17616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Stravovací návyky</a:t>
            </a:r>
            <a:endParaRPr/>
          </a:p>
        </p:txBody>
      </p:sp>
      <p:sp>
        <p:nvSpPr>
          <p:cNvPr id="74" name="Google Shape;74;p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★"/>
            </a:pPr>
            <a:r>
              <a:rPr lang="cs"/>
              <a:t>vykrvácené maso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★"/>
            </a:pPr>
            <a:r>
              <a:rPr lang="cs"/>
              <a:t>NE koňské, vepřové, oslí, králičí a zaječí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★"/>
            </a:pPr>
            <a:r>
              <a:rPr lang="cs"/>
              <a:t>ANO kuřecí, krůtí, ryby, jehněčí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★"/>
            </a:pPr>
            <a:r>
              <a:rPr lang="cs"/>
              <a:t>kuřecí polévka - základ židovské kuchyně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★"/>
            </a:pPr>
            <a:r>
              <a:rPr lang="cs"/>
              <a:t>kebab, falafel, hummus, kuskus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★"/>
            </a:pPr>
            <a:r>
              <a:rPr lang="cs"/>
              <a:t>pivo, víno, čaj, káva</a:t>
            </a:r>
            <a:endParaRPr/>
          </a:p>
        </p:txBody>
      </p:sp>
      <p:pic>
        <p:nvPicPr>
          <p:cNvPr id="75" name="Google Shape;75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19950" y="0"/>
            <a:ext cx="1624046" cy="1211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Výzkumné otázky</a:t>
            </a:r>
            <a:endParaRPr/>
          </a:p>
        </p:txBody>
      </p:sp>
      <p:sp>
        <p:nvSpPr>
          <p:cNvPr id="81" name="Google Shape;81;p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★"/>
            </a:pPr>
            <a:r>
              <a:rPr lang="cs"/>
              <a:t>Dodržujete košer?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★"/>
            </a:pPr>
            <a:r>
              <a:rPr lang="cs"/>
              <a:t>Chutná Vám více jídlo v Česku nebo ve Vaší domovině?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★"/>
            </a:pPr>
            <a:r>
              <a:rPr lang="cs"/>
              <a:t>Jaký je Váš oblíbený židovský pokrm?</a:t>
            </a:r>
            <a:endParaRPr/>
          </a:p>
        </p:txBody>
      </p:sp>
      <p:pic>
        <p:nvPicPr>
          <p:cNvPr id="82" name="Google Shape;82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19950" y="0"/>
            <a:ext cx="1624046" cy="1211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David </a:t>
            </a:r>
            <a:endParaRPr/>
          </a:p>
        </p:txBody>
      </p:sp>
      <p:sp>
        <p:nvSpPr>
          <p:cNvPr id="88" name="Google Shape;88;p1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55000" lnSpcReduction="20000"/>
          </a:bodyPr>
          <a:lstStyle/>
          <a:p>
            <a:pPr marL="457200" lvl="0" indent="-306646" algn="l" rtl="0">
              <a:spcBef>
                <a:spcPts val="0"/>
              </a:spcBef>
              <a:spcAft>
                <a:spcPts val="0"/>
              </a:spcAft>
              <a:buSzPct val="100000"/>
              <a:buChar char="★"/>
            </a:pPr>
            <a:r>
              <a:rPr lang="cs" sz="2587" dirty="0"/>
              <a:t>“Dodržujete košer?”   </a:t>
            </a:r>
            <a:endParaRPr sz="2587" dirty="0"/>
          </a:p>
          <a:p>
            <a:pPr marL="457200" lvl="0" indent="-306646" algn="l" rtl="0"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 sz="2587" dirty="0"/>
              <a:t>“Ano.”</a:t>
            </a:r>
            <a:endParaRPr sz="2587"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2587" dirty="0"/>
          </a:p>
          <a:p>
            <a:pPr marL="457200" lvl="0" indent="-306646" algn="l" rtl="0">
              <a:spcBef>
                <a:spcPts val="1200"/>
              </a:spcBef>
              <a:spcAft>
                <a:spcPts val="0"/>
              </a:spcAft>
              <a:buSzPct val="100000"/>
              <a:buChar char="★"/>
            </a:pPr>
            <a:r>
              <a:rPr lang="cs" sz="2587" dirty="0"/>
              <a:t>“Chutná Vám více jídlo v Česku nebo ve Vaší domovině?”</a:t>
            </a:r>
            <a:endParaRPr sz="2587" dirty="0"/>
          </a:p>
          <a:p>
            <a:pPr marL="457200" lvl="0" indent="-306646" algn="l" rtl="0"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 sz="2587" dirty="0"/>
              <a:t>“Nejradši mám izraelské orientální pokrmy, hlavně </a:t>
            </a:r>
            <a:r>
              <a:rPr lang="cs" sz="2587"/>
              <a:t>hummus a falafel,                                                                 </a:t>
            </a:r>
            <a:r>
              <a:rPr lang="cs" sz="2587" dirty="0"/>
              <a:t>české moc nemusím.”</a:t>
            </a:r>
            <a:endParaRPr sz="2587"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2587" dirty="0"/>
          </a:p>
          <a:p>
            <a:pPr marL="457200" lvl="0" indent="-306646" algn="l" rtl="0">
              <a:spcBef>
                <a:spcPts val="1200"/>
              </a:spcBef>
              <a:spcAft>
                <a:spcPts val="0"/>
              </a:spcAft>
              <a:buSzPct val="100000"/>
              <a:buChar char="★"/>
            </a:pPr>
            <a:r>
              <a:rPr lang="cs" sz="2587" dirty="0"/>
              <a:t>“Jaký je Váš oblíbený židovský pokrm?”</a:t>
            </a:r>
            <a:endParaRPr sz="2587" dirty="0"/>
          </a:p>
          <a:p>
            <a:pPr marL="457200" lvl="0" indent="-306646" algn="l" rtl="0"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cs" sz="2587" dirty="0"/>
              <a:t>“Tak ten hummus a falafel.”</a:t>
            </a:r>
            <a:endParaRPr sz="2587" dirty="0"/>
          </a:p>
          <a:p>
            <a:pPr marL="45720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dirty="0"/>
          </a:p>
          <a:p>
            <a:pPr marL="45720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cs" dirty="0"/>
              <a:t>        </a:t>
            </a: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dirty="0"/>
          </a:p>
        </p:txBody>
      </p:sp>
      <p:pic>
        <p:nvPicPr>
          <p:cNvPr id="89" name="Google Shape;89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26928" y="176874"/>
            <a:ext cx="2595826" cy="46148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Moyo</a:t>
            </a:r>
            <a:endParaRPr/>
          </a:p>
        </p:txBody>
      </p:sp>
      <p:sp>
        <p:nvSpPr>
          <p:cNvPr id="95" name="Google Shape;95;p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★"/>
            </a:pPr>
            <a:r>
              <a:rPr lang="cs" sz="1200"/>
              <a:t>“Dodržujete košer?”</a:t>
            </a:r>
            <a:r>
              <a:rPr lang="cs" sz="1787"/>
              <a:t> </a:t>
            </a:r>
            <a:endParaRPr sz="1787"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cs" sz="1200"/>
              <a:t>“Ano.”</a:t>
            </a:r>
            <a:endParaRPr sz="120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200"/>
          </a:p>
          <a:p>
            <a:pPr marL="457200" lvl="0" indent="-304800" algn="l" rtl="0">
              <a:spcBef>
                <a:spcPts val="1200"/>
              </a:spcBef>
              <a:spcAft>
                <a:spcPts val="0"/>
              </a:spcAft>
              <a:buSzPts val="1200"/>
              <a:buChar char="★"/>
            </a:pPr>
            <a:r>
              <a:rPr lang="cs" sz="1200"/>
              <a:t>“Chutná Vám více jídlo v Česku nebo ve Vaší domovině?”</a:t>
            </a:r>
            <a:endParaRPr sz="1200"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cs" sz="1200"/>
              <a:t>Spíš v Izraeli, ale v Česku mám rád trdelníky.”</a:t>
            </a:r>
            <a:endParaRPr sz="120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200"/>
          </a:p>
          <a:p>
            <a:pPr marL="457200" lvl="0" indent="-304800" algn="l" rtl="0">
              <a:spcBef>
                <a:spcPts val="1200"/>
              </a:spcBef>
              <a:spcAft>
                <a:spcPts val="0"/>
              </a:spcAft>
              <a:buSzPts val="1200"/>
              <a:buChar char="★"/>
            </a:pPr>
            <a:r>
              <a:rPr lang="cs" sz="1200"/>
              <a:t>“Jaký je Váš oblíbený židovský pokrm?”</a:t>
            </a:r>
            <a:endParaRPr sz="1200"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cs" sz="1200"/>
              <a:t>“Šoulet.”</a:t>
            </a:r>
            <a:endParaRPr sz="1200"/>
          </a:p>
        </p:txBody>
      </p:sp>
      <p:pic>
        <p:nvPicPr>
          <p:cNvPr id="96" name="Google Shape;96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32747" y="551013"/>
            <a:ext cx="3031100" cy="40414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Noemi</a:t>
            </a:r>
            <a:endParaRPr/>
          </a:p>
        </p:txBody>
      </p:sp>
      <p:sp>
        <p:nvSpPr>
          <p:cNvPr id="102" name="Google Shape;102;p1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★"/>
            </a:pPr>
            <a:r>
              <a:rPr lang="cs" sz="1200"/>
              <a:t>“Dodržujete košer?”</a:t>
            </a:r>
            <a:r>
              <a:rPr lang="cs" sz="1787"/>
              <a:t> </a:t>
            </a:r>
            <a:endParaRPr sz="1787"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cs" sz="1200"/>
              <a:t>“Ano.”</a:t>
            </a:r>
            <a:endParaRPr sz="120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/>
          </a:p>
          <a:p>
            <a:pPr marL="457200" lvl="0" indent="-304800" algn="l" rtl="0">
              <a:spcBef>
                <a:spcPts val="1200"/>
              </a:spcBef>
              <a:spcAft>
                <a:spcPts val="0"/>
              </a:spcAft>
              <a:buSzPts val="1200"/>
              <a:buChar char="★"/>
            </a:pPr>
            <a:r>
              <a:rPr lang="cs" sz="1200"/>
              <a:t>“Chutná Vám více jídlo v Česku nebo ve Vaší domovině?”</a:t>
            </a:r>
            <a:endParaRPr sz="1200"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cs" sz="1200"/>
              <a:t>“Asi doma, ale v Česku dělají dobrý falafel.”</a:t>
            </a:r>
            <a:endParaRPr sz="120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/>
          </a:p>
          <a:p>
            <a:pPr marL="457200" lvl="0" indent="-304800" algn="l" rtl="0">
              <a:spcBef>
                <a:spcPts val="1200"/>
              </a:spcBef>
              <a:spcAft>
                <a:spcPts val="0"/>
              </a:spcAft>
              <a:buSzPts val="1200"/>
              <a:buChar char="★"/>
            </a:pPr>
            <a:r>
              <a:rPr lang="cs" sz="1200"/>
              <a:t>“Jaký je Váš oblíbený židovský pokrm?”</a:t>
            </a:r>
            <a:endParaRPr sz="1200"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cs" sz="1200"/>
              <a:t>“Kuskus nebo falafel.”</a:t>
            </a:r>
            <a:endParaRPr sz="1200"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03" name="Google Shape;103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27074" y="93950"/>
            <a:ext cx="2725025" cy="4844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Shrnutí odpovědí respondentů</a:t>
            </a:r>
            <a:endParaRPr/>
          </a:p>
        </p:txBody>
      </p:sp>
      <p:sp>
        <p:nvSpPr>
          <p:cNvPr id="109" name="Google Shape;109;p2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cs"/>
              <a:t>“Dodržujete Košer?”</a:t>
            </a:r>
            <a:endParaRPr/>
          </a:p>
        </p:txBody>
      </p:sp>
      <p:pic>
        <p:nvPicPr>
          <p:cNvPr id="110" name="Google Shape;110;p20"/>
          <p:cNvPicPr preferRelativeResize="0"/>
          <p:nvPr/>
        </p:nvPicPr>
        <p:blipFill rotWithShape="1">
          <a:blip r:embed="rId3">
            <a:alphaModFix/>
          </a:blip>
          <a:srcRect l="25188" t="2789" r="24412" b="4831"/>
          <a:stretch/>
        </p:blipFill>
        <p:spPr>
          <a:xfrm>
            <a:off x="5192825" y="1382075"/>
            <a:ext cx="2888825" cy="3186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Shrnutí odpovědí respondentů</a:t>
            </a:r>
            <a:endParaRPr/>
          </a:p>
        </p:txBody>
      </p:sp>
      <p:sp>
        <p:nvSpPr>
          <p:cNvPr id="116" name="Google Shape;116;p2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cs"/>
              <a:t>“Chutná Vám více jídlo v Česku nebo ve Vaší domovině?”</a:t>
            </a:r>
            <a:endParaRPr/>
          </a:p>
        </p:txBody>
      </p:sp>
      <p:pic>
        <p:nvPicPr>
          <p:cNvPr id="117" name="Google Shape;117;p21"/>
          <p:cNvPicPr preferRelativeResize="0"/>
          <p:nvPr/>
        </p:nvPicPr>
        <p:blipFill rotWithShape="1">
          <a:blip r:embed="rId3">
            <a:alphaModFix/>
          </a:blip>
          <a:srcRect l="24971" t="2101" r="22413" b="2359"/>
          <a:stretch/>
        </p:blipFill>
        <p:spPr>
          <a:xfrm>
            <a:off x="5204600" y="1503925"/>
            <a:ext cx="3076701" cy="3362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278</Words>
  <Application>Microsoft Office PowerPoint</Application>
  <PresentationFormat>Předvádění na obrazovce (16:9)</PresentationFormat>
  <Paragraphs>66</Paragraphs>
  <Slides>12</Slides>
  <Notes>12</Notes>
  <HiddenSlides>0</HiddenSlides>
  <MMClips>0</MMClips>
  <ScaleCrop>false</ScaleCrop>
  <HeadingPairs>
    <vt:vector size="6" baseType="variant">
      <vt:variant>
        <vt:lpstr>Použitá písma</vt:lpstr>
      </vt:variant>
      <vt:variant>
        <vt:i4>1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12</vt:i4>
      </vt:variant>
    </vt:vector>
  </HeadingPairs>
  <TitlesOfParts>
    <vt:vector size="14" baseType="lpstr">
      <vt:lpstr>Arial</vt:lpstr>
      <vt:lpstr>Simple Light</vt:lpstr>
      <vt:lpstr>Pokrmy v judaismu</vt:lpstr>
      <vt:lpstr>Základní informace</vt:lpstr>
      <vt:lpstr>Stravovací návyky</vt:lpstr>
      <vt:lpstr>Výzkumné otázky</vt:lpstr>
      <vt:lpstr>David </vt:lpstr>
      <vt:lpstr>Moyo</vt:lpstr>
      <vt:lpstr>Noemi</vt:lpstr>
      <vt:lpstr>Shrnutí odpovědí respondentů</vt:lpstr>
      <vt:lpstr>Shrnutí odpovědí respondentů</vt:lpstr>
      <vt:lpstr>Shrnutí odpovědí respondentů</vt:lpstr>
      <vt:lpstr>Oblíbené pokrmy</vt:lpstr>
      <vt:lpstr>    Děkujeme za pozornost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Pokrmy v judaismu</dc:title>
  <cp:lastModifiedBy>Marie Vuova</cp:lastModifiedBy>
  <cp:revision>1</cp:revision>
  <dcterms:modified xsi:type="dcterms:W3CDTF">2024-03-22T10:03:09Z</dcterms:modified>
</cp:coreProperties>
</file>