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0" r:id="rId6"/>
    <p:sldId id="264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67" r:id="rId17"/>
    <p:sldId id="258" r:id="rId18"/>
    <p:sldId id="25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3"/>
    <p:restoredTop sz="94591"/>
  </p:normalViewPr>
  <p:slideViewPr>
    <p:cSldViewPr snapToGrid="0" snapToObjects="1">
      <p:cViewPr varScale="1">
        <p:scale>
          <a:sx n="81" d="100"/>
          <a:sy n="81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286ED-659B-014E-AC99-A813B3B1A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D34B4-E691-274E-BF57-94FAE04F5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2944C1-55DF-1844-AEAA-CAF5D38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AF80A9-47DF-0341-8DE5-5A4364D5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C7CE7-BB18-DA4F-9F8E-A41A017F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3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0777E-C1EB-D341-B774-3561D64D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74DBB3-9B36-D54C-91C9-CABEC050C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4D4F8F-CD47-DD4F-8745-133543FA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AC7DF7-0945-E74E-9D16-3F6F48C7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A74BB2-03B2-C849-85BC-BA9E26CA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14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59F5DC-9A34-0143-A4D6-C605A0624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82930A-7FFF-774E-93FD-C9302E8FF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6312B9-E4FE-E343-9D46-17444287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1D66D-46EA-494A-8F60-CB04986B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7A759B-5CEB-EC40-AE03-C3A65842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1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6AF6D-4C9B-FB46-98A0-785271F5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503FC-47C7-1B49-BCDF-4DF990AD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37A730-969E-7343-B742-1E86F01D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A223B4-98DF-1548-BD4B-6C4453B1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AE78E-340D-3F4C-A965-D41D4D89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1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CD95F-E9C5-2747-B5E0-F88D8EE4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440830-7D71-654B-BD5E-C1FD6750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CC0B88-EC21-C142-B21E-4C00D9D8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836E6B-17BA-CC4C-A1AC-7FC31835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355DF1-7D12-E04F-8F96-19F380AA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98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03FD7-0E0D-E749-982E-22A0DD81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4A86-BBA2-7442-8232-04F7B7E19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1812C5-70E5-9749-85AF-101C74C2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3A14FE-8204-BB48-8BBD-F884DCB7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334F82-DE0E-E546-935E-9B26668E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16AA09-C75B-CB4F-9278-EDFE34D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07B87-A108-1940-9F6E-A6BD9FC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969920-185F-CF41-9BB9-5900B1486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E4A27D-27CF-0841-AF45-E72E42D2F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E9A3D3-241F-8349-88EA-399A3FD3D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D48BDC-7018-8241-854B-FB6E560FB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3B3EA2-353A-764C-9076-BD2C31A3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6BF0FC-D38D-324F-A3A4-F4A232EF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AAD75B-ECD1-EF4E-A948-CDB4BADF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6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38A05-DF64-DB49-B9F5-85040001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724F22-E207-6243-B36D-02365C0F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C6AD42-B2EA-B64A-816A-DAC6C6E6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87A232-E66C-DC4C-8076-3725F847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1A8EE8-6E54-4041-80E7-9175F07E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F0B805-4CF5-6B42-B457-405F840E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0C47BD-DA7F-794D-BDF6-53C04019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2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B3819-F054-2E45-8F6C-1ED5E11D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4BD50-165A-4E41-9D4B-6DF337D4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7FDDF9-20DA-B246-8B5A-FA16F4D6B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A1C3F8-B87A-8043-BFC9-9A27E3BD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D8AD96-ABC0-ED44-831D-6C878460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1778A3-2DA5-DB4F-96F2-51C613BF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313A9-0B0D-3E49-9C8F-8B213C59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C33B2D-4D5D-E04C-A4B2-E425D492B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5E1B8-C981-A24A-B959-EFFBBE31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38B7FE-C093-B54B-9A8D-5C3BC1F4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2C0D5-2190-5F49-8CAF-D36448A8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541909-1DB8-0943-8888-ED882CF8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27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447BDB-D0BF-0A4E-A318-60D45652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E1E6CE-15B5-EC43-99EE-A90F40BA0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520D31-6301-AB41-8B12-446B8C903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D90F-F9D4-5945-A402-993C98FF1B71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A33C4-0CB1-994C-A81D-350CE53A1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0B0756-7F43-E94F-8651-747B2B997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E0F7-D25A-1947-9E88-39A65A03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15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&#344;%C3%ADmskokatolick&#225;_c%C3%ADrkev" TargetMode="External"/><Relationship Id="rId13" Type="http://schemas.openxmlformats.org/officeDocument/2006/relationships/hyperlink" Target="https://cs.wikipedia.org/wiki/Velikonoce" TargetMode="External"/><Relationship Id="rId3" Type="http://schemas.openxmlformats.org/officeDocument/2006/relationships/hyperlink" Target="https://www.hks.re/wiki/ls2022:vanocni_tradice" TargetMode="External"/><Relationship Id="rId7" Type="http://schemas.openxmlformats.org/officeDocument/2006/relationships/hyperlink" Target="https://www.blesk.cz/vanoce-zvyky" TargetMode="External"/><Relationship Id="rId12" Type="http://schemas.openxmlformats.org/officeDocument/2006/relationships/hyperlink" Target="http://catholica.cz/?a=11" TargetMode="External"/><Relationship Id="rId2" Type="http://schemas.openxmlformats.org/officeDocument/2006/relationships/hyperlink" Target="https://cs.wikipedia.org/wiki/V&#225;noce_v_Polsku#Reference" TargetMode="External"/><Relationship Id="rId16" Type="http://schemas.openxmlformats.org/officeDocument/2006/relationships/hyperlink" Target="https://www.radynacestu.cz/magazin/velikonoce-ve-spanels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vinky.cz/clanek/vase-zpravy-co-jsou-vanoce-a-proc-se-slavi-40124148" TargetMode="External"/><Relationship Id="rId11" Type="http://schemas.openxmlformats.org/officeDocument/2006/relationships/hyperlink" Target="https://cs.wikipedia.org/wiki/Den_&#269;esk&#233;_st&#225;tnosti" TargetMode="External"/><Relationship Id="rId5" Type="http://schemas.openxmlformats.org/officeDocument/2006/relationships/hyperlink" Target="https://rkfrakovnik.webnode.cz/rimskokatolicka-cirkev/krestanske-svatky-/vanoce/" TargetMode="External"/><Relationship Id="rId15" Type="http://schemas.openxmlformats.org/officeDocument/2006/relationships/hyperlink" Target="https://www.ceskevelikonoce.cz/velikonoce-italie/" TargetMode="External"/><Relationship Id="rId10" Type="http://schemas.openxmlformats.org/officeDocument/2006/relationships/hyperlink" Target="https://cs.wikipedia.org/wiki/Den_slovansk&#253;ch_v&#283;rozv&#283;st&#367;_Cyrila_a_Metod&#283;je" TargetMode="External"/><Relationship Id="rId4" Type="http://schemas.openxmlformats.org/officeDocument/2006/relationships/hyperlink" Target="http://www.milujivanoce.cz/cs/temata/show/vanoce-ve-svete/24-vanoce-v-zapadni-a-jizni-evrope/" TargetMode="External"/><Relationship Id="rId9" Type="http://schemas.openxmlformats.org/officeDocument/2006/relationships/hyperlink" Target="https://cs.wikipedia.org/wiki/Liturgick&#253;_rok" TargetMode="External"/><Relationship Id="rId14" Type="http://schemas.openxmlformats.org/officeDocument/2006/relationships/hyperlink" Target="https://www.liturgie.cz/temata/liturgicky-cas/liturgicky-rok/doba-postn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soba, obloha, oblečení, exteriér&#10;&#10;Popis byl vytvořen automaticky">
            <a:extLst>
              <a:ext uri="{FF2B5EF4-FFF2-40B4-BE49-F238E27FC236}">
                <a16:creationId xmlns:a16="http://schemas.microsoft.com/office/drawing/2014/main" id="{EA612C7E-93C7-D149-88C9-E76B20507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24C8B3-2B0C-3440-9FA8-288B8EE5E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Svátky v římskokatolické církvi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522D25-ADBB-224E-835D-11E00A684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Jasmína </a:t>
            </a:r>
            <a:r>
              <a:rPr lang="cs-CZ" sz="2000" dirty="0" err="1"/>
              <a:t>Thabetová</a:t>
            </a:r>
            <a:r>
              <a:rPr lang="cs-CZ" sz="2000" dirty="0"/>
              <a:t>, Klára Šafránková, Eliška </a:t>
            </a:r>
            <a:r>
              <a:rPr lang="cs-CZ" sz="2000" dirty="0" err="1"/>
              <a:t>Malínková</a:t>
            </a:r>
            <a:endParaRPr lang="cs-CZ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32CDCA2-76FB-5C4B-95F8-4A4BFDA931E9}"/>
              </a:ext>
            </a:extLst>
          </p:cNvPr>
          <p:cNvSpPr/>
          <p:nvPr/>
        </p:nvSpPr>
        <p:spPr>
          <a:xfrm>
            <a:off x="322729" y="236668"/>
            <a:ext cx="1129553" cy="8856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19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00AA5-D553-B573-50D8-E00244E8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b="1" dirty="0"/>
              <a:t>Velikonoce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E9A8E-70C6-E54C-F825-65FBBBE4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1300" dirty="0"/>
              <a:t>Nejvýznamnější křesťanský svátek, oslavuje zmrtvýchvstání Ježíše Krista</a:t>
            </a:r>
          </a:p>
          <a:p>
            <a:r>
              <a:rPr lang="cs-CZ" sz="1300" dirty="0"/>
              <a:t>Jsou pohyblivým svátkem</a:t>
            </a:r>
          </a:p>
          <a:p>
            <a:r>
              <a:rPr lang="cs-CZ" sz="1300" dirty="0"/>
              <a:t>Velikonoce se dělí na přípravné období (doba postní) a sváteční dozvuk</a:t>
            </a:r>
          </a:p>
          <a:p>
            <a:r>
              <a:rPr lang="cs-CZ" sz="1300" dirty="0"/>
              <a:t>Postní doba –začíná popeleční středou a trvá 40 dní a vrcholí Svatým týdnem a končí velikonočním </a:t>
            </a:r>
            <a:r>
              <a:rPr lang="cs-CZ" sz="1300" dirty="0" err="1"/>
              <a:t>triduem</a:t>
            </a:r>
            <a:endParaRPr lang="cs-CZ" sz="1300" dirty="0"/>
          </a:p>
          <a:p>
            <a:r>
              <a:rPr lang="cs-CZ" sz="1300" dirty="0"/>
              <a:t>Význam půstu – člověk má pracovat na obnově svého života</a:t>
            </a:r>
          </a:p>
          <a:p>
            <a:r>
              <a:rPr lang="cs-CZ" sz="1300" dirty="0"/>
              <a:t>Postní doba se také týká zdržení jídla a abstinence</a:t>
            </a:r>
          </a:p>
          <a:p>
            <a:r>
              <a:rPr lang="cs-CZ" sz="1300" dirty="0"/>
              <a:t>Sváteční dozvuk trvá sedm týdnů od velikonoční neděle do Slavnosti Seslání Ducha svatého </a:t>
            </a:r>
          </a:p>
          <a:p>
            <a:endParaRPr lang="cs-CZ" sz="13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206192-EDB4-C568-670D-45768848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6A88D30-4C15-1105-1091-0F03EDCFE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75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539245-61B5-A046-F253-43A76335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864" y="434951"/>
            <a:ext cx="3816095" cy="1938076"/>
          </a:xfrm>
        </p:spPr>
        <p:txBody>
          <a:bodyPr>
            <a:normAutofit/>
          </a:bodyPr>
          <a:lstStyle/>
          <a:p>
            <a:r>
              <a:rPr lang="cs-CZ" dirty="0"/>
              <a:t>Velikonoce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5138-7B10-04FB-E429-EB0D6E67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1700" b="1" dirty="0"/>
              <a:t>Popeleční středa </a:t>
            </a:r>
            <a:r>
              <a:rPr lang="cs-CZ" sz="1600" dirty="0"/>
              <a:t>– začátek postní doby, přísný půst, připomínkou pomíjivosti pozemského života</a:t>
            </a:r>
          </a:p>
          <a:p>
            <a:r>
              <a:rPr lang="cs-CZ" sz="1700" b="1" dirty="0"/>
              <a:t>Zelený čtvrtek </a:t>
            </a:r>
            <a:r>
              <a:rPr lang="cs-CZ" sz="1600" dirty="0"/>
              <a:t>– pátý den svatého týdne	            - připomínka polední 	             večeře Ježíše Krista</a:t>
            </a:r>
          </a:p>
          <a:p>
            <a:r>
              <a:rPr lang="cs-CZ" sz="1700" b="1" dirty="0"/>
              <a:t>Velký pátek</a:t>
            </a:r>
            <a:r>
              <a:rPr lang="cs-CZ" sz="1600" dirty="0"/>
              <a:t> – připomínka ukřižování. 	          Ježíše		         - neslaví se mše svatá	         - nejsou povoleny pohřební        	           obřady	 	         - druhý den přísného půstu				</a:t>
            </a:r>
          </a:p>
          <a:p>
            <a:endParaRPr lang="cs-CZ" sz="16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1737F9B-C38A-15EC-2994-389937C7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611714" y="-110535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E4AF652-07B8-076F-6922-3E042BD86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636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5F5EB5-73E2-75C6-E116-3E0B2798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dirty="0"/>
              <a:t>Velikonoce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A8DDB-2B2F-A65C-A86E-C50FE0A5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b="1"/>
              <a:t>Bílá sobota – </a:t>
            </a:r>
            <a:r>
              <a:rPr lang="cs-CZ" sz="2000"/>
              <a:t>připomíná se den, kdy Ježíš ležel v hrobě	        - na bílou sobotu končí postní doba</a:t>
            </a:r>
          </a:p>
          <a:p>
            <a:r>
              <a:rPr lang="cs-CZ" sz="2000" b="1"/>
              <a:t>Slavnost Zmrtvýchvstání </a:t>
            </a:r>
            <a:r>
              <a:rPr lang="cs-CZ" sz="2000"/>
              <a:t>(Velikonoční neděle, Boží hod Velikonoční) 					         - největší slavnost křesťanského roku		         - slaví se Kristovo zmrtvýchvstání a vítězství 	          nad smrtí	</a:t>
            </a:r>
            <a:endParaRPr lang="cs-CZ" sz="2000" b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EED338-BF32-8337-3426-E1EE19E2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93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777648-62A4-43CE-AA28-82BEFDB2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b="1" dirty="0"/>
              <a:t>Velikonoce v Itálii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9CF02-0C5A-20E5-E734-7FFBA4B4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2000"/>
              <a:t>Velký význam</a:t>
            </a:r>
          </a:p>
          <a:p>
            <a:r>
              <a:rPr lang="cs-CZ" sz="2000"/>
              <a:t>Půstu předchází karnevalové veselí</a:t>
            </a:r>
          </a:p>
          <a:p>
            <a:r>
              <a:rPr lang="cs-CZ" sz="2000"/>
              <a:t>Po celou dobu Velikonoc se v Itálii pořádají procesí</a:t>
            </a:r>
          </a:p>
          <a:p>
            <a:r>
              <a:rPr lang="cs-CZ" sz="2000"/>
              <a:t>Papež pořádá křížové cesty kolem Kolosea</a:t>
            </a:r>
          </a:p>
          <a:p>
            <a:r>
              <a:rPr lang="cs-CZ" sz="2000"/>
              <a:t>Během velkého pátku se postí, v sobotu nejí vůbec, v neděli se schází celá rodina na sváteční oběd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2D5100-0B1D-C9E9-602D-07F9E9E77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22CDB9-7DDE-CC99-D52B-EF8E72769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273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4AF63-AAEF-B771-5877-F2FE18A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b="1" dirty="0"/>
              <a:t>Velikonoce ve Španělsku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91EAB-5CF1-B214-3502-23AA39B8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1900"/>
              <a:t>Velikonoce nazývají Semena Santa (Svatý týden)</a:t>
            </a:r>
          </a:p>
          <a:p>
            <a:r>
              <a:rPr lang="cs-CZ" sz="1900"/>
              <a:t>Začínají Květnou nedělí a končí velikonoční nedělí</a:t>
            </a:r>
          </a:p>
          <a:p>
            <a:r>
              <a:rPr lang="cs-CZ" sz="1900"/>
              <a:t>Během týdne chodí ulicemi měst procesí kajícníků</a:t>
            </a:r>
          </a:p>
          <a:p>
            <a:r>
              <a:rPr lang="cs-CZ" sz="1900"/>
              <a:t>Středem průvodu je oltář s Ježíšem Kristem</a:t>
            </a:r>
          </a:p>
          <a:p>
            <a:r>
              <a:rPr lang="cs-CZ" sz="1900"/>
              <a:t>Hlavními členy procesí jsou nazaretští </a:t>
            </a:r>
          </a:p>
          <a:p>
            <a:r>
              <a:rPr lang="cs-CZ" sz="1900"/>
              <a:t>Další členové jsou nosiči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DFA890-377E-D993-4ABC-FDA277F06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E8BA1AC-AEAA-CB75-462E-9D0894217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54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D450AA-C0B7-158A-A196-73E64A2E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b="1" dirty="0"/>
              <a:t>Velikonoce v Polsku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C9B8BC-7151-0EDE-110F-B0C63163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2000"/>
              <a:t>Největší oslavy se konají na Palmovou neděli</a:t>
            </a:r>
          </a:p>
          <a:p>
            <a:r>
              <a:rPr lang="cs-CZ" sz="2000"/>
              <a:t>Připomínají si příjezd Ježíše do Jeruzalému</a:t>
            </a:r>
          </a:p>
          <a:p>
            <a:r>
              <a:rPr lang="cs-CZ" sz="2000"/>
              <a:t>Půst končí tím, že věřící nechají v kostele posvětit košík s jídlem a poté začnou slavit</a:t>
            </a:r>
          </a:p>
          <a:p>
            <a:r>
              <a:rPr lang="cs-CZ" sz="2000"/>
              <a:t>Nejstarší tradice – navštěvování hrobů </a:t>
            </a:r>
          </a:p>
          <a:p>
            <a:r>
              <a:rPr lang="cs-CZ" sz="2000"/>
              <a:t>Mokré velikonoční pondělí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6B090F-0753-45E9-EF44-1D02B479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6C2782A-2C68-7CA7-E89B-A9E5B6D94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274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E9E4C-EBC7-CE64-8A6D-85BE41E9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cs-CZ" sz="4000" b="1" dirty="0"/>
              <a:t>České římskokatolické svátky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B0C23-F264-7888-38AF-82918B934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>
            <a:normAutofit/>
          </a:bodyPr>
          <a:lstStyle/>
          <a:p>
            <a:r>
              <a:rPr lang="cs-CZ" sz="2000" b="1" dirty="0"/>
              <a:t>5. července </a:t>
            </a:r>
          </a:p>
          <a:p>
            <a:pPr lvl="1"/>
            <a:r>
              <a:rPr lang="cs-CZ" sz="2000" dirty="0"/>
              <a:t>Den slovanských věrozvěstů Cyrila a Metoděje </a:t>
            </a:r>
          </a:p>
          <a:p>
            <a:pPr lvl="1"/>
            <a:r>
              <a:rPr lang="cs-CZ" sz="2000" dirty="0"/>
              <a:t>Slaví se i na Slovensku </a:t>
            </a:r>
          </a:p>
          <a:p>
            <a:r>
              <a:rPr lang="cs-CZ" sz="2000" b="1" dirty="0"/>
              <a:t>28.září</a:t>
            </a:r>
          </a:p>
          <a:p>
            <a:pPr lvl="1"/>
            <a:r>
              <a:rPr lang="cs-CZ" sz="2000" dirty="0"/>
              <a:t>Den české státnosti </a:t>
            </a:r>
          </a:p>
          <a:p>
            <a:pPr lvl="1"/>
            <a:r>
              <a:rPr lang="cs-CZ" sz="2000" dirty="0"/>
              <a:t>Církevní oslavy </a:t>
            </a:r>
          </a:p>
          <a:p>
            <a:pPr lvl="1"/>
            <a:r>
              <a:rPr lang="cs-CZ" sz="2000" dirty="0"/>
              <a:t>Čistě český svátek</a:t>
            </a:r>
          </a:p>
        </p:txBody>
      </p:sp>
      <p:pic>
        <p:nvPicPr>
          <p:cNvPr id="5" name="Obrázek 4" descr="Obsah obrázku text, staré, pózování, barevné&#10;&#10;Popis byl vytvořen automaticky">
            <a:extLst>
              <a:ext uri="{FF2B5EF4-FFF2-40B4-BE49-F238E27FC236}">
                <a16:creationId xmlns:a16="http://schemas.microsoft.com/office/drawing/2014/main" id="{620F51CB-A9A0-6870-34D3-938DA21D3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57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D91F9-684B-094B-AF66-BE703120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E6954-CC81-584C-BE52-535F0CB3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Vánoce v Polsku. In: 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Wikipedia: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free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encyclopedia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San Francisco (CA):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Wikimedia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Foundation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2001-, 11.8.2022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2"/>
              </a:rPr>
              <a:t>https://cs.wikipedia.org/wiki/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2"/>
              </a:rPr>
              <a:t>Vánoce_v_Polsku#Reference</a:t>
            </a:r>
            <a:endParaRPr lang="cs-CZ" sz="10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VASILESKA, Kristina, Jana MEDKOVÁ, Nikola POLÁKOVÁ, Polina CHAIKA a Daria KUKHAREVA. Vánoční tradice (katolické a pravoslavné).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Wiki.hks.re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07.09.2022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3"/>
              </a:rPr>
              <a:t>https://www.hks.re/wiki/ls2022:vanocni_tradice</a:t>
            </a:r>
            <a:endParaRPr lang="cs-CZ" sz="10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Redakce. Vánoce v západní a jižní Evropě.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Milujivánoce.cz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2014, 27.09.2014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4"/>
              </a:rPr>
              <a:t>http://www.milujivanoce.cz/cs/temata/show/vanoce-ve-svete/24-vanoce-v-zapadni-a-jizni-evrope/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Vánoce.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Rkfrakovnik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https://rkfrakovnik.webnode.cz/rimskokatolicka-cirkev/krestanske-svatky-/vanoce/</a:t>
            </a:r>
            <a:endParaRPr lang="cs-CZ" sz="8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VENUTA, Marek. Co jsou Vánoce a proč se slaví.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Novinky.cz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20.12.2010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https://www.novinky.cz/clanek/vase-zpravy-co-jsou-vanoce-a-proc-se-slavi-40124148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Vánoce: Znáte všechny vánoční zvyky a pověry?.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Blesk.cz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10.10.2019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https://www.blesk.cz/vanoce-zvyky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Římskokatolická církev. In: 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Wikipedia: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free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encyclopedia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San Francisco (CA):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Wikimedia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Foundation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2001-, 23.12.2022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https://cs.wikipedia.org/wiki/Ř%C3%ADmskokatolická_c%C3%ADrkev</a:t>
            </a:r>
            <a:endParaRPr lang="cs-CZ" sz="8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Liturgický rok. In: 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Wikipedia: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free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encyclopedia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San Francisco (CA):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Wikimedia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Foundation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2001-, 27.2.2022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9"/>
              </a:rPr>
              <a:t>https://cs.wikipedia.org/wiki/Liturgický_rok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0"/>
              </a:rPr>
              <a:t>https://cs.wikipedia.org/wiki/Den_slovanských_věrozvěstů_Cyrila_a_Metoděje</a:t>
            </a:r>
            <a:endParaRPr lang="cs-CZ" sz="8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Den české státnosti. In: 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Wikipedia: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free 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encyclopedia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San Francisco (CA):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Wikimedia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Foundation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2001-, 30.1.2023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1"/>
              </a:rPr>
              <a:t>https://cs.wikipedia.org/wiki/Den_české_státnosti</a:t>
            </a:r>
            <a:endParaRPr lang="cs-CZ" sz="8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LITURGICKÝ ROK A VYSVĚTLENÍ K ROZDÍLNÉMU SLAVENÍ. In: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Catholica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: Světci k nám hovoří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[online]. [cit. 2023-02-20].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2"/>
              </a:rPr>
              <a:t>http://catholica.cz/?a=11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Velikonoce. 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Wikipedie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2023-02-22].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3"/>
              </a:rPr>
              <a:t>https://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3"/>
              </a:rPr>
              <a:t>cs.wikipedia.org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3"/>
              </a:rPr>
              <a:t>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3"/>
              </a:rPr>
              <a:t>wiki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3"/>
              </a:rPr>
              <a:t>/Velikonoce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Doba postní. </a:t>
            </a:r>
            <a:r>
              <a:rPr lang="cs-CZ" sz="8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Liturgie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2023-02-22].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https://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www.liturgie.cz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temata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liturgicky-cas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/liturgicky-rok/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4"/>
              </a:rPr>
              <a:t>doba-postni</a:t>
            </a:r>
            <a:endParaRPr lang="cs-CZ" sz="8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Jak se slaví Velikonoce v Itálii.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Ceskevelikonoce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2022, 28.12.2022 [cit. 2023-02-22].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5"/>
              </a:rPr>
              <a:t>https://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5"/>
              </a:rPr>
              <a:t>www.ceskevelikonoce.cz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5"/>
              </a:rPr>
              <a:t>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5"/>
              </a:rPr>
              <a:t>velikonoce-italie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5"/>
              </a:rPr>
              <a:t>/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Velikonoce ve Španělsku.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Radynacestu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2017, 23.1.2017 [cit. 2023-02-22]. Dostupné z: 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https://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www.radynacestu.cz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magazin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velikonoce-ve-spanelsku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6"/>
              </a:rPr>
              <a:t>/</a:t>
            </a: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Jak se slaví velikonoce v Polsku. </a:t>
            </a:r>
            <a:r>
              <a:rPr lang="cs-CZ" sz="8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Ceskevelikonoce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2023, 16.1.2023 [cit. 2023-02-22]. Dostupné z: https://</a:t>
            </a:r>
            <a:r>
              <a:rPr lang="cs-CZ" sz="8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www.ceskevelikonoce.cz</a:t>
            </a:r>
            <a:r>
              <a:rPr lang="cs-CZ" sz="8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/velikonoce-polsko/</a:t>
            </a:r>
            <a:br>
              <a:rPr lang="cs-CZ" sz="800" dirty="0"/>
            </a:br>
            <a:br>
              <a:rPr lang="cs-CZ" sz="800" dirty="0"/>
            </a:br>
            <a:br>
              <a:rPr lang="cs-CZ" sz="800" dirty="0"/>
            </a:br>
            <a:endParaRPr lang="cs-CZ" sz="8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cs-CZ" sz="1000" b="0" i="0" u="none" strike="no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6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0B252-F869-514E-A988-A772B1E1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 za pozornost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60614CE-0104-0841-A984-7823409D2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858" y="578738"/>
            <a:ext cx="4500435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7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4687E-9A34-40F9-A0B4-AB9AA3A3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cs-CZ" sz="4000" b="1"/>
              <a:t>Liturgický rok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2845A-871E-A2B5-A60D-0B9385F6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r>
              <a:rPr lang="cs-CZ" sz="2000" dirty="0"/>
              <a:t>= církevní rok </a:t>
            </a:r>
          </a:p>
          <a:p>
            <a:r>
              <a:rPr lang="cs-CZ" sz="2000" dirty="0"/>
              <a:t>Sváteční dny v období jednoho roku </a:t>
            </a:r>
          </a:p>
          <a:p>
            <a:r>
              <a:rPr lang="cs-CZ" sz="2000" dirty="0"/>
              <a:t>Liší se podle kalendářů – gregoriánský a juliánský </a:t>
            </a:r>
          </a:p>
          <a:p>
            <a:r>
              <a:rPr lang="cs-CZ" sz="2000" dirty="0"/>
              <a:t>Ústřední bod = slavnost Zmrtvýchvstání Páně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B99AF7-1B31-9055-25C2-04CF3089E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424" y="656318"/>
            <a:ext cx="5365375" cy="534515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36E7427F-86B2-088B-78B3-2EFFA5BA16BB}"/>
              </a:ext>
            </a:extLst>
          </p:cNvPr>
          <p:cNvSpPr/>
          <p:nvPr/>
        </p:nvSpPr>
        <p:spPr>
          <a:xfrm>
            <a:off x="187203" y="517872"/>
            <a:ext cx="997191" cy="7290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8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69B9E-8333-672D-49C6-D5EA7A18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dirty="0"/>
              <a:t>Svátky v římskokatolické církvi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CCD3E-888F-5738-E263-A770661C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Dva sváteční okruhy </a:t>
            </a:r>
          </a:p>
          <a:p>
            <a:r>
              <a:rPr lang="cs-CZ" sz="2000" dirty="0"/>
              <a:t>Velikonoční okruh </a:t>
            </a:r>
          </a:p>
          <a:p>
            <a:pPr lvl="1"/>
            <a:r>
              <a:rPr lang="cs-CZ" sz="2000" dirty="0"/>
              <a:t>Přípravné období – doba postní </a:t>
            </a:r>
          </a:p>
          <a:p>
            <a:pPr lvl="1"/>
            <a:r>
              <a:rPr lang="cs-CZ" sz="2000" dirty="0"/>
              <a:t>Slavnostní Seslání Ducha Svatého</a:t>
            </a:r>
          </a:p>
          <a:p>
            <a:r>
              <a:rPr lang="cs-CZ" sz="2000" dirty="0"/>
              <a:t>Vánoční okruh </a:t>
            </a:r>
          </a:p>
          <a:p>
            <a:pPr lvl="1"/>
            <a:r>
              <a:rPr lang="cs-CZ" sz="2000" dirty="0"/>
              <a:t>Přípravné období – advent </a:t>
            </a:r>
          </a:p>
          <a:p>
            <a:pPr lvl="1"/>
            <a:r>
              <a:rPr lang="cs-CZ" sz="2000" dirty="0"/>
              <a:t>Slavnost Narození Páně </a:t>
            </a:r>
          </a:p>
          <a:p>
            <a:pPr lvl="1"/>
            <a:endParaRPr lang="cs-CZ" sz="2000" dirty="0"/>
          </a:p>
        </p:txBody>
      </p:sp>
      <p:pic>
        <p:nvPicPr>
          <p:cNvPr id="5" name="Obrázek 4" descr="Obsah obrázku text, barevné&#10;&#10;Popis byl vytvořen automaticky">
            <a:extLst>
              <a:ext uri="{FF2B5EF4-FFF2-40B4-BE49-F238E27FC236}">
                <a16:creationId xmlns:a16="http://schemas.microsoft.com/office/drawing/2014/main" id="{2F054DD0-B314-F70B-FB64-E427CB3AF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569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02B1C-9CDE-2740-87D1-EDC4E6AC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cs-CZ" b="1" dirty="0"/>
              <a:t>Vánoce</a:t>
            </a:r>
            <a:r>
              <a:rPr lang="cs-CZ" dirty="0"/>
              <a:t> </a:t>
            </a:r>
            <a:endParaRPr lang="cs-C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DDBD15BA-6146-D745-A279-9CE3BD5C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55" y="2811104"/>
            <a:ext cx="3346416" cy="29281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44680-A575-5642-AD27-441D35C7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cs-CZ" sz="1700" b="1" dirty="0"/>
              <a:t>= svátek připomínající narození Ježíše Krista</a:t>
            </a:r>
          </a:p>
          <a:p>
            <a:r>
              <a:rPr lang="cs-CZ" sz="1700" dirty="0"/>
              <a:t>Hlavní svátek je 25.12. </a:t>
            </a:r>
          </a:p>
          <a:p>
            <a:r>
              <a:rPr lang="cs-CZ" sz="1700" b="1" dirty="0"/>
              <a:t>Advent</a:t>
            </a:r>
            <a:r>
              <a:rPr lang="cs-CZ" sz="1700" dirty="0"/>
              <a:t> – začátek liturgického roku</a:t>
            </a:r>
          </a:p>
          <a:p>
            <a:r>
              <a:rPr lang="cs-CZ" sz="1700" b="1" dirty="0"/>
              <a:t>Štědrý den</a:t>
            </a:r>
            <a:r>
              <a:rPr lang="cs-CZ" sz="1700" dirty="0"/>
              <a:t> – 24.12., poslední den adventu, po něm následuje doba vánoční (do neděle po 6.1.)</a:t>
            </a:r>
          </a:p>
          <a:p>
            <a:r>
              <a:rPr lang="cs-CZ" sz="1700" b="1" dirty="0"/>
              <a:t>Vánoce</a:t>
            </a:r>
            <a:r>
              <a:rPr lang="cs-CZ" sz="1700" dirty="0"/>
              <a:t> – od </a:t>
            </a:r>
            <a:r>
              <a:rPr lang="cs-CZ" sz="1700" b="1" dirty="0"/>
              <a:t>25.12</a:t>
            </a:r>
            <a:r>
              <a:rPr lang="cs-CZ" sz="1700" dirty="0"/>
              <a:t> do </a:t>
            </a:r>
            <a:r>
              <a:rPr lang="cs-CZ" sz="1700" b="1" dirty="0"/>
              <a:t>11.1 Křest Páně </a:t>
            </a:r>
            <a:r>
              <a:rPr lang="cs-CZ" sz="1700" dirty="0"/>
              <a:t>– připomíná křest Ježíše Krista, řeka Jordán, křtitel Jan (</a:t>
            </a:r>
            <a:r>
              <a:rPr lang="cs-CZ" sz="1700" b="1" dirty="0"/>
              <a:t>2.2. Hromnice </a:t>
            </a:r>
            <a:r>
              <a:rPr lang="cs-CZ" sz="1700" dirty="0"/>
              <a:t>– oslavuje příchod jara, pranostika – „Na Hromnice o hodinu více“), svátky pokoje, rodiny a lásky</a:t>
            </a:r>
          </a:p>
          <a:p>
            <a:r>
              <a:rPr lang="cs-CZ" sz="1700" b="1" dirty="0"/>
              <a:t>Zjevení Páně/Epifanie </a:t>
            </a:r>
            <a:r>
              <a:rPr lang="cs-CZ" sz="1700" dirty="0"/>
              <a:t>– </a:t>
            </a:r>
            <a:r>
              <a:rPr lang="cs-CZ" sz="1700" dirty="0" err="1"/>
              <a:t>sebezjevení</a:t>
            </a:r>
            <a:r>
              <a:rPr lang="cs-CZ" sz="1700" dirty="0"/>
              <a:t> Boha v podobě Ježíše Krista</a:t>
            </a:r>
          </a:p>
          <a:p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96205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E4E048-924D-EB4B-ABF1-EFC3E623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cs-CZ" b="1" dirty="0"/>
              <a:t>Vánoční obyčeje, zvyky a pověry</a:t>
            </a:r>
            <a:endParaRPr lang="cs-CZ" b="1"/>
          </a:p>
        </p:txBody>
      </p:sp>
      <p:pic>
        <p:nvPicPr>
          <p:cNvPr id="5" name="Obrázek 4" descr="Obsah obrázku rostlina, červená, květina, list&#10;&#10;Popis byl vytvořen automaticky">
            <a:extLst>
              <a:ext uri="{FF2B5EF4-FFF2-40B4-BE49-F238E27FC236}">
                <a16:creationId xmlns:a16="http://schemas.microsoft.com/office/drawing/2014/main" id="{89F7E6AA-A1A0-8F4F-982B-38072D528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4" name="Obrázek 3" descr="Obsah obrázku rostlina&#10;&#10;Popis byl vytvořen automaticky">
            <a:extLst>
              <a:ext uri="{FF2B5EF4-FFF2-40B4-BE49-F238E27FC236}">
                <a16:creationId xmlns:a16="http://schemas.microsoft.com/office/drawing/2014/main" id="{76182E87-5702-FD4B-98E5-5BE4D6EF3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0ADAB-EA7D-9546-AE95-FF1F3F138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r>
              <a:rPr lang="cs-CZ" sz="1000"/>
              <a:t>K Vánocům se pojí mnoho lidových zvyků, obyčejů a pověr</a:t>
            </a:r>
          </a:p>
          <a:p>
            <a:r>
              <a:rPr lang="cs-CZ" sz="1000"/>
              <a:t>Dárky podle české tradice nosí </a:t>
            </a:r>
            <a:r>
              <a:rPr lang="cs-CZ" sz="1000" b="1"/>
              <a:t>Ježíšek,</a:t>
            </a:r>
            <a:r>
              <a:rPr lang="cs-CZ" sz="1000"/>
              <a:t> v 19. století se v Česku začal rozšiřovat zvyk </a:t>
            </a:r>
            <a:r>
              <a:rPr lang="cs-CZ" sz="1000" b="1"/>
              <a:t>zdobení stromečku </a:t>
            </a:r>
          </a:p>
          <a:p>
            <a:r>
              <a:rPr lang="cs-CZ" sz="1000" b="1"/>
              <a:t>Koleda</a:t>
            </a:r>
            <a:r>
              <a:rPr lang="cs-CZ" sz="1000"/>
              <a:t> – lidová vánoční píseň</a:t>
            </a:r>
          </a:p>
          <a:p>
            <a:r>
              <a:rPr lang="cs-CZ" sz="1000" b="1"/>
              <a:t>Jesličky</a:t>
            </a:r>
            <a:r>
              <a:rPr lang="cs-CZ" sz="1000"/>
              <a:t> – zobrazení Ježíšova narození, legendární motivy</a:t>
            </a:r>
          </a:p>
          <a:p>
            <a:r>
              <a:rPr lang="cs-CZ" sz="1000" b="1"/>
              <a:t>Vánoční dárky </a:t>
            </a:r>
            <a:r>
              <a:rPr lang="cs-CZ" sz="1000"/>
              <a:t>– vzájemné obdarování již ve starověkém Římě, balíme do balících papírů a stužek</a:t>
            </a:r>
          </a:p>
          <a:p>
            <a:r>
              <a:rPr lang="cs-CZ" sz="1000" b="1"/>
              <a:t>Štědrovečerní večeře </a:t>
            </a:r>
            <a:r>
              <a:rPr lang="cs-CZ" sz="1000"/>
              <a:t>– dodržoval se půst a nesmělo se jíst maso, polední jídlo – Kuba, sváteční oblečení, nazdobený stůl, místo navíc pro nečekaného hosta</a:t>
            </a:r>
          </a:p>
          <a:p>
            <a:r>
              <a:rPr lang="cs-CZ" sz="1000" b="1"/>
              <a:t>Betlémské světlo </a:t>
            </a:r>
            <a:r>
              <a:rPr lang="cs-CZ" sz="1000"/>
              <a:t>– novodobá tradice, světlo se každoročně zapaluje v Betlémě a putuje Evropou, k nám se dováží z Vídně</a:t>
            </a:r>
          </a:p>
          <a:p>
            <a:r>
              <a:rPr lang="cs-CZ" sz="1000" b="1"/>
              <a:t>Betlémská hvězda </a:t>
            </a:r>
            <a:r>
              <a:rPr lang="cs-CZ" sz="1000"/>
              <a:t>– zmiňována v Matoušově evangeliu, vyjadřuje nadlidský význam Ježíšova narození</a:t>
            </a:r>
          </a:p>
          <a:p>
            <a:r>
              <a:rPr lang="cs-CZ" sz="1000" b="1"/>
              <a:t>Adventní věnec </a:t>
            </a:r>
            <a:r>
              <a:rPr lang="cs-CZ" sz="1000"/>
              <a:t>– z jehličnatých větví, 4 svíčky, symbolické odpočítávání 4 týdnu adventu</a:t>
            </a:r>
          </a:p>
          <a:p>
            <a:pPr marL="0" indent="0">
              <a:buNone/>
            </a:pPr>
            <a:endParaRPr lang="cs-CZ" sz="1000"/>
          </a:p>
          <a:p>
            <a:pPr marL="0" indent="0">
              <a:buNone/>
            </a:pPr>
            <a:endParaRPr lang="cs-CZ" sz="1000"/>
          </a:p>
          <a:p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386468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B5867C-ECD9-024C-9197-770540EC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cs-CZ" b="1"/>
              <a:t>Vánoční obyčeje, zvyky a pověry</a:t>
            </a:r>
            <a:endParaRPr lang="cs-CZ"/>
          </a:p>
        </p:txBody>
      </p:sp>
      <p:pic>
        <p:nvPicPr>
          <p:cNvPr id="4" name="Obrázek 3" descr="Obsah obrázku talíř, jídlo&#10;&#10;Popis byl vytvořen automaticky">
            <a:extLst>
              <a:ext uri="{FF2B5EF4-FFF2-40B4-BE49-F238E27FC236}">
                <a16:creationId xmlns:a16="http://schemas.microsoft.com/office/drawing/2014/main" id="{90BB0D47-656A-0440-B463-89E440FDD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047088-EE2D-594F-A0F6-2395AB96B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263F1-417A-BB46-B5C9-A9CE4B4C4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r>
              <a:rPr lang="cs-CZ" sz="800" b="1" dirty="0" err="1"/>
              <a:t>Vanoční</a:t>
            </a:r>
            <a:r>
              <a:rPr lang="cs-CZ" sz="800" b="1" dirty="0"/>
              <a:t> pověry </a:t>
            </a:r>
            <a:endParaRPr lang="cs-CZ" sz="800" dirty="0"/>
          </a:p>
          <a:p>
            <a:pPr lvl="1"/>
            <a:r>
              <a:rPr lang="cs-CZ" sz="800" dirty="0"/>
              <a:t>krájení jablek napříč, louskání ořechů</a:t>
            </a:r>
          </a:p>
          <a:p>
            <a:pPr lvl="1"/>
            <a:r>
              <a:rPr lang="cs-CZ" sz="800" dirty="0"/>
              <a:t>dávání šupiny do peněženky</a:t>
            </a:r>
          </a:p>
          <a:p>
            <a:pPr lvl="1"/>
            <a:r>
              <a:rPr lang="cs-CZ" sz="800" dirty="0"/>
              <a:t>Házení boty přes rameno</a:t>
            </a:r>
          </a:p>
          <a:p>
            <a:r>
              <a:rPr lang="cs-CZ" sz="800" dirty="0"/>
              <a:t>Na Štědrý den se tradičně strojí vánoční stromeček, večeře spadá do období adventu, tradičně se podává </a:t>
            </a:r>
            <a:r>
              <a:rPr lang="cs-CZ" sz="800" b="1" dirty="0"/>
              <a:t>rybí polévka, smažený kapr a bramborový salát</a:t>
            </a:r>
          </a:p>
          <a:p>
            <a:r>
              <a:rPr lang="cs-CZ" sz="800" b="1" dirty="0"/>
              <a:t>Po večeři </a:t>
            </a:r>
            <a:r>
              <a:rPr lang="cs-CZ" sz="800" dirty="0"/>
              <a:t>se nadělují </a:t>
            </a:r>
            <a:r>
              <a:rPr lang="cs-CZ" sz="800" b="1" dirty="0"/>
              <a:t>dárky</a:t>
            </a:r>
            <a:r>
              <a:rPr lang="cs-CZ" sz="800" dirty="0"/>
              <a:t> </a:t>
            </a:r>
          </a:p>
          <a:p>
            <a:r>
              <a:rPr lang="cs-CZ" sz="800" b="1" dirty="0"/>
              <a:t>Půlnoční bohoslužba </a:t>
            </a:r>
            <a:r>
              <a:rPr lang="cs-CZ" sz="800" dirty="0"/>
              <a:t>– předčítání evangelijního oddílu z Bible o narození Ježíše, zpívání koled (Narodil se Kristus Pán)</a:t>
            </a:r>
          </a:p>
          <a:p>
            <a:r>
              <a:rPr lang="cs-CZ" sz="800" dirty="0"/>
              <a:t>Žijeme na území, kam bratří Cyril a Metoděj přišli šířit křesťanství (863) – </a:t>
            </a:r>
            <a:r>
              <a:rPr lang="cs-CZ" sz="800" b="1" dirty="0"/>
              <a:t>24., 25., 26.12. státní svátky</a:t>
            </a:r>
          </a:p>
          <a:p>
            <a:r>
              <a:rPr lang="cs-CZ" sz="800" b="1" dirty="0"/>
              <a:t>25.12 – </a:t>
            </a:r>
            <a:r>
              <a:rPr lang="cs-CZ" sz="800" dirty="0"/>
              <a:t>Boží hod vánoční</a:t>
            </a:r>
            <a:endParaRPr lang="cs-CZ" sz="800" b="1" dirty="0"/>
          </a:p>
          <a:p>
            <a:r>
              <a:rPr lang="cs-CZ" sz="800" b="1" dirty="0"/>
              <a:t>26.12 – </a:t>
            </a:r>
            <a:r>
              <a:rPr lang="cs-CZ" sz="800" dirty="0"/>
              <a:t>druhý svátek vánoční</a:t>
            </a:r>
            <a:endParaRPr lang="cs-CZ" sz="800" b="1" dirty="0"/>
          </a:p>
          <a:p>
            <a:r>
              <a:rPr lang="cs-CZ" sz="800" b="1" dirty="0"/>
              <a:t>28.12 – </a:t>
            </a:r>
            <a:r>
              <a:rPr lang="cs-CZ" sz="800" dirty="0"/>
              <a:t>svátek Mláďátek (vzpomínka na nevinné povražděné děti na příkaz krále Heroda)</a:t>
            </a:r>
            <a:endParaRPr lang="cs-CZ" sz="800" b="1" dirty="0"/>
          </a:p>
        </p:txBody>
      </p:sp>
    </p:spTree>
    <p:extLst>
      <p:ext uri="{BB962C8B-B14F-4D97-AF65-F5344CB8AC3E}">
        <p14:creationId xmlns:p14="http://schemas.microsoft.com/office/powerpoint/2010/main" val="6549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931896-C6D7-2246-A8E9-607F515A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b="1" dirty="0"/>
              <a:t>Vánoce ve Španělsku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0F9A6-BFE2-4A4A-BDFE-7858D476D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cs-CZ" sz="1900" dirty="0"/>
              <a:t>Vánoční období začíná na začátku prosince</a:t>
            </a:r>
          </a:p>
          <a:p>
            <a:r>
              <a:rPr lang="cs-CZ" sz="1900" dirty="0"/>
              <a:t>Prázdniny pro děti začínají </a:t>
            </a:r>
            <a:r>
              <a:rPr lang="cs-CZ" sz="1900" b="1" dirty="0"/>
              <a:t>22.12.,</a:t>
            </a:r>
            <a:r>
              <a:rPr lang="cs-CZ" sz="1900" dirty="0"/>
              <a:t> ve stejný den je vyhlášení velké národní loterie </a:t>
            </a:r>
            <a:r>
              <a:rPr lang="cs-CZ" sz="1900" b="1" dirty="0"/>
              <a:t>El </a:t>
            </a:r>
            <a:r>
              <a:rPr lang="cs-CZ" sz="1900" b="1" dirty="0" err="1"/>
              <a:t>Gordo</a:t>
            </a:r>
            <a:endParaRPr lang="cs-CZ" sz="1900" b="1" dirty="0"/>
          </a:p>
          <a:p>
            <a:r>
              <a:rPr lang="cs-CZ" sz="1900" dirty="0"/>
              <a:t>Vánoční trhy jsou na okraji zájmu</a:t>
            </a:r>
          </a:p>
          <a:p>
            <a:r>
              <a:rPr lang="cs-CZ" sz="1900" b="1" dirty="0"/>
              <a:t>Štědrý den/noc </a:t>
            </a:r>
            <a:r>
              <a:rPr lang="cs-CZ" sz="1900" dirty="0"/>
              <a:t>– </a:t>
            </a:r>
            <a:r>
              <a:rPr lang="cs-CZ" sz="1900" b="1" dirty="0"/>
              <a:t>La </a:t>
            </a:r>
            <a:r>
              <a:rPr lang="cs-CZ" sz="1900" b="1" dirty="0" err="1"/>
              <a:t>Noche</a:t>
            </a:r>
            <a:r>
              <a:rPr lang="cs-CZ" sz="1900" b="1" dirty="0"/>
              <a:t> </a:t>
            </a:r>
            <a:r>
              <a:rPr lang="cs-CZ" sz="1900" b="1" dirty="0" err="1"/>
              <a:t>buena</a:t>
            </a:r>
            <a:r>
              <a:rPr lang="cs-CZ" sz="1900" dirty="0"/>
              <a:t>, během které navštíví </a:t>
            </a:r>
            <a:r>
              <a:rPr lang="cs-CZ" sz="1900" b="1" dirty="0"/>
              <a:t>La </a:t>
            </a:r>
            <a:r>
              <a:rPr lang="cs-CZ" sz="1900" b="1" dirty="0" err="1"/>
              <a:t>Misa</a:t>
            </a:r>
            <a:r>
              <a:rPr lang="cs-CZ" sz="1900" b="1" dirty="0"/>
              <a:t> </a:t>
            </a:r>
            <a:r>
              <a:rPr lang="cs-CZ" sz="1900" b="1" dirty="0" err="1"/>
              <a:t>del</a:t>
            </a:r>
            <a:r>
              <a:rPr lang="cs-CZ" sz="1900" b="1" dirty="0"/>
              <a:t> </a:t>
            </a:r>
            <a:r>
              <a:rPr lang="cs-CZ" sz="1900" b="1" dirty="0" err="1"/>
              <a:t>Gallo</a:t>
            </a:r>
            <a:endParaRPr lang="cs-CZ" sz="1900" b="1" dirty="0"/>
          </a:p>
          <a:p>
            <a:r>
              <a:rPr lang="cs-CZ" sz="1900" b="1" dirty="0"/>
              <a:t>24.12 – </a:t>
            </a:r>
            <a:r>
              <a:rPr lang="cs-CZ" sz="1900" dirty="0"/>
              <a:t>hoduje se a slaví se až do rána, jídlo se liší podle regionů, vánoční sladkosti, marcipánové figurky, mandlový nugát, sádlové cukroví, sušené ovoce, </a:t>
            </a:r>
            <a:r>
              <a:rPr lang="cs-CZ" sz="1900" dirty="0" err="1"/>
              <a:t>cava</a:t>
            </a:r>
            <a:endParaRPr lang="cs-CZ" sz="1900" dirty="0"/>
          </a:p>
          <a:p>
            <a:r>
              <a:rPr lang="cs-CZ" sz="1900" b="1" dirty="0"/>
              <a:t>Vánoční období končí 6.1. </a:t>
            </a:r>
            <a:r>
              <a:rPr lang="cs-CZ" sz="1900" dirty="0"/>
              <a:t>na Tři Krále, děti podle báje připraví boty se slámou a mrkví a druhý den v nich najdou dárky</a:t>
            </a:r>
          </a:p>
          <a:p>
            <a:endParaRPr lang="cs-CZ" sz="1900" b="1" dirty="0"/>
          </a:p>
          <a:p>
            <a:endParaRPr lang="cs-CZ" sz="1900" b="1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DDB47D1-2CF5-0948-B55C-91637777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556" y="422793"/>
            <a:ext cx="3995623" cy="2658905"/>
          </a:xfrm>
          <a:prstGeom prst="rect">
            <a:avLst/>
          </a:prstGeom>
        </p:spPr>
      </p:pic>
      <p:pic>
        <p:nvPicPr>
          <p:cNvPr id="5" name="Obrázek 4" descr="Obsah obrázku brýle, nápoje, alkohol, sklo&#10;&#10;Popis byl vytvořen automaticky">
            <a:extLst>
              <a:ext uri="{FF2B5EF4-FFF2-40B4-BE49-F238E27FC236}">
                <a16:creationId xmlns:a16="http://schemas.microsoft.com/office/drawing/2014/main" id="{A9A9E96C-32FA-ED46-BB68-221AB5558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56" y="3586821"/>
            <a:ext cx="3995623" cy="26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B53AB1-10EE-4094-BAA1-C7C14097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BDF9F-73C8-7C40-82A2-8AC1A30B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371" y="560173"/>
            <a:ext cx="6337427" cy="1664043"/>
          </a:xfrm>
        </p:spPr>
        <p:txBody>
          <a:bodyPr>
            <a:normAutofit/>
          </a:bodyPr>
          <a:lstStyle/>
          <a:p>
            <a:r>
              <a:rPr lang="cs-CZ" sz="4000" b="1"/>
              <a:t>Vánoce v Itálii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1390F2-2AFC-3644-A5FE-1496ABCC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5" y="422793"/>
            <a:ext cx="3995623" cy="2658905"/>
          </a:xfrm>
          <a:prstGeom prst="rect">
            <a:avLst/>
          </a:prstGeom>
        </p:spPr>
      </p:pic>
      <p:pic>
        <p:nvPicPr>
          <p:cNvPr id="4" name="Obrázek 3" descr="Obsah obrázku budova, exteriér, vysoký, staré&#10;&#10;Popis byl vytvořen automaticky">
            <a:extLst>
              <a:ext uri="{FF2B5EF4-FFF2-40B4-BE49-F238E27FC236}">
                <a16:creationId xmlns:a16="http://schemas.microsoft.com/office/drawing/2014/main" id="{7E01AA64-6C21-6A47-9308-206FFAF4A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85595" y="3543543"/>
            <a:ext cx="3995623" cy="27358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F0C51-ED0F-E747-A00E-2356F4CC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371" y="2405448"/>
            <a:ext cx="6337427" cy="3711147"/>
          </a:xfrm>
        </p:spPr>
        <p:txBody>
          <a:bodyPr>
            <a:normAutofit/>
          </a:bodyPr>
          <a:lstStyle/>
          <a:p>
            <a:r>
              <a:rPr lang="cs-CZ" sz="1300" dirty="0"/>
              <a:t>Využívají k setkávání s přáteli a rodinou, na pečení, vaření, uklízení a nakupování si moc nepotrpí</a:t>
            </a:r>
          </a:p>
          <a:p>
            <a:r>
              <a:rPr lang="cs-CZ" sz="1300" dirty="0"/>
              <a:t>Za začátek Vánoc se považuje </a:t>
            </a:r>
            <a:r>
              <a:rPr lang="cs-CZ" sz="1300" dirty="0" err="1"/>
              <a:t>papežovské</a:t>
            </a:r>
            <a:r>
              <a:rPr lang="cs-CZ" sz="1300" dirty="0"/>
              <a:t> </a:t>
            </a:r>
            <a:r>
              <a:rPr lang="cs-CZ" sz="1300" dirty="0" err="1"/>
              <a:t>požehnanání</a:t>
            </a:r>
            <a:r>
              <a:rPr lang="cs-CZ" sz="1300" dirty="0"/>
              <a:t> </a:t>
            </a:r>
            <a:r>
              <a:rPr lang="cs-CZ" sz="1300" b="1" dirty="0"/>
              <a:t>Urbi et Orbi 25.12</a:t>
            </a:r>
            <a:r>
              <a:rPr lang="cs-CZ" sz="1300" dirty="0"/>
              <a:t>, výjimečná je i půlnoční mše</a:t>
            </a:r>
            <a:endParaRPr lang="cs-CZ" sz="1300" b="1" dirty="0"/>
          </a:p>
          <a:p>
            <a:r>
              <a:rPr lang="cs-CZ" sz="1300" dirty="0"/>
              <a:t>Severní a jižní část </a:t>
            </a:r>
            <a:r>
              <a:rPr lang="cs-CZ" sz="1300" b="1" dirty="0"/>
              <a:t>jsou odlišné </a:t>
            </a:r>
          </a:p>
          <a:p>
            <a:r>
              <a:rPr lang="cs-CZ" sz="1300" b="1" dirty="0"/>
              <a:t>Sever</a:t>
            </a:r>
          </a:p>
          <a:p>
            <a:pPr lvl="1"/>
            <a:r>
              <a:rPr lang="cs-CZ" sz="1300" dirty="0"/>
              <a:t>24.12. slaví narození Ježíška na půlnoční mši</a:t>
            </a:r>
          </a:p>
          <a:p>
            <a:pPr lvl="1"/>
            <a:r>
              <a:rPr lang="cs-CZ" sz="1300" dirty="0"/>
              <a:t>25.12. vrchol Vánoc, rozbalování dárků před obědem</a:t>
            </a:r>
          </a:p>
          <a:p>
            <a:r>
              <a:rPr lang="cs-CZ" sz="1300" b="1" dirty="0"/>
              <a:t>Jih</a:t>
            </a:r>
          </a:p>
          <a:p>
            <a:pPr lvl="1"/>
            <a:r>
              <a:rPr lang="cs-CZ" sz="1300" dirty="0"/>
              <a:t>24.12 štědrovečerní večeře, pak dárky, poté vánoční mše</a:t>
            </a:r>
          </a:p>
          <a:p>
            <a:r>
              <a:rPr lang="cs-CZ" sz="1300" b="1" dirty="0"/>
              <a:t>Štědrovečerní večeře </a:t>
            </a:r>
            <a:r>
              <a:rPr lang="cs-CZ" sz="1300" dirty="0"/>
              <a:t>– rybí jídla, mnoho chodů, nepotrpí si na tradiční cukroví </a:t>
            </a:r>
          </a:p>
          <a:p>
            <a:r>
              <a:rPr lang="cs-CZ" sz="1300" dirty="0"/>
              <a:t>Nepotrpí si na stromeček, dárky nosí </a:t>
            </a:r>
            <a:r>
              <a:rPr lang="cs-CZ" sz="1300" b="1" dirty="0" err="1"/>
              <a:t>Babbo</a:t>
            </a:r>
            <a:r>
              <a:rPr lang="cs-CZ" sz="1300" b="1" dirty="0"/>
              <a:t> Natale</a:t>
            </a:r>
          </a:p>
          <a:p>
            <a:r>
              <a:rPr lang="cs-CZ" sz="1300" dirty="0"/>
              <a:t>Konec vánočního období je noc z 5. na 6.1., na náměstí vzplanou ohně a uprostřed je dřevěná </a:t>
            </a:r>
            <a:r>
              <a:rPr lang="cs-CZ" sz="1300" b="1" dirty="0" err="1"/>
              <a:t>Befana</a:t>
            </a:r>
            <a:endParaRPr lang="cs-CZ" sz="1300" b="1" dirty="0"/>
          </a:p>
          <a:p>
            <a:endParaRPr lang="cs-CZ" sz="1300" b="1" dirty="0"/>
          </a:p>
          <a:p>
            <a:pPr lvl="1"/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11714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784BDD-AAD6-484F-A61B-68599221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cs-CZ" dirty="0"/>
              <a:t>Vánoce v Polsku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DDCCA6-9751-0C4F-BCEE-C69E3F08C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9C36274-8384-0A45-B42E-656113149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8DB90-AE78-D74C-B415-0CED9AC2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r>
              <a:rPr lang="cs-CZ" sz="1600" dirty="0"/>
              <a:t>Začínají </a:t>
            </a:r>
            <a:r>
              <a:rPr lang="cs-CZ" sz="1600" b="1" dirty="0"/>
              <a:t>24.12.</a:t>
            </a:r>
            <a:r>
              <a:rPr lang="cs-CZ" sz="1600" dirty="0"/>
              <a:t>, kdy se na nebi objeví </a:t>
            </a:r>
            <a:r>
              <a:rPr lang="cs-CZ" sz="1600" b="1" dirty="0"/>
              <a:t>první hvězda</a:t>
            </a:r>
          </a:p>
          <a:p>
            <a:r>
              <a:rPr lang="cs-CZ" sz="1600" dirty="0"/>
              <a:t>Dárky nosí podle území </a:t>
            </a:r>
            <a:r>
              <a:rPr lang="cs-CZ" sz="1600" b="1" dirty="0"/>
              <a:t>Mikuláš, Ježíšek a hvězdička</a:t>
            </a:r>
          </a:p>
          <a:p>
            <a:r>
              <a:rPr lang="cs-CZ" sz="1600" b="1" dirty="0"/>
              <a:t>Advent – </a:t>
            </a:r>
            <a:r>
              <a:rPr lang="cs-CZ" sz="1600" dirty="0"/>
              <a:t>pečení perníčků, výroba ozdob, zdobení vánočního stromečku, vždy o dárek navíc</a:t>
            </a:r>
          </a:p>
          <a:p>
            <a:r>
              <a:rPr lang="cs-CZ" sz="1600" b="1" dirty="0"/>
              <a:t>Štědrý den –</a:t>
            </a:r>
            <a:r>
              <a:rPr lang="cs-CZ" sz="1600" dirty="0"/>
              <a:t> drží půst, večer mají hody – 12 chodů, jedno místo navíc, typickým zvykem je dělení oplatky </a:t>
            </a:r>
          </a:p>
          <a:p>
            <a:r>
              <a:rPr lang="cs-CZ" sz="1600" b="1" dirty="0"/>
              <a:t>Štědrovečerní večeře – </a:t>
            </a:r>
            <a:r>
              <a:rPr lang="cs-CZ" sz="1600" dirty="0"/>
              <a:t>hlavní jídlo je kapr, před hlavním jídlem </a:t>
            </a:r>
            <a:r>
              <a:rPr lang="cs-CZ" sz="1600" dirty="0" err="1"/>
              <a:t>boršč</a:t>
            </a:r>
            <a:r>
              <a:rPr lang="cs-CZ" sz="1600" dirty="0"/>
              <a:t> s </a:t>
            </a:r>
            <a:r>
              <a:rPr lang="cs-CZ" sz="1600" dirty="0" err="1"/>
              <a:t>uszkami</a:t>
            </a:r>
            <a:r>
              <a:rPr lang="cs-CZ" sz="1600" dirty="0"/>
              <a:t>, pirohy, </a:t>
            </a:r>
            <a:r>
              <a:rPr lang="cs-CZ" sz="1600" dirty="0" err="1"/>
              <a:t>kutia</a:t>
            </a:r>
            <a:r>
              <a:rPr lang="cs-CZ" sz="1600" dirty="0"/>
              <a:t>, </a:t>
            </a:r>
            <a:r>
              <a:rPr lang="cs-CZ" sz="1600" dirty="0" err="1"/>
              <a:t>makůvky</a:t>
            </a:r>
            <a:endParaRPr lang="cs-CZ" sz="1600" dirty="0"/>
          </a:p>
          <a:p>
            <a:r>
              <a:rPr lang="cs-CZ" sz="1600" dirty="0"/>
              <a:t>Štědrý večer končí </a:t>
            </a:r>
            <a:r>
              <a:rPr lang="cs-CZ" sz="1600" b="1" dirty="0" err="1"/>
              <a:t>pasterkou</a:t>
            </a:r>
            <a:r>
              <a:rPr lang="cs-CZ" sz="1600" dirty="0"/>
              <a:t> </a:t>
            </a:r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007578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</Words>
  <Application>Microsoft Office PowerPoint</Application>
  <PresentationFormat>Širokoúhlá obrazovka</PresentationFormat>
  <Paragraphs>132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Motiv Office</vt:lpstr>
      <vt:lpstr>Svátky v římskokatolické církvi</vt:lpstr>
      <vt:lpstr>Liturgický rok </vt:lpstr>
      <vt:lpstr>Svátky v římskokatolické církvi </vt:lpstr>
      <vt:lpstr>Vánoce </vt:lpstr>
      <vt:lpstr>Vánoční obyčeje, zvyky a pověry</vt:lpstr>
      <vt:lpstr>Vánoční obyčeje, zvyky a pověry</vt:lpstr>
      <vt:lpstr>Vánoce ve Španělsku</vt:lpstr>
      <vt:lpstr>Vánoce v Itálii</vt:lpstr>
      <vt:lpstr>Vánoce v Polsku</vt:lpstr>
      <vt:lpstr>Velikonoce</vt:lpstr>
      <vt:lpstr>Velikonoce</vt:lpstr>
      <vt:lpstr>Velikonoce</vt:lpstr>
      <vt:lpstr>Velikonoce v Itálii</vt:lpstr>
      <vt:lpstr>Velikonoce ve Španělsku</vt:lpstr>
      <vt:lpstr>Velikonoce v Polsku</vt:lpstr>
      <vt:lpstr>České římskokatolické svátky </vt:lpstr>
      <vt:lpstr>Citace</vt:lpstr>
      <vt:lpstr>Děkujeme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Svátky v římskokatolické církvi</dc:title>
  <dc:creator>jasmina.thabetova03@gmail.com</dc:creator>
  <cp:lastModifiedBy>Kokaisl Petr</cp:lastModifiedBy>
  <cp:revision>12</cp:revision>
  <dcterms:created xsi:type="dcterms:W3CDTF">2023-02-16T12:31:47Z</dcterms:created>
  <dcterms:modified xsi:type="dcterms:W3CDTF">2024-05-04T11:29:15Z</dcterms:modified>
</cp:coreProperties>
</file>