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75" r:id="rId5"/>
    <p:sldId id="276" r:id="rId6"/>
    <p:sldId id="260" r:id="rId7"/>
    <p:sldId id="258" r:id="rId8"/>
    <p:sldId id="261" r:id="rId9"/>
    <p:sldId id="262" r:id="rId10"/>
    <p:sldId id="272" r:id="rId11"/>
    <p:sldId id="263" r:id="rId12"/>
    <p:sldId id="264" r:id="rId13"/>
    <p:sldId id="265" r:id="rId14"/>
    <p:sldId id="266" r:id="rId15"/>
    <p:sldId id="273" r:id="rId16"/>
    <p:sldId id="267" r:id="rId17"/>
    <p:sldId id="268" r:id="rId18"/>
    <p:sldId id="269" r:id="rId19"/>
    <p:sldId id="277" r:id="rId20"/>
    <p:sldId id="278" r:id="rId21"/>
    <p:sldId id="279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A092F-F8BF-0E8E-19FB-468DCF3CC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/>
              <a:t>Antropologie Stáří a smrti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F283B3-1A6B-D55C-610A-4E25A13CA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919" y="5457297"/>
            <a:ext cx="9448800" cy="1017620"/>
          </a:xfrm>
        </p:spPr>
        <p:txBody>
          <a:bodyPr>
            <a:noAutofit/>
          </a:bodyPr>
          <a:lstStyle/>
          <a:p>
            <a:r>
              <a:rPr lang="cs-CZ" dirty="0"/>
              <a:t>Mariana Petáková</a:t>
            </a:r>
          </a:p>
          <a:p>
            <a:r>
              <a:rPr lang="cs-CZ" dirty="0"/>
              <a:t>Lenka Prokopová</a:t>
            </a:r>
          </a:p>
          <a:p>
            <a:r>
              <a:rPr lang="cs-CZ" dirty="0"/>
              <a:t>Tereza Steklá</a:t>
            </a:r>
          </a:p>
        </p:txBody>
      </p:sp>
    </p:spTree>
    <p:extLst>
      <p:ext uri="{BB962C8B-B14F-4D97-AF65-F5344CB8AC3E}">
        <p14:creationId xmlns:p14="http://schemas.microsoft.com/office/powerpoint/2010/main" val="407743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081CF-85DC-1D26-06CB-A8A46E263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754645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Historie smrti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9AC4BC-9460-C1CB-C31D-E6F230B9B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cs-CZ" sz="2400" dirty="0"/>
              <a:t>V pravěku často pohřbívaly své mrtvé spolu s předměty jako byli nástroje či ozdoby </a:t>
            </a:r>
            <a:r>
              <a:rPr lang="en-US" sz="2400" dirty="0"/>
              <a:t>​</a:t>
            </a:r>
          </a:p>
          <a:p>
            <a:pPr fontAlgn="base"/>
            <a:endParaRPr lang="cs-CZ" sz="2400" dirty="0"/>
          </a:p>
          <a:p>
            <a:pPr fontAlgn="base"/>
            <a:r>
              <a:rPr lang="cs-CZ" sz="2400" dirty="0"/>
              <a:t>Ve středověku byla smrt běžnou součástí života ( nemoci, hlad, války) =přítomna v umění a náboženství </a:t>
            </a:r>
            <a:r>
              <a:rPr lang="en-US" sz="2400" dirty="0"/>
              <a:t>​</a:t>
            </a:r>
            <a:endParaRPr lang="cs-CZ" sz="2400" dirty="0"/>
          </a:p>
          <a:p>
            <a:pPr fontAlgn="base"/>
            <a:endParaRPr lang="en-US" sz="2400" dirty="0"/>
          </a:p>
          <a:p>
            <a:pPr fontAlgn="base"/>
            <a:r>
              <a:rPr lang="cs-CZ" sz="2400" dirty="0"/>
              <a:t>Morová epidemie (14. Století), Husitské války ( 15.století)</a:t>
            </a:r>
            <a:r>
              <a:rPr lang="en-US" sz="2400" dirty="0"/>
              <a:t>​</a:t>
            </a:r>
          </a:p>
          <a:p>
            <a:pPr fontAlgn="base"/>
            <a:endParaRPr lang="cs-CZ" sz="2400" dirty="0"/>
          </a:p>
          <a:p>
            <a:pPr fontAlgn="base"/>
            <a:r>
              <a:rPr lang="cs-CZ" sz="2400" dirty="0"/>
              <a:t>Tanec smrti =připomínal lidem že smrt si nakonec přijde pro každého </a:t>
            </a:r>
            <a:r>
              <a:rPr lang="en-US" sz="2400" dirty="0"/>
              <a:t>​</a:t>
            </a:r>
          </a:p>
          <a:p>
            <a:pPr fontAlgn="base"/>
            <a:endParaRPr lang="cs-CZ" sz="2400" dirty="0"/>
          </a:p>
          <a:p>
            <a:pPr fontAlgn="base"/>
            <a:r>
              <a:rPr lang="cs-CZ" sz="2400" dirty="0"/>
              <a:t>V novověku se změnilo vnímání smrti a více se přesunulo do soukromí rodiny a zdravotnických institucí </a:t>
            </a:r>
            <a:r>
              <a:rPr lang="en-US" sz="2400" dirty="0"/>
              <a:t>​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661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5FFBF-CA76-0EE9-2AC0-0105F21D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447" y="764373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Historický vývoj vztahu ke smrti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5B41A7-2843-13E7-148B-9599E4FA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9502"/>
            <a:ext cx="10820400" cy="4024125"/>
          </a:xfrm>
        </p:spPr>
        <p:txBody>
          <a:bodyPr/>
          <a:lstStyle/>
          <a:p>
            <a:pPr fontAlgn="base"/>
            <a:r>
              <a:rPr lang="cs-CZ" dirty="0"/>
              <a:t>Philippe </a:t>
            </a:r>
            <a:r>
              <a:rPr lang="cs-CZ" dirty="0" err="1"/>
              <a:t>Ariès</a:t>
            </a:r>
            <a:r>
              <a:rPr lang="cs-CZ" dirty="0"/>
              <a:t>​</a:t>
            </a:r>
          </a:p>
          <a:p>
            <a:pPr fontAlgn="base"/>
            <a:r>
              <a:rPr lang="cs-CZ" sz="2000" dirty="0"/>
              <a:t>autor knihy </a:t>
            </a:r>
            <a:r>
              <a:rPr lang="cs-CZ" sz="2000" i="1" dirty="0"/>
              <a:t>Dějiny smrti</a:t>
            </a:r>
            <a:r>
              <a:rPr lang="cs-CZ" sz="2000" dirty="0"/>
              <a:t>​</a:t>
            </a:r>
          </a:p>
          <a:p>
            <a:pPr fontAlgn="base"/>
            <a:r>
              <a:rPr lang="cs-CZ" sz="2000" dirty="0"/>
              <a:t>ukázal, že vztah ke smrti se v historii proměňuje</a:t>
            </a:r>
            <a:r>
              <a:rPr lang="en-US" sz="2000" dirty="0"/>
              <a:t>​</a:t>
            </a:r>
          </a:p>
          <a:p>
            <a:pPr fontAlgn="base"/>
            <a:r>
              <a:rPr lang="cs-CZ" sz="2000" dirty="0"/>
              <a:t>ve středověku byla smrt přirozenou součástí života</a:t>
            </a:r>
            <a:r>
              <a:rPr lang="en-US" sz="2000" dirty="0"/>
              <a:t>​</a:t>
            </a:r>
          </a:p>
          <a:p>
            <a:pPr fontAlgn="base"/>
            <a:r>
              <a:rPr lang="cs-CZ" sz="2000" dirty="0"/>
              <a:t>moderní společnost smrt spíše vytěsňuje</a:t>
            </a:r>
            <a:r>
              <a:rPr lang="en-US" sz="2000" dirty="0"/>
              <a:t>​</a:t>
            </a:r>
          </a:p>
          <a:p>
            <a:pPr fontAlgn="base"/>
            <a:endParaRPr lang="cs-CZ" dirty="0"/>
          </a:p>
          <a:p>
            <a:pPr fontAlgn="base"/>
            <a:endParaRPr lang="cs-CZ" dirty="0"/>
          </a:p>
          <a:p>
            <a:endParaRPr lang="cs-CZ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AE1C140-14EB-5B27-8894-0C723C236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76" y="326584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D8F34D-2630-3892-C49B-19829031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34" y="744421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Pohřební rituály ve světě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DA74362-6CC2-69E7-0146-50E634BBE7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2064" y="2195117"/>
            <a:ext cx="5334000" cy="2786417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54C9417-F66C-C145-C97D-E2C6D10A8A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1656" y="2195117"/>
            <a:ext cx="5334000" cy="28003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9AE8A5-089F-16ED-A516-0049B91544CB}"/>
              </a:ext>
            </a:extLst>
          </p:cNvPr>
          <p:cNvSpPr txBox="1"/>
          <p:nvPr/>
        </p:nvSpPr>
        <p:spPr>
          <a:xfrm>
            <a:off x="462064" y="5296870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Tibetský „nebeský pohřeb“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2D82B2-02AB-4A9F-31AB-87C4D420A27A}"/>
              </a:ext>
            </a:extLst>
          </p:cNvPr>
          <p:cNvSpPr txBox="1"/>
          <p:nvPr/>
        </p:nvSpPr>
        <p:spPr>
          <a:xfrm>
            <a:off x="6191656" y="5296870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Hinduistická kremace</a:t>
            </a:r>
          </a:p>
        </p:txBody>
      </p:sp>
    </p:spTree>
    <p:extLst>
      <p:ext uri="{BB962C8B-B14F-4D97-AF65-F5344CB8AC3E}">
        <p14:creationId xmlns:p14="http://schemas.microsoft.com/office/powerpoint/2010/main" val="298510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908B588-F0FE-A43E-C571-3F0D7B6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783828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Pohřební rituály ve světě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BBD088C-4F89-422C-1CD5-7892D01F65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4906" y="2199423"/>
            <a:ext cx="4615775" cy="2943733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E0EE13C-B334-7FF2-D824-4E275729F9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1812" y="2139861"/>
            <a:ext cx="4395281" cy="294373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A1993F-57FD-193E-F162-BB89D1B74092}"/>
              </a:ext>
            </a:extLst>
          </p:cNvPr>
          <p:cNvSpPr txBox="1"/>
          <p:nvPr/>
        </p:nvSpPr>
        <p:spPr>
          <a:xfrm>
            <a:off x="1074906" y="5374691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Křesťanský pohřeb do země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D77427-6807-D51C-D0D2-3CBFC6766D6E}"/>
              </a:ext>
            </a:extLst>
          </p:cNvPr>
          <p:cNvSpPr txBox="1"/>
          <p:nvPr/>
        </p:nvSpPr>
        <p:spPr>
          <a:xfrm>
            <a:off x="6721812" y="5374691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Mexický Día de los Muertos</a:t>
            </a:r>
          </a:p>
        </p:txBody>
      </p:sp>
    </p:spTree>
    <p:extLst>
      <p:ext uri="{BB962C8B-B14F-4D97-AF65-F5344CB8AC3E}">
        <p14:creationId xmlns:p14="http://schemas.microsoft.com/office/powerpoint/2010/main" val="426013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12A3E-DFBC-38F8-576E-728939FE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754645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Truchlení a jeho kulturní podoby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0C5099-7625-443B-1692-B47A409FF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dirty="0"/>
              <a:t>Veřejné vs. soukromé truchlení</a:t>
            </a:r>
          </a:p>
          <a:p>
            <a:endParaRPr lang="cs-CZ" dirty="0"/>
          </a:p>
          <a:p>
            <a:r>
              <a:rPr lang="cs-CZ" dirty="0"/>
              <a:t>Délka smutku se liší podle kultury</a:t>
            </a:r>
          </a:p>
          <a:p>
            <a:endParaRPr lang="cs-CZ" dirty="0"/>
          </a:p>
          <a:p>
            <a:r>
              <a:rPr lang="cs-CZ" dirty="0"/>
              <a:t>Specifické oblečení (např. černá barva v Evropě)</a:t>
            </a:r>
          </a:p>
          <a:p>
            <a:endParaRPr lang="cs-CZ" dirty="0"/>
          </a:p>
          <a:p>
            <a:r>
              <a:rPr lang="cs-CZ" dirty="0"/>
              <a:t>Symbolické projevy (svíčky, modlitby, výročí)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9181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90520-336D-D35A-5B7B-9A6B9A19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298" y="713361"/>
            <a:ext cx="8610599" cy="1303867"/>
          </a:xfrm>
        </p:spPr>
        <p:txBody>
          <a:bodyPr/>
          <a:lstStyle/>
          <a:p>
            <a:pPr algn="ctr"/>
            <a:r>
              <a:rPr lang="cs-CZ" dirty="0"/>
              <a:t>Truchlení v různých zemích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CEAB38-3E5A-BC01-F613-B6DBE2B13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Mexiko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67C57C-92F0-F668-30B7-2CFA4E618C7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/>
              <a:t>Pojetí: Smrt není vnímaná jako konec, ale jako přirozený koloběh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Rituál:  Staví se bohaté oltáře s jídlem  a květinami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/>
              <a:t>Hřbitovy se mění v místa oslav a pikniků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/>
              <a:t>Cíl: Udržet živé spojení s mrtvými 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67BE04A-9917-905D-15B9-27D38F5BC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Tibet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7AF9301-9120-EDD8-945E-875C0F2F197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Pojetí: Tělo je po smrti vnímáno jako prázdná schránka, duše se již reinkarnovala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Rituál: Ostatky jsou vyneseny do hor a nabídnuty supům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Cíl:  Poslední projev milosrdenství zesnulého, které svým tělem nakrmí jiné živé bytosti </a:t>
            </a: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97E9077-8490-4244-7496-9F609FC798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Ghana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70B0A08-C23E-8E12-064B-446B26BC49E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Pojetí: Pohřeb je nejvýznamnější společenskou událostí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Rituál:  Zesnulí jsou pohřbívání v designových rakví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Cíl: Důstojný a viditelný přechod do světa předků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9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406E1-0877-46A3-4D42-CA6898CA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93556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Smrt v moderní společnosti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CC7BB2-C2CF-5557-5C79-B6A36249B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r>
              <a:rPr lang="cs-CZ" dirty="0" err="1"/>
              <a:t>Medicinalizace</a:t>
            </a:r>
            <a:r>
              <a:rPr lang="cs-CZ" dirty="0"/>
              <a:t> smrti (nemocnice)</a:t>
            </a:r>
          </a:p>
          <a:p>
            <a:endParaRPr lang="cs-CZ" dirty="0"/>
          </a:p>
          <a:p>
            <a:r>
              <a:rPr lang="cs-CZ" dirty="0"/>
              <a:t>Oddělení smrti od běžného života</a:t>
            </a:r>
          </a:p>
          <a:p>
            <a:endParaRPr lang="cs-CZ" dirty="0"/>
          </a:p>
          <a:p>
            <a:r>
              <a:rPr lang="cs-CZ" dirty="0"/>
              <a:t>Hospicová péče</a:t>
            </a:r>
          </a:p>
          <a:p>
            <a:endParaRPr lang="cs-CZ" dirty="0"/>
          </a:p>
          <a:p>
            <a:r>
              <a:rPr lang="cs-CZ" dirty="0"/>
              <a:t>Debata o eutanazii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199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ADBA7-A8C2-4DE3-409B-C286E8712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371" y="764373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Stárnutí populace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A8FAF2-D8D7-DF3C-863D-FBC38B31A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r>
              <a:rPr lang="cs-CZ" dirty="0"/>
              <a:t>Prodlužování délky života</a:t>
            </a:r>
          </a:p>
          <a:p>
            <a:endParaRPr lang="cs-CZ" dirty="0"/>
          </a:p>
          <a:p>
            <a:r>
              <a:rPr lang="cs-CZ" dirty="0"/>
              <a:t>Nízká porodnost</a:t>
            </a:r>
          </a:p>
          <a:p>
            <a:endParaRPr lang="cs-CZ" dirty="0"/>
          </a:p>
          <a:p>
            <a:r>
              <a:rPr lang="cs-CZ" dirty="0"/>
              <a:t>Ekonomické a sociální dopady</a:t>
            </a:r>
          </a:p>
          <a:p>
            <a:endParaRPr lang="cs-CZ" dirty="0"/>
          </a:p>
          <a:p>
            <a:r>
              <a:rPr lang="cs-CZ" dirty="0"/>
              <a:t>Potřeba mezigenerační solidarity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5090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29A5FA-EB1C-AF01-00A8-B590CBF82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77" y="813011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1A68C4-A14E-5A02-B3AA-DCED4E6DF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1" dirty="0"/>
          </a:p>
          <a:p>
            <a:r>
              <a:rPr lang="cs-CZ" dirty="0"/>
              <a:t>Stáří i smrt jsou univerzální součástí lidského života</a:t>
            </a:r>
          </a:p>
          <a:p>
            <a:endParaRPr lang="cs-CZ" dirty="0"/>
          </a:p>
          <a:p>
            <a:r>
              <a:rPr lang="cs-CZ" dirty="0"/>
              <a:t>Každá kultura je však chápe jinak</a:t>
            </a:r>
          </a:p>
          <a:p>
            <a:endParaRPr lang="cs-CZ" dirty="0"/>
          </a:p>
          <a:p>
            <a:r>
              <a:rPr lang="cs-CZ" dirty="0"/>
              <a:t>Antropologie pomáhá porozumět těmto rozdílům</a:t>
            </a:r>
          </a:p>
          <a:p>
            <a:endParaRPr lang="cs-CZ" dirty="0"/>
          </a:p>
          <a:p>
            <a:r>
              <a:rPr lang="cs-CZ" dirty="0"/>
              <a:t>Respekt podporuje empatii a toleranci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4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3A7AD-4577-F632-0E4C-E87B34EAE4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C72AA9-AC95-63E5-37E1-8EE848D13F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157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C9E47-8ED6-217A-AC72-E1A01B7D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370" y="774100"/>
            <a:ext cx="8610600" cy="1293028"/>
          </a:xfrm>
        </p:spPr>
        <p:txBody>
          <a:bodyPr/>
          <a:lstStyle/>
          <a:p>
            <a:pPr algn="l"/>
            <a:r>
              <a:rPr lang="cs-CZ" dirty="0"/>
              <a:t>Co je antropologie stáří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88039B-B294-1487-8D35-6F6B0889A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b="1" dirty="0"/>
          </a:p>
          <a:p>
            <a:r>
              <a:rPr lang="cs-CZ" sz="2400" dirty="0"/>
              <a:t>Oblast sociální a kulturní antropologie</a:t>
            </a:r>
          </a:p>
          <a:p>
            <a:endParaRPr lang="cs-CZ" sz="2400" dirty="0"/>
          </a:p>
          <a:p>
            <a:r>
              <a:rPr lang="cs-CZ" sz="2400" dirty="0"/>
              <a:t>Zkoumá, jak různé společnosti vnímají stáří</a:t>
            </a:r>
          </a:p>
          <a:p>
            <a:endParaRPr lang="cs-CZ" sz="2400" dirty="0"/>
          </a:p>
          <a:p>
            <a:r>
              <a:rPr lang="cs-CZ" sz="2400" dirty="0"/>
              <a:t>Sleduje postavení seniorů ve společnosti</a:t>
            </a:r>
          </a:p>
          <a:p>
            <a:endParaRPr lang="cs-CZ" sz="2400" dirty="0"/>
          </a:p>
          <a:p>
            <a:r>
              <a:rPr lang="cs-CZ" sz="2400" dirty="0"/>
              <a:t>Zabývá se rolemi starších lidí v rodině i komunitě</a:t>
            </a:r>
          </a:p>
          <a:p>
            <a:endParaRPr lang="cs-CZ" sz="2400" dirty="0"/>
          </a:p>
          <a:p>
            <a:r>
              <a:rPr lang="cs-CZ" sz="2400" dirty="0"/>
              <a:t>Často porovnává různé společnosti, aby ukázala, že stáří není jen biologická fáze života, ale také kulturně a sociálně definovaný jev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8521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8D533-DDA1-9162-C436-558BA696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053A72-53F1-E915-D739-371688506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4374"/>
            <a:ext cx="10820400" cy="5454312"/>
          </a:xfrm>
        </p:spPr>
        <p:txBody>
          <a:bodyPr/>
          <a:lstStyle/>
          <a:p>
            <a:r>
              <a:rPr lang="cs-CZ" dirty="0"/>
              <a:t>1. </a:t>
            </a:r>
            <a:r>
              <a:rPr lang="cs-CZ" sz="1800" dirty="0"/>
              <a:t>Co sleduje antropologie stáří?</a:t>
            </a:r>
          </a:p>
          <a:p>
            <a:r>
              <a:rPr lang="cs-CZ" sz="1800" dirty="0"/>
              <a:t>A) Postavení seniorů ve společnosti ✅</a:t>
            </a:r>
            <a:br>
              <a:rPr lang="cs-CZ" sz="1800" dirty="0"/>
            </a:br>
            <a:r>
              <a:rPr lang="cs-CZ" sz="1800" dirty="0"/>
              <a:t>B) Výhradně biologické změny lidského těla ve stáří</a:t>
            </a:r>
            <a:br>
              <a:rPr lang="cs-CZ" sz="1800" dirty="0"/>
            </a:br>
            <a:r>
              <a:rPr lang="cs-CZ" sz="1800" dirty="0"/>
              <a:t>C) Pouze vývoj dětské populace ve společnosti</a:t>
            </a:r>
            <a:br>
              <a:rPr lang="cs-CZ" sz="1800" dirty="0"/>
            </a:br>
            <a:r>
              <a:rPr lang="cs-CZ" sz="1800" dirty="0"/>
              <a:t>D) Historii zdravotnictví v různých státech</a:t>
            </a:r>
          </a:p>
          <a:p>
            <a:endParaRPr lang="cs-CZ" sz="1800" dirty="0"/>
          </a:p>
          <a:p>
            <a:r>
              <a:rPr lang="cs-CZ" sz="1800" dirty="0"/>
              <a:t>2. Co byla </a:t>
            </a:r>
            <a:r>
              <a:rPr lang="cs-CZ" sz="1800" dirty="0" err="1"/>
              <a:t>Gerúsia</a:t>
            </a:r>
            <a:r>
              <a:rPr lang="cs-CZ" sz="1800" dirty="0"/>
              <a:t>?</a:t>
            </a:r>
          </a:p>
          <a:p>
            <a:r>
              <a:rPr lang="cs-CZ" sz="1800" dirty="0"/>
              <a:t>A) Náboženský chrám ve starověkém Řecku</a:t>
            </a:r>
            <a:br>
              <a:rPr lang="cs-CZ" sz="1800" dirty="0"/>
            </a:br>
            <a:r>
              <a:rPr lang="cs-CZ" sz="1800" dirty="0"/>
              <a:t>B) Rada starších ve starověké Spartě ✅</a:t>
            </a:r>
            <a:br>
              <a:rPr lang="cs-CZ" sz="1800" dirty="0"/>
            </a:br>
            <a:r>
              <a:rPr lang="cs-CZ" sz="1800" dirty="0"/>
              <a:t>C) Vojenský výcvik mladých spartských bojovníků</a:t>
            </a:r>
            <a:br>
              <a:rPr lang="cs-CZ" sz="1800" dirty="0"/>
            </a:br>
            <a:r>
              <a:rPr lang="cs-CZ" sz="1800" dirty="0"/>
              <a:t>D) Athénské shromáždění obchodníků a řemeslníků</a:t>
            </a:r>
          </a:p>
          <a:p>
            <a:endParaRPr lang="cs-CZ" sz="1800" dirty="0"/>
          </a:p>
          <a:p>
            <a:r>
              <a:rPr lang="cs-CZ" sz="1800" dirty="0"/>
              <a:t>3. Kde mohli starší muži zastávat významné politické a veřejné funkce?</a:t>
            </a:r>
          </a:p>
          <a:p>
            <a:r>
              <a:rPr lang="cs-CZ" sz="1800" dirty="0"/>
              <a:t>A) Sparta</a:t>
            </a:r>
            <a:br>
              <a:rPr lang="cs-CZ" sz="1800" dirty="0"/>
            </a:br>
            <a:r>
              <a:rPr lang="cs-CZ" sz="1800" dirty="0"/>
              <a:t>B) Athény ✅</a:t>
            </a:r>
            <a:br>
              <a:rPr lang="cs-CZ" sz="1800" dirty="0"/>
            </a:br>
            <a:r>
              <a:rPr lang="cs-CZ" sz="1800" dirty="0"/>
              <a:t>C) Řím</a:t>
            </a:r>
            <a:br>
              <a:rPr lang="cs-CZ" sz="1800" dirty="0"/>
            </a:br>
            <a:r>
              <a:rPr lang="cs-CZ" sz="1800" dirty="0"/>
              <a:t>D) Babylon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90479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04222-E8D6-371D-B30B-F624284B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31985-3E59-4776-1815-053FF436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B87779-417C-01DE-639E-187EC3828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4374"/>
            <a:ext cx="10820400" cy="5454312"/>
          </a:xfrm>
        </p:spPr>
        <p:txBody>
          <a:bodyPr>
            <a:normAutofit/>
          </a:bodyPr>
          <a:lstStyle/>
          <a:p>
            <a:r>
              <a:rPr lang="cs-CZ" dirty="0"/>
              <a:t>4. </a:t>
            </a:r>
            <a:r>
              <a:rPr lang="cs-CZ" sz="1800" dirty="0"/>
              <a:t>Kdy se v Německu zavedl důchodový systém?</a:t>
            </a:r>
            <a:br>
              <a:rPr lang="cs-CZ" sz="1800" dirty="0"/>
            </a:br>
            <a:r>
              <a:rPr lang="cs-CZ" sz="1800" dirty="0"/>
              <a:t>A) Ve starověkém Římě</a:t>
            </a:r>
            <a:br>
              <a:rPr lang="cs-CZ" sz="1800" dirty="0"/>
            </a:br>
            <a:r>
              <a:rPr lang="cs-CZ" sz="1800" dirty="0"/>
              <a:t>B) Na počátku 18. století</a:t>
            </a:r>
            <a:br>
              <a:rPr lang="cs-CZ" sz="1800" dirty="0"/>
            </a:br>
            <a:r>
              <a:rPr lang="cs-CZ" sz="1800" dirty="0"/>
              <a:t>C) Na konci 19. století ✅</a:t>
            </a:r>
            <a:br>
              <a:rPr lang="cs-CZ" sz="1800" dirty="0"/>
            </a:br>
            <a:r>
              <a:rPr lang="cs-CZ" sz="1800" dirty="0"/>
              <a:t>D) V roce 1950</a:t>
            </a:r>
          </a:p>
          <a:p>
            <a:endParaRPr lang="cs-CZ" sz="1800" dirty="0"/>
          </a:p>
          <a:p>
            <a:r>
              <a:rPr lang="cs-CZ" sz="1800" dirty="0"/>
              <a:t>5. Jaké stáří zkoumá změny v myšlení, paměti, emocích a osobnosti?</a:t>
            </a:r>
          </a:p>
          <a:p>
            <a:r>
              <a:rPr lang="cs-CZ" sz="1800" dirty="0"/>
              <a:t>A) Biologické stáří</a:t>
            </a:r>
            <a:br>
              <a:rPr lang="cs-CZ" sz="1800" dirty="0"/>
            </a:br>
            <a:r>
              <a:rPr lang="cs-CZ" sz="1800" dirty="0"/>
              <a:t>B) Psychologické stáří ✅</a:t>
            </a:r>
            <a:br>
              <a:rPr lang="cs-CZ" sz="1800" dirty="0"/>
            </a:br>
            <a:r>
              <a:rPr lang="cs-CZ" sz="1800" dirty="0"/>
              <a:t>C) Sociální stáří</a:t>
            </a:r>
            <a:br>
              <a:rPr lang="cs-CZ" sz="1800" dirty="0"/>
            </a:br>
            <a:r>
              <a:rPr lang="cs-CZ" sz="1800" dirty="0"/>
              <a:t>D) Chronologické stáří</a:t>
            </a:r>
          </a:p>
          <a:p>
            <a:endParaRPr lang="cs-CZ" sz="1800" dirty="0"/>
          </a:p>
          <a:p>
            <a:r>
              <a:rPr lang="cs-CZ" sz="1800" dirty="0"/>
              <a:t>6. Kdo rozvinul pojem </a:t>
            </a:r>
            <a:r>
              <a:rPr lang="cs-CZ" sz="1800" dirty="0" err="1"/>
              <a:t>liminalita</a:t>
            </a:r>
            <a:r>
              <a:rPr lang="cs-CZ" sz="1800" dirty="0"/>
              <a:t>?</a:t>
            </a:r>
          </a:p>
          <a:p>
            <a:r>
              <a:rPr lang="cs-CZ" sz="1800" dirty="0"/>
              <a:t>A) </a:t>
            </a:r>
            <a:r>
              <a:rPr lang="cs-CZ" sz="1800" dirty="0" err="1"/>
              <a:t>Émile</a:t>
            </a:r>
            <a:r>
              <a:rPr lang="cs-CZ" sz="1800" dirty="0"/>
              <a:t> </a:t>
            </a:r>
            <a:r>
              <a:rPr lang="cs-CZ" sz="1800" dirty="0" err="1"/>
              <a:t>Durkheim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B)Margaret </a:t>
            </a:r>
            <a:r>
              <a:rPr lang="cs-CZ" sz="1800" dirty="0" err="1"/>
              <a:t>Mead</a:t>
            </a:r>
            <a:br>
              <a:rPr lang="cs-CZ" sz="1800" dirty="0"/>
            </a:br>
            <a:r>
              <a:rPr lang="cs-CZ" sz="1800" dirty="0"/>
              <a:t>   C) Arnold van </a:t>
            </a:r>
            <a:r>
              <a:rPr lang="cs-CZ" sz="1800" dirty="0" err="1"/>
              <a:t>Gennep</a:t>
            </a:r>
            <a:br>
              <a:rPr lang="cs-CZ" sz="1800" dirty="0"/>
            </a:br>
            <a:r>
              <a:rPr lang="cs-CZ" sz="1800" dirty="0"/>
              <a:t>   D) Victor Turner ✅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25875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4A65C-A745-8271-F5AA-54940190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B7E96-86F2-8EA1-F9D9-D57AC12AF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F67EAB-B74E-F2E5-DA35-8588741D2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4374"/>
            <a:ext cx="10820400" cy="545431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7. </a:t>
            </a:r>
            <a:r>
              <a:rPr lang="cs-CZ" sz="1800" dirty="0"/>
              <a:t>Co byl tanec smrti?</a:t>
            </a:r>
          </a:p>
          <a:p>
            <a:r>
              <a:rPr lang="cs-CZ" sz="1800" dirty="0"/>
              <a:t>A) Náboženský obřad k uctění mrtvých</a:t>
            </a:r>
            <a:br>
              <a:rPr lang="cs-CZ" sz="1800" dirty="0"/>
            </a:br>
            <a:r>
              <a:rPr lang="cs-CZ" sz="1800" dirty="0"/>
              <a:t>B) Lidový slavnostní tanec oslavující úrodu</a:t>
            </a:r>
            <a:br>
              <a:rPr lang="cs-CZ" sz="1800" dirty="0"/>
            </a:br>
            <a:r>
              <a:rPr lang="cs-CZ" sz="1800" dirty="0"/>
              <a:t>C) Připomínal, že si smrt nakonec přijde pro každého ✅</a:t>
            </a:r>
            <a:br>
              <a:rPr lang="cs-CZ" sz="1800" dirty="0"/>
            </a:br>
            <a:r>
              <a:rPr lang="cs-CZ" sz="1800" dirty="0"/>
              <a:t>D) Styl hudebního a divadelního vystoupení v renesanci</a:t>
            </a:r>
          </a:p>
          <a:p>
            <a:endParaRPr lang="cs-CZ" sz="1800" dirty="0"/>
          </a:p>
          <a:p>
            <a:r>
              <a:rPr lang="cs-CZ" sz="1800" dirty="0"/>
              <a:t>8. Obrázek </a:t>
            </a:r>
            <a:r>
              <a:rPr lang="es-ES" sz="1800" dirty="0"/>
              <a:t>Mexický Día de los Muertos</a:t>
            </a:r>
            <a:r>
              <a:rPr lang="cs-CZ" sz="1800" dirty="0"/>
              <a:t>  Co znázorňuje tento obrázek?</a:t>
            </a:r>
          </a:p>
          <a:p>
            <a:r>
              <a:rPr lang="cs-CZ" sz="1800" dirty="0"/>
              <a:t>A) Mexický </a:t>
            </a:r>
            <a:r>
              <a:rPr lang="cs-CZ" sz="1800" dirty="0" err="1"/>
              <a:t>Día</a:t>
            </a:r>
            <a:r>
              <a:rPr lang="cs-CZ" sz="1800" dirty="0"/>
              <a:t> de los </a:t>
            </a:r>
            <a:r>
              <a:rPr lang="cs-CZ" sz="1800" dirty="0" err="1"/>
              <a:t>Muertos</a:t>
            </a:r>
            <a:r>
              <a:rPr lang="cs-CZ" sz="1800" dirty="0"/>
              <a:t> ✅</a:t>
            </a:r>
            <a:br>
              <a:rPr lang="cs-CZ" sz="1800" dirty="0"/>
            </a:br>
            <a:r>
              <a:rPr lang="cs-CZ" sz="1800" dirty="0"/>
              <a:t>B) Tibetský nebeský pohřeb</a:t>
            </a:r>
            <a:br>
              <a:rPr lang="cs-CZ" sz="1800" dirty="0"/>
            </a:br>
            <a:r>
              <a:rPr lang="cs-CZ" sz="1800" dirty="0"/>
              <a:t>C) Hinduistická kremace </a:t>
            </a:r>
            <a:br>
              <a:rPr lang="cs-CZ" sz="1800" dirty="0"/>
            </a:br>
            <a:r>
              <a:rPr lang="cs-CZ" sz="1800" dirty="0"/>
              <a:t>D) Křesťanský pohřeb do země</a:t>
            </a:r>
          </a:p>
          <a:p>
            <a:endParaRPr lang="es-ES" sz="1800" dirty="0"/>
          </a:p>
          <a:p>
            <a:endParaRPr lang="cs-CZ" sz="1800" dirty="0"/>
          </a:p>
          <a:p>
            <a:r>
              <a:rPr lang="cs-CZ" sz="1800" dirty="0"/>
              <a:t>9. Kde se hřbitovy mění v místa oslav a pikniků?</a:t>
            </a:r>
          </a:p>
          <a:p>
            <a:r>
              <a:rPr lang="cs-CZ" sz="1800" dirty="0"/>
              <a:t>A) Ghana</a:t>
            </a:r>
            <a:br>
              <a:rPr lang="cs-CZ" sz="1800" dirty="0"/>
            </a:br>
            <a:r>
              <a:rPr lang="cs-CZ" sz="1800" dirty="0"/>
              <a:t>B) Peru</a:t>
            </a:r>
            <a:br>
              <a:rPr lang="cs-CZ" sz="1800" dirty="0"/>
            </a:br>
            <a:r>
              <a:rPr lang="cs-CZ" sz="1800" dirty="0"/>
              <a:t>C) Tibet</a:t>
            </a:r>
            <a:br>
              <a:rPr lang="cs-CZ" sz="1800" dirty="0"/>
            </a:br>
            <a:r>
              <a:rPr lang="cs-CZ" sz="1800" dirty="0"/>
              <a:t>D) Mexiko ✅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6896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768E-687F-9B81-FFA2-547FB2125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6C7C4-CBA9-5736-9B2E-7B15A83E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92EE19-AF41-99EB-A0D4-2804263CC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64374"/>
            <a:ext cx="10820400" cy="5454312"/>
          </a:xfrm>
        </p:spPr>
        <p:txBody>
          <a:bodyPr>
            <a:normAutofit/>
          </a:bodyPr>
          <a:lstStyle/>
          <a:p>
            <a:r>
              <a:rPr lang="cs-CZ" dirty="0"/>
              <a:t>10. </a:t>
            </a:r>
            <a:r>
              <a:rPr lang="cs-CZ" sz="1800" dirty="0"/>
              <a:t>Co je to eutanazie?</a:t>
            </a:r>
          </a:p>
          <a:p>
            <a:r>
              <a:rPr lang="cs-CZ" sz="1800" dirty="0"/>
              <a:t>A) Úmyslné ukončení života člověka za účelem zmírnění jeho utrpení ✅</a:t>
            </a:r>
            <a:br>
              <a:rPr lang="cs-CZ" sz="1800" dirty="0"/>
            </a:br>
            <a:r>
              <a:rPr lang="cs-CZ" sz="1800" dirty="0"/>
              <a:t>B) Lékařský zákrok k prodloužení života pacienta</a:t>
            </a:r>
            <a:br>
              <a:rPr lang="cs-CZ" sz="1800" dirty="0"/>
            </a:br>
            <a:r>
              <a:rPr lang="cs-CZ" sz="1800" dirty="0"/>
              <a:t>C) Psychologická terapie pro starší osoby</a:t>
            </a:r>
            <a:br>
              <a:rPr lang="cs-CZ" sz="1800" dirty="0"/>
            </a:br>
            <a:r>
              <a:rPr lang="cs-CZ" sz="1800" dirty="0"/>
              <a:t>D) Postup při rehabilitaci po těžkém úrazu</a:t>
            </a:r>
          </a:p>
        </p:txBody>
      </p:sp>
    </p:spTree>
    <p:extLst>
      <p:ext uri="{BB962C8B-B14F-4D97-AF65-F5344CB8AC3E}">
        <p14:creationId xmlns:p14="http://schemas.microsoft.com/office/powerpoint/2010/main" val="3171099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505FB-DF02-AD0C-3FAF-2698C3CF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727" y="783828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5085F-86F1-4E34-5EBC-00DDB274E1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b="1" dirty="0"/>
              <a:t>Antika</a:t>
            </a:r>
            <a:r>
              <a:rPr lang="cs-CZ" sz="2400" dirty="0"/>
              <a:t> </a:t>
            </a:r>
          </a:p>
          <a:p>
            <a:r>
              <a:rPr lang="cs-CZ" sz="2400" dirty="0"/>
              <a:t>Stáří bylo často spojováno s moudrostí, zkušeností a autoritou, ale zároveň se někdy vnímalo jako období slabosti a úpadku fyzických sil</a:t>
            </a:r>
          </a:p>
          <a:p>
            <a:r>
              <a:rPr lang="cs-CZ" sz="2400" dirty="0"/>
              <a:t>Například řečtí filozofové jako </a:t>
            </a:r>
            <a:r>
              <a:rPr lang="cs-CZ" sz="2400" dirty="0" err="1"/>
              <a:t>Sókratés</a:t>
            </a:r>
            <a:r>
              <a:rPr lang="cs-CZ" sz="2400" dirty="0"/>
              <a:t> nebo Platón byli ve stáří považováni za významné učitele a nositele moudrosti</a:t>
            </a:r>
          </a:p>
          <a:p>
            <a:r>
              <a:rPr lang="cs-CZ" sz="2400" dirty="0"/>
              <a:t>Na druhou stranu někteří autoři, například </a:t>
            </a:r>
            <a:r>
              <a:rPr lang="cs-CZ" sz="2400" dirty="0" err="1"/>
              <a:t>Aristotelés</a:t>
            </a:r>
            <a:r>
              <a:rPr lang="cs-CZ" sz="2400" dirty="0"/>
              <a:t>, popisovali stáří také jako období fyzického i psychického úpadku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0BF2BE-BDC6-4F75-EA0D-50FE831837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b="1" dirty="0"/>
              <a:t>Sparta</a:t>
            </a:r>
            <a:r>
              <a:rPr lang="cs-CZ" dirty="0"/>
              <a:t> </a:t>
            </a:r>
          </a:p>
          <a:p>
            <a:r>
              <a:rPr lang="cs-CZ" dirty="0"/>
              <a:t> </a:t>
            </a:r>
            <a:r>
              <a:rPr lang="cs-CZ" sz="2400" dirty="0"/>
              <a:t>Společnost byla silně orientovaná na vojenskou zdatnost a fyzickou sílu</a:t>
            </a:r>
          </a:p>
          <a:p>
            <a:r>
              <a:rPr lang="cs-CZ" sz="2400" dirty="0"/>
              <a:t>Velký důraz se kladl na mladé a silné bojovníky</a:t>
            </a:r>
          </a:p>
          <a:p>
            <a:r>
              <a:rPr lang="cs-CZ" sz="2400" dirty="0"/>
              <a:t>Přesto měli starší muži významnou roli například v radě starších </a:t>
            </a:r>
            <a:r>
              <a:rPr lang="cs-CZ" sz="2400" dirty="0" err="1"/>
              <a:t>Gerúsia</a:t>
            </a:r>
            <a:r>
              <a:rPr lang="cs-CZ" sz="2400" dirty="0"/>
              <a:t>, která rozhodovala o důležitých otázkách státu</a:t>
            </a:r>
          </a:p>
          <a:p>
            <a:r>
              <a:rPr lang="cs-CZ" sz="2400" dirty="0" err="1"/>
              <a:t>Gerúsia</a:t>
            </a:r>
            <a:r>
              <a:rPr lang="cs-CZ" sz="2400" dirty="0"/>
              <a:t> (z řeckého </a:t>
            </a:r>
            <a:r>
              <a:rPr lang="cs-CZ" sz="2400" dirty="0" err="1"/>
              <a:t>geron</a:t>
            </a:r>
            <a:r>
              <a:rPr lang="cs-CZ" sz="2400" dirty="0"/>
              <a:t> = stařec)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9038AB-6DB7-F3D7-2DCE-ED056DC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12" y="783828"/>
            <a:ext cx="3139488" cy="164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4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771C7-B2E1-E35F-F471-F4425AA14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25" y="797226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Historie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D41FF6-3165-E9F0-36D3-F7EA7049AB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400" b="1" dirty="0"/>
              <a:t>Athény</a:t>
            </a:r>
            <a:r>
              <a:rPr lang="cs-CZ" sz="2400" dirty="0"/>
              <a:t> </a:t>
            </a:r>
          </a:p>
          <a:p>
            <a:r>
              <a:rPr lang="cs-CZ" dirty="0"/>
              <a:t>Starší muži mohli zastávat významné politické a veřejné funkce</a:t>
            </a:r>
          </a:p>
          <a:p>
            <a:r>
              <a:rPr lang="cs-CZ" dirty="0"/>
              <a:t>Zkušenosti a věk byly často spojovány s autoritou při rozhodování</a:t>
            </a:r>
          </a:p>
          <a:p>
            <a:r>
              <a:rPr lang="cs-CZ" dirty="0"/>
              <a:t>Například v některých úřadech nebo radách byl vyšší věk považován za výhodu, protože znamenal více životních zkušeností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91B0F75-BB12-15D9-0508-550086BB5B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400" b="1" dirty="0"/>
              <a:t>Středověk</a:t>
            </a:r>
            <a:r>
              <a:rPr lang="cs-CZ" sz="2400" dirty="0"/>
              <a:t> </a:t>
            </a:r>
          </a:p>
          <a:p>
            <a:r>
              <a:rPr lang="cs-CZ" dirty="0"/>
              <a:t>Stáří bylo často spojováno s autoritu v rodině a komunitě</a:t>
            </a:r>
          </a:p>
          <a:p>
            <a:r>
              <a:rPr lang="cs-CZ" dirty="0"/>
              <a:t>Starší členové rodiny rozhodovali o majetku, sňatcích nebo důležitých rodinných otázkách</a:t>
            </a:r>
          </a:p>
          <a:p>
            <a:r>
              <a:rPr lang="cs-CZ" dirty="0"/>
              <a:t>V některých komunitách byli starší lidé také nositeli tradic, znalostí a náboženských hodnot</a:t>
            </a:r>
          </a:p>
          <a:p>
            <a:endParaRPr lang="cs-CZ" dirty="0"/>
          </a:p>
        </p:txBody>
      </p:sp>
      <p:pic>
        <p:nvPicPr>
          <p:cNvPr id="4100" name="Picture 4" descr="Why the Agora Was the Heart of Athenian Democracy | HISTORY">
            <a:extLst>
              <a:ext uri="{FF2B5EF4-FFF2-40B4-BE49-F238E27FC236}">
                <a16:creationId xmlns:a16="http://schemas.microsoft.com/office/drawing/2014/main" id="{3E6E4440-D25E-822F-9383-25AEC47C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034" y="730327"/>
            <a:ext cx="3182566" cy="16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84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9B1D3-4F4E-E132-15CA-8BF508906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822739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Moderní doba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5C7D3-D994-89AF-4126-6E0302628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rozvojem průmyslové společnosti vznikla nová sociální kategorie: důchodci</a:t>
            </a:r>
          </a:p>
          <a:p>
            <a:endParaRPr lang="cs-CZ" dirty="0"/>
          </a:p>
          <a:p>
            <a:r>
              <a:rPr lang="cs-CZ" dirty="0"/>
              <a:t>Zavedení důchodových systémů, například v Německu za vlády Otto von Bismarck na konci 19. století, znamenalo, že stáří začalo být spojováno s obdobím odchodu z pracovního života</a:t>
            </a:r>
          </a:p>
          <a:p>
            <a:endParaRPr lang="cs-CZ" dirty="0"/>
          </a:p>
          <a:p>
            <a:r>
              <a:rPr lang="cs-CZ" dirty="0"/>
              <a:t>To změnilo i postavení seniorů ve společnosti – z aktivních členů rodiny se častěji stávali lidé závislí na sociálním systému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303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A1F5E-9A78-3206-FDC5-06256E4B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34" y="822739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Postavení seniorů současnosti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4399AE-BC5B-7CE8-0289-D1E09FAF1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r>
              <a:rPr lang="cs-CZ" dirty="0"/>
              <a:t>Důraz na produktivitu a výkon</a:t>
            </a:r>
          </a:p>
          <a:p>
            <a:endParaRPr lang="cs-CZ" dirty="0"/>
          </a:p>
          <a:p>
            <a:r>
              <a:rPr lang="cs-CZ" dirty="0"/>
              <a:t>Riziko izolace a osamělosti</a:t>
            </a:r>
          </a:p>
          <a:p>
            <a:endParaRPr lang="cs-CZ" dirty="0"/>
          </a:p>
          <a:p>
            <a:r>
              <a:rPr lang="cs-CZ" dirty="0"/>
              <a:t>Institucionalizace péče (domovy pro seniory)</a:t>
            </a:r>
          </a:p>
          <a:p>
            <a:endParaRPr lang="cs-CZ" dirty="0"/>
          </a:p>
          <a:p>
            <a:r>
              <a:rPr lang="cs-CZ" dirty="0"/>
              <a:t>Demografické stárnutí populace - představuje výzvu pro sociální a zdravotní systémy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914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42E9A-B979-6C1C-420E-09215BBC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447" y="744918"/>
            <a:ext cx="8610600" cy="1293028"/>
          </a:xfrm>
        </p:spPr>
        <p:txBody>
          <a:bodyPr/>
          <a:lstStyle/>
          <a:p>
            <a:r>
              <a:rPr lang="cs-CZ" dirty="0"/>
              <a:t>Biologické vs. Sociální stáří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E766EA-A4D9-CA19-9693-74405369E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Biologické stáří</a:t>
            </a:r>
            <a:r>
              <a:rPr lang="cs-CZ" dirty="0"/>
              <a:t> – fyzické změny organismu - snížení fyzické síly, pomalejší regenerace těla, změny ve fungování orgánů nebo vyšší náchylnost k nemocem</a:t>
            </a:r>
          </a:p>
          <a:p>
            <a:endParaRPr lang="cs-CZ" dirty="0"/>
          </a:p>
          <a:p>
            <a:r>
              <a:rPr lang="cs-CZ" b="1" dirty="0"/>
              <a:t>Psychologické stáří</a:t>
            </a:r>
            <a:r>
              <a:rPr lang="cs-CZ" dirty="0"/>
              <a:t> – změny v myšlení, paměti, emocích a osobnosti</a:t>
            </a:r>
          </a:p>
          <a:p>
            <a:endParaRPr lang="cs-CZ" dirty="0"/>
          </a:p>
          <a:p>
            <a:r>
              <a:rPr lang="cs-CZ" b="1" dirty="0"/>
              <a:t>Sociální stáří</a:t>
            </a:r>
            <a:r>
              <a:rPr lang="cs-CZ" dirty="0"/>
              <a:t> – společenská role, důchod, status – odchod do důchodu</a:t>
            </a:r>
          </a:p>
          <a:p>
            <a:endParaRPr lang="cs-CZ" dirty="0"/>
          </a:p>
          <a:p>
            <a:r>
              <a:rPr lang="cs-CZ" dirty="0"/>
              <a:t>Stáří není jen věk – je to kulturně podmíněný jev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410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699C19-C132-4ADD-A8AF-221230B9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260" y="832466"/>
            <a:ext cx="8610600" cy="1293028"/>
          </a:xfrm>
        </p:spPr>
        <p:txBody>
          <a:bodyPr/>
          <a:lstStyle/>
          <a:p>
            <a:pPr algn="ctr"/>
            <a:r>
              <a:rPr lang="cs-CZ" dirty="0"/>
              <a:t>Co je antropologie smrti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99797-BA5D-940C-2AA0-FA958D596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cs-CZ" dirty="0"/>
              <a:t>Zabývá se tím, jak různé kultury a společnosti chápou smrt, umírání a pohřební rituály</a:t>
            </a:r>
            <a:r>
              <a:rPr lang="en-US" dirty="0"/>
              <a:t>​</a:t>
            </a:r>
          </a:p>
          <a:p>
            <a:pPr fontAlgn="base"/>
            <a:endParaRPr lang="cs-CZ" dirty="0"/>
          </a:p>
          <a:p>
            <a:pPr fontAlgn="base"/>
            <a:r>
              <a:rPr lang="cs-CZ" dirty="0"/>
              <a:t>Sleduje pohřební rituály ( Egypt – mumifikování, Bali – barevný pohřeb)</a:t>
            </a:r>
            <a:r>
              <a:rPr lang="en-US" dirty="0"/>
              <a:t>​</a:t>
            </a:r>
          </a:p>
          <a:p>
            <a:pPr fontAlgn="base"/>
            <a:endParaRPr lang="cs-CZ" dirty="0"/>
          </a:p>
          <a:p>
            <a:pPr fontAlgn="base"/>
            <a:r>
              <a:rPr lang="cs-CZ" dirty="0"/>
              <a:t>Sleduje, jak se přístup ke smrti měnil v průběhu historie, od pravěku až po současnost </a:t>
            </a:r>
            <a:r>
              <a:rPr lang="en-US" dirty="0"/>
              <a:t>​</a:t>
            </a:r>
          </a:p>
          <a:p>
            <a:pPr fontAlgn="base"/>
            <a:endParaRPr lang="cs-CZ" dirty="0"/>
          </a:p>
          <a:p>
            <a:pPr fontAlgn="base"/>
            <a:r>
              <a:rPr lang="cs-CZ" dirty="0"/>
              <a:t>Velmi důležitá pro pochopení lidské kultury, a jak se s ní vyrovnávají</a:t>
            </a:r>
            <a:r>
              <a:rPr lang="en-US" dirty="0"/>
              <a:t>​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692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429EC-551F-F96D-A011-CB5C23D0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630" y="793556"/>
            <a:ext cx="8610600" cy="1293028"/>
          </a:xfrm>
        </p:spPr>
        <p:txBody>
          <a:bodyPr/>
          <a:lstStyle/>
          <a:p>
            <a:r>
              <a:rPr lang="cs-CZ" dirty="0"/>
              <a:t>Smrt jako přechodový rituál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CE293A-5D1F-9215-D0CB-BE5097E87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r>
              <a:rPr lang="cs-CZ" dirty="0"/>
              <a:t>Smrt jako jeden z nejvýznamnějších „rituálů přechodu“</a:t>
            </a:r>
          </a:p>
          <a:p>
            <a:endParaRPr lang="cs-CZ" dirty="0"/>
          </a:p>
          <a:p>
            <a:r>
              <a:rPr lang="cs-CZ" dirty="0"/>
              <a:t>Arnold van </a:t>
            </a:r>
            <a:r>
              <a:rPr lang="cs-CZ" dirty="0" err="1"/>
              <a:t>Gennep</a:t>
            </a:r>
            <a:endParaRPr lang="cs-CZ" dirty="0"/>
          </a:p>
          <a:p>
            <a:pPr lvl="1"/>
            <a:r>
              <a:rPr lang="cs-CZ" dirty="0"/>
              <a:t>autor knihy </a:t>
            </a:r>
            <a:r>
              <a:rPr lang="cs-CZ" i="1" dirty="0"/>
              <a:t>Les </a:t>
            </a:r>
            <a:r>
              <a:rPr lang="cs-CZ" i="1" dirty="0" err="1"/>
              <a:t>Rites</a:t>
            </a:r>
            <a:r>
              <a:rPr lang="cs-CZ" i="1" dirty="0"/>
              <a:t> de </a:t>
            </a:r>
            <a:r>
              <a:rPr lang="cs-CZ" i="1" dirty="0" err="1"/>
              <a:t>Passage</a:t>
            </a:r>
            <a:r>
              <a:rPr lang="cs-CZ" i="1" dirty="0"/>
              <a:t> (1909)</a:t>
            </a:r>
            <a:endParaRPr lang="cs-CZ" dirty="0"/>
          </a:p>
          <a:p>
            <a:pPr lvl="1"/>
            <a:r>
              <a:rPr lang="cs-CZ" dirty="0"/>
              <a:t>popsal tři fáze: odloučení – </a:t>
            </a:r>
            <a:r>
              <a:rPr lang="cs-CZ" dirty="0" err="1"/>
              <a:t>mezistav</a:t>
            </a:r>
            <a:r>
              <a:rPr lang="cs-CZ" dirty="0"/>
              <a:t> – začlenění</a:t>
            </a:r>
          </a:p>
          <a:p>
            <a:pPr lvl="1"/>
            <a:endParaRPr lang="cs-CZ" dirty="0"/>
          </a:p>
          <a:p>
            <a:r>
              <a:rPr lang="cs-CZ" dirty="0"/>
              <a:t>Victor Turner</a:t>
            </a:r>
          </a:p>
          <a:p>
            <a:pPr lvl="1"/>
            <a:r>
              <a:rPr lang="cs-CZ" dirty="0"/>
              <a:t>rozvinul pojem </a:t>
            </a:r>
            <a:r>
              <a:rPr lang="cs-CZ" b="1" dirty="0" err="1"/>
              <a:t>liminalita</a:t>
            </a:r>
            <a:r>
              <a:rPr lang="cs-CZ" dirty="0"/>
              <a:t> (stav „mezi“)</a:t>
            </a:r>
          </a:p>
          <a:p>
            <a:pPr lvl="1"/>
            <a:r>
              <a:rPr lang="cs-CZ" dirty="0"/>
              <a:t>zdůraznil význam rituálů pro soudržnost společnosti</a:t>
            </a:r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F10772-6219-D37B-9371-9B0902AA1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277" y="2833384"/>
            <a:ext cx="1269662" cy="17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F81E63-98AD-F711-E294-DD79ACA6D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76" y="4781347"/>
            <a:ext cx="2226987" cy="166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0723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ační stop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{2DB70998-FF54-4823-A4DB-C46EDDDAF42F}TF49310879-45c6-4d72-870a-c20bc0dca33230f6c8c8-f70dd425dafc</Template>
  <TotalTime>202</TotalTime>
  <Words>1234</Words>
  <Application>Microsoft Office PowerPoint</Application>
  <PresentationFormat>Širokoúhlá obrazovka</PresentationFormat>
  <Paragraphs>177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Kondenzační stopa</vt:lpstr>
      <vt:lpstr>Antropologie Stáří a smrti</vt:lpstr>
      <vt:lpstr>Co je antropologie stáří</vt:lpstr>
      <vt:lpstr>Historie</vt:lpstr>
      <vt:lpstr>Historie </vt:lpstr>
      <vt:lpstr>Moderní doba</vt:lpstr>
      <vt:lpstr>Postavení seniorů současnosti</vt:lpstr>
      <vt:lpstr>Biologické vs. Sociální stáří</vt:lpstr>
      <vt:lpstr>Co je antropologie smrti</vt:lpstr>
      <vt:lpstr>Smrt jako přechodový rituál</vt:lpstr>
      <vt:lpstr>Historie smrti</vt:lpstr>
      <vt:lpstr>Historický vývoj vztahu ke smrti</vt:lpstr>
      <vt:lpstr>Pohřební rituály ve světě</vt:lpstr>
      <vt:lpstr>Pohřební rituály ve světě</vt:lpstr>
      <vt:lpstr>Truchlení a jeho kulturní podoby</vt:lpstr>
      <vt:lpstr>Truchlení v různých zemích</vt:lpstr>
      <vt:lpstr>Smrt v moderní společnosti</vt:lpstr>
      <vt:lpstr>Stárnutí populace</vt:lpstr>
      <vt:lpstr>Závěr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Prokopová Lenka (S-PEF)</dc:creator>
  <cp:lastModifiedBy>Prokopová Lenka (S-PEF)</cp:lastModifiedBy>
  <cp:revision>2</cp:revision>
  <dcterms:created xsi:type="dcterms:W3CDTF">2026-02-26T16:51:52Z</dcterms:created>
  <dcterms:modified xsi:type="dcterms:W3CDTF">2026-03-08T13:57:28Z</dcterms:modified>
</cp:coreProperties>
</file>