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69" r:id="rId3"/>
    <p:sldId id="257" r:id="rId4"/>
    <p:sldId id="267" r:id="rId5"/>
    <p:sldId id="258" r:id="rId6"/>
    <p:sldId id="259" r:id="rId7"/>
    <p:sldId id="260" r:id="rId8"/>
    <p:sldId id="261" r:id="rId9"/>
    <p:sldId id="262" r:id="rId10"/>
    <p:sldId id="263" r:id="rId11"/>
    <p:sldId id="268" r:id="rId12"/>
    <p:sldId id="264" r:id="rId13"/>
    <p:sldId id="265" r:id="rId14"/>
    <p:sldId id="266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2" autoAdjust="0"/>
    <p:restoredTop sz="94629" autoAdjust="0"/>
  </p:normalViewPr>
  <p:slideViewPr>
    <p:cSldViewPr snapToGrid="0">
      <p:cViewPr varScale="1">
        <p:scale>
          <a:sx n="144" d="100"/>
          <a:sy n="144" d="100"/>
        </p:scale>
        <p:origin x="680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4615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d113da33d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d113da33d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d113da33d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d113da33d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d113da33d9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d113da33d9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d113da33d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d113da33d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d113da33d9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d113da33d9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d113da33d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d113da33d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d113da33d9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d113da33d9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d113da33d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d113da33d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d113da33d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d113da33d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d113da33d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d113da33d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istika.ba/?lang=e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google.cz/books/edition/Krajan%C3%A9/cS_le3UKNBQC?hl=cs&amp;gbpv=1&amp;dq=bosna+a+hercegovina&amp;pg=PA400&amp;printsec=frontcover" TargetMode="External"/><Relationship Id="rId4" Type="http://schemas.openxmlformats.org/officeDocument/2006/relationships/hyperlink" Target="https://www.academia.edu/41878422/V%C4%9Bkovit%C3%A1_i_k%C5%99ehk%C3%A1_sousedstv%C3%AD_prom%C4%9Bny_sou%C5%BEit%C3%AD_muslim%C5%AF_a_k%C5%99es%C5%A5an%C5%AF_na_Balk%C3%A1n%C4%9B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F3E791C-2F36-AEDA-9A3B-6FCB3B10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26878" y="722045"/>
            <a:ext cx="4708282" cy="1681720"/>
          </a:xfr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dirty="0">
                <a:solidFill>
                  <a:schemeClr val="bg1"/>
                </a:solidFill>
              </a:rPr>
              <a:t>Balkán jako </a:t>
            </a:r>
            <a:br>
              <a:rPr lang="cs-CZ" sz="2500" b="1" dirty="0">
                <a:solidFill>
                  <a:schemeClr val="bg1"/>
                </a:solidFill>
              </a:rPr>
            </a:br>
            <a:r>
              <a:rPr lang="cs-CZ" sz="2500" b="1" dirty="0">
                <a:solidFill>
                  <a:schemeClr val="bg1"/>
                </a:solidFill>
              </a:rPr>
              <a:t>evropsko-orientální pomezí: příklad Bosny a Hercegoviny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658419" y="2286395"/>
            <a:ext cx="4045200" cy="1235100"/>
          </a:xfr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dirty="0">
                <a:solidFill>
                  <a:schemeClr val="bg1"/>
                </a:solidFill>
              </a:rPr>
              <a:t>Šafránková, </a:t>
            </a:r>
            <a:r>
              <a:rPr lang="cs-CZ" sz="1800" dirty="0" err="1">
                <a:solidFill>
                  <a:schemeClr val="bg1"/>
                </a:solidFill>
              </a:rPr>
              <a:t>Thabetová</a:t>
            </a:r>
            <a:r>
              <a:rPr lang="cs-CZ" sz="1800" dirty="0">
                <a:solidFill>
                  <a:schemeClr val="bg1"/>
                </a:solidFill>
              </a:rPr>
              <a:t>, Brejchová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757927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700" dirty="0">
                <a:solidFill>
                  <a:schemeClr val="tx1"/>
                </a:solidFill>
              </a:rPr>
              <a:t>Rakousko-Uhersko od 1878</a:t>
            </a:r>
            <a:endParaRPr sz="1700" dirty="0">
              <a:solidFill>
                <a:schemeClr val="tx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obsazení a správa Bosny</a:t>
            </a:r>
            <a:endParaRPr sz="1500" dirty="0">
              <a:solidFill>
                <a:schemeClr val="tx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modernizace (správa, infrastruktura, školství)</a:t>
            </a:r>
            <a:endParaRPr sz="1500" dirty="0">
              <a:solidFill>
                <a:schemeClr val="tx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snaha začlenit Bosnu do evropského prostoru</a:t>
            </a:r>
            <a:endParaRPr sz="1500" dirty="0">
              <a:solidFill>
                <a:schemeClr val="tx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700" dirty="0">
                <a:solidFill>
                  <a:schemeClr val="tx1"/>
                </a:solidFill>
              </a:rPr>
              <a:t>Nacionalismus </a:t>
            </a:r>
            <a:endParaRPr dirty="0">
              <a:solidFill>
                <a:schemeClr val="tx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vzestup národních hnutí</a:t>
            </a:r>
            <a:endParaRPr sz="1500" dirty="0">
              <a:solidFill>
                <a:schemeClr val="tx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Srbové x Chorvati x Bosňáci</a:t>
            </a:r>
            <a:endParaRPr sz="1500" dirty="0">
              <a:solidFill>
                <a:schemeClr val="tx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náboženství jako základ identity</a:t>
            </a:r>
            <a:endParaRPr sz="1500" dirty="0">
              <a:solidFill>
                <a:schemeClr val="tx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700" dirty="0">
                <a:solidFill>
                  <a:schemeClr val="tx1"/>
                </a:solidFill>
              </a:rPr>
              <a:t>Střet ideologií</a:t>
            </a:r>
            <a:endParaRPr sz="1700" dirty="0">
              <a:solidFill>
                <a:schemeClr val="tx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různé představy o budoucnosti Bosny</a:t>
            </a:r>
            <a:endParaRPr sz="1500" dirty="0">
              <a:solidFill>
                <a:schemeClr val="tx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napětí mezi skupinami</a:t>
            </a:r>
            <a:endParaRPr sz="1500" dirty="0">
              <a:solidFill>
                <a:schemeClr val="tx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počátky konfliktů</a:t>
            </a:r>
            <a:endParaRPr sz="1500" dirty="0">
              <a:solidFill>
                <a:schemeClr val="tx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700" dirty="0">
                <a:solidFill>
                  <a:schemeClr val="tx1"/>
                </a:solidFill>
              </a:rPr>
              <a:t>Vývoj vztahů</a:t>
            </a:r>
            <a:endParaRPr sz="1700" dirty="0">
              <a:solidFill>
                <a:schemeClr val="tx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rostoucí nedůvěra mezi komunitami </a:t>
            </a:r>
            <a:endParaRPr sz="1500" dirty="0">
              <a:solidFill>
                <a:schemeClr val="tx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politické a národní spory</a:t>
            </a:r>
            <a:endParaRPr sz="1500" dirty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9133" y="445025"/>
            <a:ext cx="5572633" cy="5727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19. – 20. století -&gt; “bosenská otázka”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8C9215-73AB-2DB1-7721-4342F65D34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lnSpc>
                <a:spcPct val="120000"/>
              </a:lnSpc>
            </a:pPr>
            <a:r>
              <a:rPr lang="cs-CZ" sz="1900" dirty="0">
                <a:solidFill>
                  <a:schemeClr val="tx1"/>
                </a:solidFill>
              </a:rPr>
              <a:t>Válka v Bosně (1992-1995)</a:t>
            </a:r>
          </a:p>
          <a:p>
            <a:pPr lvl="1">
              <a:lnSpc>
                <a:spcPct val="120000"/>
              </a:lnSpc>
            </a:pPr>
            <a:r>
              <a:rPr lang="cs-CZ" sz="1600" dirty="0">
                <a:solidFill>
                  <a:schemeClr val="tx1"/>
                </a:solidFill>
              </a:rPr>
              <a:t>Konflikt mezi Bosňáky, Srby a Chorvaty</a:t>
            </a:r>
          </a:p>
          <a:p>
            <a:pPr lvl="1">
              <a:lnSpc>
                <a:spcPct val="120000"/>
              </a:lnSpc>
            </a:pPr>
            <a:r>
              <a:rPr lang="cs-CZ" sz="1600" dirty="0">
                <a:solidFill>
                  <a:schemeClr val="tx1"/>
                </a:solidFill>
              </a:rPr>
              <a:t>Etnické napětí a násilí </a:t>
            </a:r>
          </a:p>
          <a:p>
            <a:pPr lvl="1">
              <a:lnSpc>
                <a:spcPct val="120000"/>
              </a:lnSpc>
            </a:pPr>
            <a:r>
              <a:rPr lang="cs-CZ" sz="1600" dirty="0">
                <a:solidFill>
                  <a:schemeClr val="tx1"/>
                </a:solidFill>
              </a:rPr>
              <a:t>Rozpad Jugoslávie</a:t>
            </a:r>
            <a:r>
              <a:rPr lang="cs-CZ" sz="1500" dirty="0">
                <a:solidFill>
                  <a:schemeClr val="tx1"/>
                </a:solidFill>
              </a:rPr>
              <a:t> </a:t>
            </a:r>
          </a:p>
          <a:p>
            <a:pPr lvl="0">
              <a:lnSpc>
                <a:spcPct val="120000"/>
              </a:lnSpc>
            </a:pPr>
            <a:r>
              <a:rPr lang="cs-CZ" sz="1900" dirty="0">
                <a:solidFill>
                  <a:schemeClr val="tx1"/>
                </a:solidFill>
              </a:rPr>
              <a:t>Daytonská dohoda (1995)</a:t>
            </a:r>
          </a:p>
          <a:p>
            <a:pPr lvl="1">
              <a:lnSpc>
                <a:spcPct val="120000"/>
              </a:lnSpc>
            </a:pPr>
            <a:r>
              <a:rPr lang="cs-CZ" sz="1600" dirty="0">
                <a:solidFill>
                  <a:schemeClr val="tx1"/>
                </a:solidFill>
              </a:rPr>
              <a:t>Ukončení války </a:t>
            </a:r>
          </a:p>
          <a:p>
            <a:pPr lvl="1">
              <a:lnSpc>
                <a:spcPct val="120000"/>
              </a:lnSpc>
            </a:pPr>
            <a:r>
              <a:rPr lang="cs-CZ" sz="1600" dirty="0">
                <a:solidFill>
                  <a:schemeClr val="tx1"/>
                </a:solidFill>
              </a:rPr>
              <a:t>Rozdělení státu </a:t>
            </a:r>
            <a:endParaRPr lang="cs-CZ" sz="1500" dirty="0">
              <a:solidFill>
                <a:schemeClr val="tx1"/>
              </a:solidFill>
            </a:endParaRPr>
          </a:p>
          <a:p>
            <a:pPr lvl="0">
              <a:lnSpc>
                <a:spcPct val="120000"/>
              </a:lnSpc>
            </a:pPr>
            <a:r>
              <a:rPr lang="cs-CZ" sz="1900" dirty="0">
                <a:solidFill>
                  <a:schemeClr val="tx1"/>
                </a:solidFill>
              </a:rPr>
              <a:t>Uspořádání státu </a:t>
            </a:r>
          </a:p>
          <a:p>
            <a:pPr lvl="1">
              <a:lnSpc>
                <a:spcPct val="120000"/>
              </a:lnSpc>
            </a:pPr>
            <a:r>
              <a:rPr lang="cs-CZ" sz="1600" dirty="0">
                <a:solidFill>
                  <a:schemeClr val="tx1"/>
                </a:solidFill>
              </a:rPr>
              <a:t>Federace Bosny a Hercegoviny</a:t>
            </a:r>
          </a:p>
          <a:p>
            <a:pPr lvl="1">
              <a:lnSpc>
                <a:spcPct val="120000"/>
              </a:lnSpc>
            </a:pPr>
            <a:r>
              <a:rPr lang="cs-CZ" sz="1600" dirty="0">
                <a:solidFill>
                  <a:schemeClr val="tx1"/>
                </a:solidFill>
              </a:rPr>
              <a:t>Republika srbská </a:t>
            </a:r>
          </a:p>
          <a:p>
            <a:pPr lvl="1">
              <a:lnSpc>
                <a:spcPct val="120000"/>
              </a:lnSpc>
            </a:pPr>
            <a:r>
              <a:rPr lang="cs-CZ" sz="1600" dirty="0">
                <a:solidFill>
                  <a:schemeClr val="tx1"/>
                </a:solidFill>
              </a:rPr>
              <a:t>Složitý politický systém</a:t>
            </a:r>
          </a:p>
          <a:p>
            <a:pPr lvl="0">
              <a:lnSpc>
                <a:spcPct val="120000"/>
              </a:lnSpc>
            </a:pPr>
            <a:r>
              <a:rPr lang="cs-CZ" sz="1900" dirty="0">
                <a:solidFill>
                  <a:schemeClr val="tx1"/>
                </a:solidFill>
              </a:rPr>
              <a:t>Důsledky války </a:t>
            </a:r>
          </a:p>
          <a:p>
            <a:pPr lvl="1">
              <a:lnSpc>
                <a:spcPct val="120000"/>
              </a:lnSpc>
            </a:pPr>
            <a:r>
              <a:rPr lang="cs-CZ" sz="1600" dirty="0">
                <a:solidFill>
                  <a:schemeClr val="tx1"/>
                </a:solidFill>
              </a:rPr>
              <a:t>Etické rozdělení společnosti </a:t>
            </a:r>
          </a:p>
          <a:p>
            <a:pPr lvl="1">
              <a:lnSpc>
                <a:spcPct val="120000"/>
              </a:lnSpc>
            </a:pPr>
            <a:r>
              <a:rPr lang="cs-CZ" sz="1600" dirty="0">
                <a:solidFill>
                  <a:schemeClr val="tx1"/>
                </a:solidFill>
              </a:rPr>
              <a:t>Nedůvěra mezi skupinami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11700" y="445025"/>
            <a:ext cx="4277233" cy="5727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Válka a vývoj po roce 1945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00" y="1839386"/>
            <a:ext cx="4035734" cy="226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442200" y="4113193"/>
            <a:ext cx="41232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Slobodan </a:t>
            </a:r>
            <a:r>
              <a:rPr lang="cs-CZ" sz="1100" dirty="0" err="1"/>
              <a:t>Milošević</a:t>
            </a:r>
            <a:r>
              <a:rPr lang="cs-CZ" sz="1100" dirty="0"/>
              <a:t>, Alija </a:t>
            </a:r>
            <a:r>
              <a:rPr lang="cs-CZ" sz="1100" dirty="0" err="1"/>
              <a:t>Izetbegović</a:t>
            </a:r>
            <a:r>
              <a:rPr lang="cs-CZ" sz="1100" dirty="0"/>
              <a:t> a Franjo </a:t>
            </a:r>
            <a:r>
              <a:rPr lang="cs-CZ" sz="1100" dirty="0" err="1"/>
              <a:t>Tudjman</a:t>
            </a:r>
            <a:r>
              <a:rPr lang="cs-CZ" sz="1100" dirty="0"/>
              <a:t> parafují na základně u </a:t>
            </a:r>
            <a:r>
              <a:rPr lang="cs-CZ" sz="1100" dirty="0" err="1"/>
              <a:t>Daytonu</a:t>
            </a:r>
            <a:r>
              <a:rPr lang="cs-CZ" sz="1100" dirty="0"/>
              <a:t> mírovou dohodu. Formálně byl dokument stvrzen 14. prosince 1995 v Paříži</a:t>
            </a:r>
          </a:p>
        </p:txBody>
      </p:sp>
    </p:spTree>
    <p:extLst>
      <p:ext uri="{BB962C8B-B14F-4D97-AF65-F5344CB8AC3E}">
        <p14:creationId xmlns:p14="http://schemas.microsoft.com/office/powerpoint/2010/main" val="328787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540300" y="1144008"/>
            <a:ext cx="407409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1600" dirty="0">
                <a:solidFill>
                  <a:schemeClr val="tx1"/>
                </a:solidFill>
              </a:rPr>
              <a:t>Multikulturní společnost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dirty="0">
                <a:solidFill>
                  <a:schemeClr val="tx1"/>
                </a:solidFill>
              </a:rPr>
              <a:t>tři etnické skupiny, tři náboženství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1600" dirty="0">
                <a:solidFill>
                  <a:schemeClr val="tx1"/>
                </a:solidFill>
              </a:rPr>
              <a:t>Politická situace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dirty="0">
                <a:solidFill>
                  <a:schemeClr val="tx1"/>
                </a:solidFill>
              </a:rPr>
              <a:t>složitý a neefektivní systém 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dirty="0">
                <a:solidFill>
                  <a:schemeClr val="tx1"/>
                </a:solidFill>
              </a:rPr>
              <a:t>vliv nacionalismu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1600" dirty="0">
                <a:solidFill>
                  <a:schemeClr val="tx1"/>
                </a:solidFill>
              </a:rPr>
              <a:t>Každodenní život 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dirty="0">
                <a:solidFill>
                  <a:schemeClr val="tx1"/>
                </a:solidFill>
              </a:rPr>
              <a:t>soužití, ale i rozdíly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dirty="0">
                <a:solidFill>
                  <a:schemeClr val="tx1"/>
                </a:solidFill>
              </a:rPr>
              <a:t>regionální rozdíly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1600" dirty="0">
                <a:solidFill>
                  <a:schemeClr val="tx1"/>
                </a:solidFill>
              </a:rPr>
              <a:t>Směřování do Evropy 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dirty="0">
                <a:solidFill>
                  <a:schemeClr val="tx1"/>
                </a:solidFill>
              </a:rPr>
              <a:t>snaha o integraci do EU 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dirty="0">
                <a:solidFill>
                  <a:schemeClr val="tx1"/>
                </a:solidFill>
              </a:rPr>
              <a:t>vliv evropských institucí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6C7BAB5-F534-FC2D-2387-1540245AA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000" y="1461823"/>
            <a:ext cx="3818472" cy="2545028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12367" y="453492"/>
            <a:ext cx="2033567" cy="5727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Současnost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68873" y="574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2060"/>
                </a:solidFill>
              </a:rPr>
              <a:t>Zdroje 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3400" y="1010800"/>
            <a:ext cx="7897200" cy="35580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0861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5882"/>
              <a:buChar char="●"/>
            </a:pPr>
            <a:r>
              <a:rPr lang="cs" sz="900" i="1" dirty="0">
                <a:solidFill>
                  <a:schemeClr val="tx1"/>
                </a:solidFill>
              </a:rPr>
              <a:t>Census 2013 Bosnia and Herzergovina</a:t>
            </a:r>
            <a:r>
              <a:rPr lang="cs" sz="900" dirty="0">
                <a:solidFill>
                  <a:schemeClr val="tx1"/>
                </a:solidFill>
              </a:rPr>
              <a:t>. Online. Statistica.ba. 2013. Dostupné z: </a:t>
            </a:r>
            <a:r>
              <a:rPr lang="cs" sz="9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http://www.statistika.ba/?lang=en</a:t>
            </a:r>
            <a:endParaRPr lang="cs-CZ" sz="900" dirty="0">
              <a:solidFill>
                <a:schemeClr val="tx1"/>
              </a:solidFill>
            </a:endParaRPr>
          </a:p>
          <a:p>
            <a:pPr marL="457200" lvl="0" indent="-30416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Char char="●"/>
            </a:pPr>
            <a:r>
              <a:rPr lang="cs-CZ" sz="900" dirty="0">
                <a:solidFill>
                  <a:schemeClr val="tx1"/>
                </a:solidFill>
              </a:rPr>
              <a:t>BITTNEROVÁ, Dana – MORAVCOVÁ, Mirjam (Ed.). Etnické komunity: Lidé Bosny a Hercegoviny. Praha: FHS UK, 2014. Agora; sv. 12.</a:t>
            </a:r>
          </a:p>
          <a:p>
            <a:pPr marL="457200" lvl="0" indent="-30416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Char char="●"/>
            </a:pPr>
            <a:r>
              <a:rPr lang="cs" sz="900" dirty="0">
                <a:solidFill>
                  <a:schemeClr val="tx1"/>
                </a:solidFill>
              </a:rPr>
              <a:t>BITTNEROVÁ, Dana – MORAVCOVÁ, Mirjam (Ed.). Etnické komunity: Balkánské cesty. Praha: FHS UK, 2015. 2 sv. Agora; 13. sv.</a:t>
            </a:r>
            <a:endParaRPr sz="900" dirty="0">
              <a:solidFill>
                <a:schemeClr val="tx1"/>
              </a:solidFill>
            </a:endParaRPr>
          </a:p>
          <a:p>
            <a:pPr marL="457200" lvl="0" indent="-30861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5882"/>
              <a:buChar char="●"/>
            </a:pPr>
            <a:r>
              <a:rPr lang="cs" sz="900" dirty="0">
                <a:solidFill>
                  <a:schemeClr val="tx1"/>
                </a:solidFill>
              </a:rPr>
              <a:t>HESOVÁ, Zora. Věkovitá i křehká sousedství: proměny soužití muslimů a křesťanů na Balkáně. Dostupné z :</a:t>
            </a:r>
            <a:r>
              <a:rPr lang="cs" sz="9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https://www.academia.edu/41878422/Věkovitá_i_křehká_sousedstv%C3%AD_proměny_soužit%C3%AD_muslimů_a_křesťanů_na_Balkáně</a:t>
            </a:r>
            <a:endParaRPr sz="900" dirty="0">
              <a:solidFill>
                <a:schemeClr val="tx1"/>
              </a:solidFill>
            </a:endParaRPr>
          </a:p>
          <a:p>
            <a:pPr marL="457200" lvl="0" indent="-30861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5882"/>
              <a:buChar char="●"/>
            </a:pPr>
            <a:r>
              <a:rPr lang="cs" sz="900" dirty="0">
                <a:solidFill>
                  <a:schemeClr val="tx1"/>
                </a:solidFill>
              </a:rPr>
              <a:t>KASUM, Damir. Vývoj politického systému Bosny a Hercegoviny po Daytonu a jeho současná podoba. </a:t>
            </a:r>
            <a:r>
              <a:rPr lang="cs" sz="900" i="1" dirty="0">
                <a:solidFill>
                  <a:schemeClr val="tx1"/>
                </a:solidFill>
              </a:rPr>
              <a:t>Středoevropské politické studie</a:t>
            </a:r>
            <a:r>
              <a:rPr lang="cs" sz="900" dirty="0">
                <a:solidFill>
                  <a:schemeClr val="tx1"/>
                </a:solidFill>
              </a:rPr>
              <a:t>, 2006, 8.2-3.: 327-341.</a:t>
            </a:r>
            <a:endParaRPr sz="900" dirty="0">
              <a:solidFill>
                <a:schemeClr val="tx1"/>
              </a:solidFill>
            </a:endParaRPr>
          </a:p>
          <a:p>
            <a:pPr marL="457200" lvl="0" indent="-30861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5882"/>
              <a:buChar char="●"/>
            </a:pPr>
            <a:r>
              <a:rPr lang="cs" sz="900" dirty="0">
                <a:solidFill>
                  <a:schemeClr val="tx1"/>
                </a:solidFill>
              </a:rPr>
              <a:t>KOKAISL, Petr. Krajané: po stopách Čechů ve východní Evropě. [Praha] : Za hranice - Společnost pro rozvojovou spolupráci, 2009. ISBN 978-80-254-5924-9. dostupné z: </a:t>
            </a:r>
            <a:r>
              <a:rPr lang="cs" sz="9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https://www.google.cz/books/edition/Krajané/cS_le3UKNBQC?hl=cs&amp;gbpv=1&amp;dq=bosna+a+hercegovina&amp;pg=PA400&amp;printsec=frontcover</a:t>
            </a:r>
            <a:endParaRPr sz="900" dirty="0">
              <a:solidFill>
                <a:schemeClr val="tx1"/>
              </a:solidFill>
            </a:endParaRPr>
          </a:p>
          <a:p>
            <a:pPr marL="457200" lvl="0" indent="-30861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5882"/>
              <a:buChar char="●"/>
            </a:pPr>
            <a:r>
              <a:rPr lang="cs" sz="900" dirty="0">
                <a:solidFill>
                  <a:schemeClr val="tx1"/>
                </a:solidFill>
              </a:rPr>
              <a:t>LOZOVIUK, Petr. Migrace a kolektivní identita - migrační pohyby na území Bosny a Herzegoviny. In: Ibid. </a:t>
            </a:r>
            <a:r>
              <a:rPr lang="cs" sz="900" i="1" dirty="0">
                <a:solidFill>
                  <a:schemeClr val="tx1"/>
                </a:solidFill>
              </a:rPr>
              <a:t>Evropská etnologie ve středoevropské perspektivě</a:t>
            </a:r>
            <a:r>
              <a:rPr lang="cs" sz="900" dirty="0">
                <a:solidFill>
                  <a:schemeClr val="tx1"/>
                </a:solidFill>
              </a:rPr>
              <a:t>. Pardubice: Univerzita Pardubice, 2005, s. 138-153.</a:t>
            </a:r>
            <a:endParaRPr sz="900" dirty="0">
              <a:solidFill>
                <a:schemeClr val="tx1"/>
              </a:solidFill>
            </a:endParaRPr>
          </a:p>
          <a:p>
            <a:pPr marL="457200" lvl="0" indent="-30861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5882"/>
              <a:buChar char="●"/>
            </a:pPr>
            <a:r>
              <a:rPr lang="cs" sz="900" dirty="0">
                <a:solidFill>
                  <a:schemeClr val="tx1"/>
                </a:solidFill>
              </a:rPr>
              <a:t>MUJANOVIĆ, Mihad. Muslimové, a ne mohamedáni!: ke kořenům bosňáckéhonárodního hnutí v letech 1878-1918. Praha: Filozofická fakulta Univerzity Karlovy, 2018.</a:t>
            </a:r>
            <a:endParaRPr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0ADE718-6060-6AA6-C1D7-A72E53391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811"/>
            <a:ext cx="9144000" cy="56271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205608" y="2456172"/>
            <a:ext cx="473279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500" b="1" dirty="0">
                <a:solidFill>
                  <a:schemeClr val="bg1"/>
                </a:solidFill>
                <a:highlight>
                  <a:srgbClr val="000080"/>
                </a:highlight>
              </a:rPr>
              <a:t>Děkujeme za pozornost </a:t>
            </a:r>
            <a:r>
              <a:rPr lang="cs-CZ" sz="2500" b="1" dirty="0">
                <a:solidFill>
                  <a:schemeClr val="bg1"/>
                </a:solidFill>
                <a:highlight>
                  <a:srgbClr val="000080"/>
                </a:highlight>
                <a:sym typeface="Wingdings" panose="05000000000000000000" pitchFamily="2" charset="2"/>
              </a:rPr>
              <a:t></a:t>
            </a:r>
            <a:endParaRPr lang="cs-CZ" sz="2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4814327-E761-10A2-6FAA-A2DD785BD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06344" cy="52387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4292559-3B94-DB68-FAC1-08CA4899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623" y="2571752"/>
            <a:ext cx="3818632" cy="770393"/>
          </a:xfrm>
        </p:spPr>
        <p:txBody>
          <a:bodyPr>
            <a:noAutofit/>
          </a:bodyPr>
          <a:lstStyle/>
          <a:p>
            <a:r>
              <a:rPr lang="cs-CZ" sz="2500" b="1" dirty="0">
                <a:solidFill>
                  <a:schemeClr val="bg1"/>
                </a:solidFill>
                <a:highlight>
                  <a:srgbClr val="000080"/>
                </a:highlight>
              </a:rPr>
              <a:t>Bosna a Hercegovina</a:t>
            </a:r>
          </a:p>
        </p:txBody>
      </p:sp>
    </p:spTree>
    <p:extLst>
      <p:ext uri="{BB962C8B-B14F-4D97-AF65-F5344CB8AC3E}">
        <p14:creationId xmlns:p14="http://schemas.microsoft.com/office/powerpoint/2010/main" val="332559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072785" y="531318"/>
            <a:ext cx="3338280" cy="572700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dirty="0">
                <a:solidFill>
                  <a:srgbClr val="002060"/>
                </a:solidFill>
              </a:rPr>
              <a:t>Bosna a Hercegovina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4294967295"/>
          </p:nvPr>
        </p:nvSpPr>
        <p:spPr>
          <a:xfrm>
            <a:off x="789956" y="1240858"/>
            <a:ext cx="4149700" cy="3263900"/>
          </a:xfrm>
        </p:spPr>
        <p:txBody>
          <a:bodyPr spcFirstLastPara="1" lIns="91425" tIns="91425" rIns="91425" bIns="91425" anchor="t" anchorCtr="0">
            <a:normAutofit/>
          </a:bodyPr>
          <a:lstStyle/>
          <a:p>
            <a:pPr marL="457200" lvl="0" indent="-371316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400" u="none" strike="noStrike" cap="none" dirty="0">
                <a:solidFill>
                  <a:schemeClr val="tx1"/>
                </a:solidFill>
              </a:rPr>
              <a:t>Poloha: </a:t>
            </a:r>
            <a:br>
              <a:rPr lang="cs-CZ" sz="1400" b="0" u="none" strike="noStrike" cap="none" dirty="0">
                <a:solidFill>
                  <a:schemeClr val="tx1"/>
                </a:solidFill>
              </a:rPr>
            </a:br>
            <a:r>
              <a:rPr lang="en-US" sz="1400" b="0" u="none" strike="noStrike" cap="none" dirty="0" err="1">
                <a:solidFill>
                  <a:schemeClr val="tx1"/>
                </a:solidFill>
              </a:rPr>
              <a:t>jihovýchodní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 Evropa,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Balkánský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poloostrov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 </a:t>
            </a:r>
          </a:p>
          <a:p>
            <a:pPr marL="457200" lvl="0" indent="-371316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400" b="0" u="none" strike="noStrike" cap="none" dirty="0" err="1">
                <a:solidFill>
                  <a:schemeClr val="tx1"/>
                </a:solidFill>
              </a:rPr>
              <a:t>Hlavní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město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:</a:t>
            </a:r>
            <a:r>
              <a:rPr lang="cs-CZ" sz="1400" b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Sarajevo </a:t>
            </a:r>
          </a:p>
          <a:p>
            <a:pPr marL="457200" lvl="0" indent="-371316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400" b="0" u="none" strike="noStrike" cap="none" dirty="0" err="1">
                <a:solidFill>
                  <a:schemeClr val="tx1"/>
                </a:solidFill>
              </a:rPr>
              <a:t>Obyvatelstvo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: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Bosňáci</a:t>
            </a:r>
            <a:r>
              <a:rPr lang="cs-CZ" sz="1400" dirty="0">
                <a:solidFill>
                  <a:schemeClr val="tx1"/>
                </a:solidFill>
              </a:rPr>
              <a:t>,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Srbové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,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Chorvati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 </a:t>
            </a:r>
          </a:p>
          <a:p>
            <a:pPr marL="457200" lvl="0" indent="-371316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400" b="0" u="none" strike="noStrike" cap="none" dirty="0" err="1">
                <a:solidFill>
                  <a:schemeClr val="tx1"/>
                </a:solidFill>
              </a:rPr>
              <a:t>Náboženství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: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islám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,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pravoslavní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,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katolíci</a:t>
            </a:r>
            <a:endParaRPr lang="en-US" sz="1400" b="0" u="none" strike="noStrike" cap="none" dirty="0">
              <a:solidFill>
                <a:schemeClr val="tx1"/>
              </a:solidFill>
            </a:endParaRPr>
          </a:p>
          <a:p>
            <a:pPr marL="457200" lvl="0" indent="-371316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400" b="0" u="none" strike="noStrike" cap="none" dirty="0">
                <a:solidFill>
                  <a:schemeClr val="tx1"/>
                </a:solidFill>
              </a:rPr>
              <a:t>Krajina: </a:t>
            </a:r>
            <a:br>
              <a:rPr lang="cs-CZ" sz="1400" b="0" u="none" strike="noStrike" cap="none" dirty="0">
                <a:solidFill>
                  <a:schemeClr val="tx1"/>
                </a:solidFill>
              </a:rPr>
            </a:br>
            <a:r>
              <a:rPr lang="en-US" sz="1400" b="0" u="none" strike="noStrike" cap="none" dirty="0" err="1">
                <a:solidFill>
                  <a:schemeClr val="tx1"/>
                </a:solidFill>
              </a:rPr>
              <a:t>převážně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hornatá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země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 -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Dinárské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hory</a:t>
            </a:r>
            <a:endParaRPr lang="en-US" sz="1400" b="0" u="none" strike="noStrike" cap="none" dirty="0">
              <a:solidFill>
                <a:schemeClr val="tx1"/>
              </a:solidFill>
            </a:endParaRPr>
          </a:p>
          <a:p>
            <a:pPr marL="457200" lvl="0" indent="-371316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400" b="0" u="none" strike="noStrike" cap="none" dirty="0" err="1">
                <a:solidFill>
                  <a:schemeClr val="tx1"/>
                </a:solidFill>
              </a:rPr>
              <a:t>Podnebí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: </a:t>
            </a:r>
            <a:br>
              <a:rPr lang="cs-CZ" sz="1400" b="0" u="none" strike="noStrike" cap="none" dirty="0">
                <a:solidFill>
                  <a:schemeClr val="tx1"/>
                </a:solidFill>
              </a:rPr>
            </a:br>
            <a:r>
              <a:rPr lang="en-US" sz="1400" b="0" u="none" strike="noStrike" cap="none" dirty="0" err="1">
                <a:solidFill>
                  <a:schemeClr val="tx1"/>
                </a:solidFill>
              </a:rPr>
              <a:t>vnitrozemí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 -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kontinentální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,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jih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 - </a:t>
            </a:r>
            <a:r>
              <a:rPr lang="en-US" sz="1400" b="0" u="none" strike="noStrike" cap="none" dirty="0" err="1">
                <a:solidFill>
                  <a:schemeClr val="tx1"/>
                </a:solidFill>
              </a:rPr>
              <a:t>středomořské</a:t>
            </a:r>
            <a:r>
              <a:rPr lang="en-US" sz="1400" b="0" u="none" strike="noStrike" cap="none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DF8BC63-A906-625E-664C-9ED9BC2F0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74947"/>
            <a:ext cx="2781028" cy="237710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17C8826-C5D2-49CC-9E1B-10F4BB4CFA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13" t="2093" r="1480" b="2475"/>
          <a:stretch>
            <a:fillRect/>
          </a:stretch>
        </p:blipFill>
        <p:spPr>
          <a:xfrm>
            <a:off x="5486400" y="2552053"/>
            <a:ext cx="2781030" cy="2377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EE74A-5561-F7D7-8EAE-460033F6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345" y="656694"/>
            <a:ext cx="4441387" cy="5727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Etnické a náboženské složení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427F35E-4DBF-7012-8BF9-0ECD3D694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268" y="1320800"/>
            <a:ext cx="4318000" cy="2731481"/>
          </a:xfrm>
        </p:spPr>
        <p:txBody>
          <a:bodyPr>
            <a:normAutofit/>
          </a:bodyPr>
          <a:lstStyle/>
          <a:p>
            <a:r>
              <a:rPr lang="cs-CZ" sz="1600" dirty="0">
                <a:solidFill>
                  <a:schemeClr val="tx1"/>
                </a:solidFill>
              </a:rPr>
              <a:t>Etnické skupiny (konstitutivní národy)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Bosňáci – cca 50%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Srbové – cca 31 %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Chorvati – cca 15 %</a:t>
            </a:r>
            <a:br>
              <a:rPr lang="cs-CZ" dirty="0">
                <a:solidFill>
                  <a:schemeClr val="tx1"/>
                </a:solidFill>
              </a:rPr>
            </a:br>
            <a:endParaRPr lang="cs-CZ" dirty="0">
              <a:solidFill>
                <a:schemeClr val="tx1"/>
              </a:solidFill>
            </a:endParaRPr>
          </a:p>
          <a:p>
            <a:r>
              <a:rPr lang="cs-CZ" sz="1600" dirty="0">
                <a:solidFill>
                  <a:schemeClr val="tx1"/>
                </a:solidFill>
              </a:rPr>
              <a:t>Náboženské složení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Islám (sunnité) – cca 51 %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Pravoslaví – cca 31 %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Katolíci – cca 15 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Ostatní (ateisté, agnostici) – cca 3 %</a:t>
            </a:r>
          </a:p>
          <a:p>
            <a:pPr marL="114300" indent="0">
              <a:buNone/>
            </a:pPr>
            <a:endParaRPr lang="cs-CZ" dirty="0"/>
          </a:p>
        </p:txBody>
      </p:sp>
      <p:pic>
        <p:nvPicPr>
          <p:cNvPr id="6" name="Obrázek 5" descr="Obsah obrázku text, snímek obrazovky, Písmo, logo&#10;&#10;Popis byl vytvořen automaticky">
            <a:extLst>
              <a:ext uri="{FF2B5EF4-FFF2-40B4-BE49-F238E27FC236}">
                <a16:creationId xmlns:a16="http://schemas.microsoft.com/office/drawing/2014/main" id="{0C0DC8DF-D750-2D17-353B-04B0CFBD4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829" y="445027"/>
            <a:ext cx="3178895" cy="207978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AA7BA5E-5868-69E9-F840-F1CA5D395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828" y="2524813"/>
            <a:ext cx="3178895" cy="225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0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701166" y="436558"/>
            <a:ext cx="5953633" cy="572700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dirty="0">
                <a:solidFill>
                  <a:srgbClr val="002060"/>
                </a:solidFill>
              </a:rPr>
              <a:t>Bosna jako evropsko-orientální pomezí </a:t>
            </a:r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4294967295"/>
          </p:nvPr>
        </p:nvSpPr>
        <p:spPr>
          <a:xfrm>
            <a:off x="781302" y="1014660"/>
            <a:ext cx="6677831" cy="3523474"/>
          </a:xfrm>
        </p:spPr>
        <p:txBody>
          <a:bodyPr spcFirstLastPara="1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cs-CZ" sz="1600" dirty="0" err="1">
                <a:solidFill>
                  <a:schemeClr val="tx1"/>
                </a:solidFill>
              </a:rPr>
              <a:t>D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louhodobé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působení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dvou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civilizačních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okruhů</a:t>
            </a:r>
            <a:endParaRPr lang="en-US" sz="1600" b="0" i="0" u="none" strike="noStrike" cap="none" dirty="0">
              <a:solidFill>
                <a:schemeClr val="tx1"/>
              </a:solidFill>
            </a:endParaRPr>
          </a:p>
          <a:p>
            <a:pPr marL="914400" lvl="1" indent="-31750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 b="0" i="0" u="none" strike="noStrike" cap="none" dirty="0" err="1">
                <a:solidFill>
                  <a:schemeClr val="tx1"/>
                </a:solidFill>
              </a:rPr>
              <a:t>evropský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 (</a:t>
            </a:r>
            <a:r>
              <a:rPr lang="en-US" b="0" i="0" u="none" strike="noStrike" cap="none" dirty="0" err="1">
                <a:solidFill>
                  <a:schemeClr val="tx1"/>
                </a:solidFill>
              </a:rPr>
              <a:t>křesťanský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) x </a:t>
            </a:r>
            <a:r>
              <a:rPr lang="en-US" b="0" i="0" u="none" strike="noStrike" cap="none" dirty="0" err="1">
                <a:solidFill>
                  <a:schemeClr val="tx1"/>
                </a:solidFill>
              </a:rPr>
              <a:t>orientální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 (</a:t>
            </a:r>
            <a:r>
              <a:rPr lang="en-US" b="0" i="0" u="none" strike="noStrike" cap="none" dirty="0" err="1">
                <a:solidFill>
                  <a:schemeClr val="tx1"/>
                </a:solidFill>
              </a:rPr>
              <a:t>islámský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, </a:t>
            </a:r>
            <a:r>
              <a:rPr lang="en-US" b="0" i="0" u="none" strike="noStrike" cap="none" dirty="0" err="1">
                <a:solidFill>
                  <a:schemeClr val="tx1"/>
                </a:solidFill>
              </a:rPr>
              <a:t>osmanský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)</a:t>
            </a:r>
          </a:p>
          <a:p>
            <a:pPr marL="457200" lvl="0" indent="-34290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cs-CZ" sz="1600" dirty="0" err="1">
                <a:solidFill>
                  <a:schemeClr val="tx1"/>
                </a:solidFill>
              </a:rPr>
              <a:t>V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liv 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Osmanské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říše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 (15. - 19. 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století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)</a:t>
            </a:r>
          </a:p>
          <a:p>
            <a:pPr marL="914400" lvl="1" indent="-31750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 b="0" i="0" u="none" strike="noStrike" cap="none" dirty="0" err="1">
                <a:solidFill>
                  <a:schemeClr val="tx1"/>
                </a:solidFill>
              </a:rPr>
              <a:t>islamizace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 </a:t>
            </a:r>
            <a:r>
              <a:rPr lang="en-US" b="0" i="0" u="none" strike="noStrike" cap="none" dirty="0" err="1">
                <a:solidFill>
                  <a:schemeClr val="tx1"/>
                </a:solidFill>
              </a:rPr>
              <a:t>části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 </a:t>
            </a:r>
            <a:r>
              <a:rPr lang="en-US" b="0" i="0" u="none" strike="noStrike" cap="none" dirty="0" err="1">
                <a:solidFill>
                  <a:schemeClr val="tx1"/>
                </a:solidFill>
              </a:rPr>
              <a:t>obyvatel</a:t>
            </a:r>
            <a:endParaRPr lang="en-US" b="0" i="0" u="none" strike="noStrike" cap="none" dirty="0">
              <a:solidFill>
                <a:schemeClr val="tx1"/>
              </a:solidFill>
            </a:endParaRPr>
          </a:p>
          <a:p>
            <a:pPr marL="914400" lvl="1" indent="-31750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 b="0" i="0" u="none" strike="noStrike" cap="none" dirty="0" err="1">
                <a:solidFill>
                  <a:schemeClr val="tx1"/>
                </a:solidFill>
              </a:rPr>
              <a:t>orientální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 </a:t>
            </a:r>
            <a:r>
              <a:rPr lang="en-US" b="0" i="0" u="none" strike="noStrike" cap="none" dirty="0" err="1">
                <a:solidFill>
                  <a:schemeClr val="tx1"/>
                </a:solidFill>
              </a:rPr>
              <a:t>kultura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, </a:t>
            </a:r>
            <a:r>
              <a:rPr lang="en-US" b="0" i="0" u="none" strike="noStrike" cap="none" dirty="0" err="1">
                <a:solidFill>
                  <a:schemeClr val="tx1"/>
                </a:solidFill>
              </a:rPr>
              <a:t>architektura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, </a:t>
            </a:r>
            <a:r>
              <a:rPr lang="en-US" b="0" i="0" u="none" strike="noStrike" cap="none" dirty="0" err="1">
                <a:solidFill>
                  <a:schemeClr val="tx1"/>
                </a:solidFill>
              </a:rPr>
              <a:t>správa</a:t>
            </a:r>
            <a:endParaRPr lang="en-US" b="0" i="0" u="none" strike="noStrike" cap="none" dirty="0">
              <a:solidFill>
                <a:schemeClr val="tx1"/>
              </a:solidFill>
            </a:endParaRPr>
          </a:p>
          <a:p>
            <a:pPr marL="457200" lvl="0" indent="-34290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cs-CZ" sz="1600" dirty="0" err="1">
                <a:solidFill>
                  <a:schemeClr val="tx1"/>
                </a:solidFill>
              </a:rPr>
              <a:t>V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liv 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střední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Evropy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 (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Rakousko-Uhersko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)</a:t>
            </a:r>
          </a:p>
          <a:p>
            <a:pPr marL="914400" lvl="1" indent="-31750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 b="0" i="0" u="none" strike="noStrike" cap="none" dirty="0" err="1">
                <a:solidFill>
                  <a:schemeClr val="tx1"/>
                </a:solidFill>
              </a:rPr>
              <a:t>modernizace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, </a:t>
            </a:r>
            <a:r>
              <a:rPr lang="en-US" b="0" i="0" u="none" strike="noStrike" cap="none" dirty="0" err="1">
                <a:solidFill>
                  <a:schemeClr val="tx1"/>
                </a:solidFill>
              </a:rPr>
              <a:t>evropská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 </a:t>
            </a:r>
            <a:r>
              <a:rPr lang="en-US" b="0" i="0" u="none" strike="noStrike" cap="none" dirty="0" err="1">
                <a:solidFill>
                  <a:schemeClr val="tx1"/>
                </a:solidFill>
              </a:rPr>
              <a:t>instituce</a:t>
            </a:r>
            <a:endParaRPr lang="en-US" b="0" i="0" u="none" strike="noStrike" cap="none" dirty="0">
              <a:solidFill>
                <a:schemeClr val="tx1"/>
              </a:solidFill>
            </a:endParaRPr>
          </a:p>
          <a:p>
            <a:pPr marL="457200" lvl="0" indent="-34290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cs-CZ" sz="1600" dirty="0" err="1">
                <a:solidFill>
                  <a:schemeClr val="tx1"/>
                </a:solidFill>
              </a:rPr>
              <a:t>N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áboženská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pluralita</a:t>
            </a:r>
            <a:endParaRPr lang="en-US" sz="1600" b="0" i="0" u="none" strike="noStrike" cap="none" dirty="0">
              <a:solidFill>
                <a:schemeClr val="tx1"/>
              </a:solidFill>
            </a:endParaRPr>
          </a:p>
          <a:p>
            <a:pPr marL="914400" lvl="1" indent="-31750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 b="0" i="0" u="none" strike="noStrike" cap="none" dirty="0" err="1">
                <a:solidFill>
                  <a:schemeClr val="tx1"/>
                </a:solidFill>
              </a:rPr>
              <a:t>islám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 x </a:t>
            </a:r>
            <a:r>
              <a:rPr lang="en-US" b="0" i="0" u="none" strike="noStrike" cap="none" dirty="0" err="1">
                <a:solidFill>
                  <a:schemeClr val="tx1"/>
                </a:solidFill>
              </a:rPr>
              <a:t>pravoslaví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 x </a:t>
            </a:r>
            <a:r>
              <a:rPr lang="en-US" b="0" i="0" u="none" strike="noStrike" cap="none" dirty="0" err="1">
                <a:solidFill>
                  <a:schemeClr val="tx1"/>
                </a:solidFill>
              </a:rPr>
              <a:t>katolicismus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 </a:t>
            </a:r>
          </a:p>
          <a:p>
            <a:pPr marL="457200" lvl="0" indent="-34290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600" b="0" i="0" u="none" strike="noStrike" cap="none" dirty="0">
                <a:solidFill>
                  <a:schemeClr val="tx1"/>
                </a:solidFill>
              </a:rPr>
              <a:t>Bosna 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jako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 “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kulturní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křižovatka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”</a:t>
            </a:r>
          </a:p>
          <a:p>
            <a:pPr marL="457200" lvl="0" indent="-34290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cs-CZ" sz="1600" dirty="0" err="1">
                <a:solidFill>
                  <a:schemeClr val="tx1"/>
                </a:solidFill>
              </a:rPr>
              <a:t>P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rolínání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, ne </a:t>
            </a:r>
            <a:r>
              <a:rPr lang="en-US" sz="1600" b="0" i="0" u="none" strike="noStrike" cap="none" dirty="0" err="1">
                <a:solidFill>
                  <a:schemeClr val="tx1"/>
                </a:solidFill>
              </a:rPr>
              <a:t>oddělení</a:t>
            </a:r>
            <a:r>
              <a:rPr lang="en-US" sz="1600" b="0" i="0" u="none" strike="noStrike" cap="none" dirty="0">
                <a:solidFill>
                  <a:schemeClr val="tx1"/>
                </a:solidFill>
              </a:rPr>
              <a:t> kultur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912833" y="1177875"/>
            <a:ext cx="543716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600" dirty="0">
                <a:solidFill>
                  <a:schemeClr val="tx1"/>
                </a:solidFill>
              </a:rPr>
              <a:t>Antika</a:t>
            </a:r>
            <a:endParaRPr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>
                <a:solidFill>
                  <a:schemeClr val="tx1"/>
                </a:solidFill>
              </a:rPr>
              <a:t>území obývali Ilyrové </a:t>
            </a:r>
            <a:endParaRPr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>
                <a:solidFill>
                  <a:schemeClr val="tx1"/>
                </a:solidFill>
              </a:rPr>
              <a:t>později začlenění do Římské říše</a:t>
            </a:r>
            <a:endParaRPr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>
                <a:solidFill>
                  <a:schemeClr val="tx1"/>
                </a:solidFill>
              </a:rPr>
              <a:t>romanizace a napojení na středomořský prostor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600" dirty="0">
                <a:solidFill>
                  <a:schemeClr val="tx1"/>
                </a:solidFill>
              </a:rPr>
              <a:t>Středověk</a:t>
            </a:r>
            <a:endParaRPr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>
                <a:solidFill>
                  <a:schemeClr val="tx1"/>
                </a:solidFill>
              </a:rPr>
              <a:t>vznik a vývoj bosenského státu</a:t>
            </a:r>
            <a:endParaRPr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>
                <a:solidFill>
                  <a:schemeClr val="tx1"/>
                </a:solidFill>
              </a:rPr>
              <a:t>specifická náboženská situace</a:t>
            </a:r>
            <a:endParaRPr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>
                <a:solidFill>
                  <a:schemeClr val="tx1"/>
                </a:solidFill>
              </a:rPr>
              <a:t>význam františkánů a křesťanská tradice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600" dirty="0">
                <a:solidFill>
                  <a:schemeClr val="tx1"/>
                </a:solidFill>
              </a:rPr>
              <a:t>Osmanské </a:t>
            </a:r>
            <a:r>
              <a:rPr lang="cs" dirty="0">
                <a:solidFill>
                  <a:schemeClr val="tx1"/>
                </a:solidFill>
              </a:rPr>
              <a:t>období </a:t>
            </a:r>
            <a:endParaRPr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>
                <a:solidFill>
                  <a:schemeClr val="tx1"/>
                </a:solidFill>
              </a:rPr>
              <a:t>od 15. století součást Osmanské říše</a:t>
            </a:r>
            <a:endParaRPr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>
                <a:solidFill>
                  <a:schemeClr val="tx1"/>
                </a:solidFill>
              </a:rPr>
              <a:t>proměna politických a společenských poměrů</a:t>
            </a:r>
            <a:endParaRPr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>
                <a:solidFill>
                  <a:schemeClr val="tx1"/>
                </a:solidFill>
              </a:rPr>
              <a:t>šíření islámu a vznik muslimské vrstvy</a:t>
            </a:r>
            <a:endParaRPr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>
                <a:solidFill>
                  <a:schemeClr val="tx1"/>
                </a:solidFill>
              </a:rPr>
              <a:t>orientální vlivy v kultuře a architektuře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117600" y="587120"/>
            <a:ext cx="24817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500" dirty="0">
                <a:solidFill>
                  <a:srgbClr val="002060"/>
                </a:solidFill>
              </a:rPr>
              <a:t>Historický vývoj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828167" y="445025"/>
            <a:ext cx="53863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2060"/>
                </a:solidFill>
              </a:rPr>
              <a:t>Osmanská Bosna = orientální prvek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912833" y="946500"/>
            <a:ext cx="6106033" cy="41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0583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600" dirty="0">
                <a:solidFill>
                  <a:schemeClr val="tx1"/>
                </a:solidFill>
              </a:rPr>
              <a:t>Osmanská říše (15.-19. století)</a:t>
            </a:r>
            <a:endParaRPr sz="1600" dirty="0">
              <a:solidFill>
                <a:schemeClr val="tx1"/>
              </a:solidFill>
            </a:endParaRPr>
          </a:p>
          <a:p>
            <a:pPr marL="914400" lvl="1" indent="-335597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dirty="0">
                <a:solidFill>
                  <a:schemeClr val="tx1"/>
                </a:solidFill>
              </a:rPr>
              <a:t>Bosna součástí osmanského státu </a:t>
            </a:r>
            <a:endParaRPr dirty="0">
              <a:solidFill>
                <a:schemeClr val="tx1"/>
              </a:solidFill>
            </a:endParaRPr>
          </a:p>
          <a:p>
            <a:pPr marL="914400" lvl="1" indent="-335597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dirty="0">
                <a:solidFill>
                  <a:schemeClr val="tx1"/>
                </a:solidFill>
              </a:rPr>
              <a:t>Začlenění do orientálního světa </a:t>
            </a:r>
            <a:endParaRPr dirty="0">
              <a:solidFill>
                <a:schemeClr val="tx1"/>
              </a:solidFill>
            </a:endParaRPr>
          </a:p>
          <a:p>
            <a:pPr marL="457200" lvl="0" indent="-350583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600" dirty="0">
                <a:solidFill>
                  <a:schemeClr val="tx1"/>
                </a:solidFill>
              </a:rPr>
              <a:t>Islamizace Obyvatelstva </a:t>
            </a:r>
            <a:endParaRPr sz="1600" dirty="0">
              <a:solidFill>
                <a:schemeClr val="tx1"/>
              </a:solidFill>
            </a:endParaRPr>
          </a:p>
          <a:p>
            <a:pPr marL="914400" lvl="1" indent="-341947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dirty="0">
                <a:solidFill>
                  <a:schemeClr val="tx1"/>
                </a:solidFill>
              </a:rPr>
              <a:t>Přijetí islamání částí místního obyvatelstva</a:t>
            </a:r>
            <a:endParaRPr dirty="0">
              <a:solidFill>
                <a:schemeClr val="tx1"/>
              </a:solidFill>
            </a:endParaRPr>
          </a:p>
          <a:p>
            <a:pPr marL="914400" lvl="1" indent="-341947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dirty="0">
                <a:solidFill>
                  <a:schemeClr val="tx1"/>
                </a:solidFill>
              </a:rPr>
              <a:t>Vznik Bosňáků jako muslimského obyvatelstva</a:t>
            </a:r>
            <a:endParaRPr dirty="0">
              <a:solidFill>
                <a:schemeClr val="tx1"/>
              </a:solidFill>
            </a:endParaRPr>
          </a:p>
          <a:p>
            <a:pPr marL="457200" lvl="0" indent="-350583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600" dirty="0">
                <a:solidFill>
                  <a:schemeClr val="tx1"/>
                </a:solidFill>
              </a:rPr>
              <a:t>Společenské uspořádání </a:t>
            </a:r>
            <a:endParaRPr sz="1600" dirty="0">
              <a:solidFill>
                <a:schemeClr val="tx1"/>
              </a:solidFill>
            </a:endParaRPr>
          </a:p>
          <a:p>
            <a:pPr marL="914400" lvl="1" indent="-341947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dirty="0">
                <a:solidFill>
                  <a:schemeClr val="tx1"/>
                </a:solidFill>
              </a:rPr>
              <a:t>Náboženské skupiny (muslimové, křesťané)</a:t>
            </a:r>
            <a:endParaRPr dirty="0">
              <a:solidFill>
                <a:schemeClr val="tx1"/>
              </a:solidFill>
            </a:endParaRPr>
          </a:p>
          <a:p>
            <a:pPr marL="914400" lvl="1" indent="-341947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dirty="0">
                <a:solidFill>
                  <a:schemeClr val="tx1"/>
                </a:solidFill>
              </a:rPr>
              <a:t>Relativní autonomie jednotlivých skupin</a:t>
            </a:r>
            <a:endParaRPr dirty="0">
              <a:solidFill>
                <a:schemeClr val="tx1"/>
              </a:solidFill>
            </a:endParaRPr>
          </a:p>
          <a:p>
            <a:pPr marL="457200" lvl="0" indent="-34734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600" dirty="0">
                <a:solidFill>
                  <a:schemeClr val="tx1"/>
                </a:solidFill>
              </a:rPr>
              <a:t>Města a architektura </a:t>
            </a:r>
            <a:endParaRPr sz="1600" dirty="0">
              <a:solidFill>
                <a:schemeClr val="tx1"/>
              </a:solidFill>
            </a:endParaRPr>
          </a:p>
          <a:p>
            <a:pPr marL="914400" lvl="1" indent="-341947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dirty="0">
                <a:solidFill>
                  <a:schemeClr val="tx1"/>
                </a:solidFill>
              </a:rPr>
              <a:t>rozvoj měst (Sarajevo, Mostar)</a:t>
            </a:r>
            <a:endParaRPr dirty="0">
              <a:solidFill>
                <a:schemeClr val="tx1"/>
              </a:solidFill>
            </a:endParaRPr>
          </a:p>
          <a:p>
            <a:pPr marL="914400" lvl="1" indent="-341947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cs" dirty="0">
                <a:solidFill>
                  <a:schemeClr val="tx1"/>
                </a:solidFill>
              </a:rPr>
              <a:t>Mešity, bazary, mosty </a:t>
            </a:r>
            <a:endParaRPr sz="1500" dirty="0">
              <a:solidFill>
                <a:schemeClr val="tx1"/>
              </a:solidFill>
            </a:endParaRPr>
          </a:p>
          <a:p>
            <a:pPr marL="457200" lvl="0" indent="-34194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600" dirty="0">
                <a:solidFill>
                  <a:schemeClr val="tx1"/>
                </a:solidFill>
              </a:rPr>
              <a:t>Kultura a každodenní život </a:t>
            </a:r>
            <a:endParaRPr sz="1600" dirty="0">
              <a:solidFill>
                <a:schemeClr val="tx1"/>
              </a:solidFill>
            </a:endParaRPr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66666"/>
              <a:buChar char="○"/>
            </a:pPr>
            <a:r>
              <a:rPr lang="cs" dirty="0">
                <a:solidFill>
                  <a:schemeClr val="tx1"/>
                </a:solidFill>
              </a:rPr>
              <a:t>orientální vlivy, propojení náboženství a společnosti 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658276" y="445027"/>
            <a:ext cx="41671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rgbClr val="002060"/>
                </a:solidFill>
              </a:rPr>
              <a:t>Křesťanský prvek v Bosně</a:t>
            </a:r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955102"/>
            <a:ext cx="4641300" cy="374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700" dirty="0">
                <a:solidFill>
                  <a:schemeClr val="tx1"/>
                </a:solidFill>
              </a:rPr>
              <a:t>Katolíci (Chorvati)</a:t>
            </a:r>
            <a:endParaRPr sz="1700"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vazba na západní (latinské) křesťanství </a:t>
            </a:r>
            <a:endParaRPr sz="1500"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propojení se střední a západní Evropou </a:t>
            </a:r>
            <a:endParaRPr sz="1500"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významný kulturní a civilizační vliv</a:t>
            </a:r>
            <a:endParaRPr sz="1500"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přítomnost hlavně v Hercegovině a střední Bosně</a:t>
            </a:r>
          </a:p>
          <a:p>
            <a:pPr lvl="1" indent="-342900">
              <a:buSzPts val="1800"/>
              <a:buChar char="●"/>
            </a:pPr>
            <a:r>
              <a:rPr lang="cs-CZ" sz="1300" dirty="0">
                <a:solidFill>
                  <a:schemeClr val="tx1"/>
                </a:solidFill>
              </a:rPr>
              <a:t>Františkáni</a:t>
            </a:r>
          </a:p>
          <a:p>
            <a:pPr lvl="2">
              <a:buChar char="○"/>
            </a:pPr>
            <a:r>
              <a:rPr lang="cs-CZ" sz="1500" dirty="0">
                <a:solidFill>
                  <a:schemeClr val="tx1"/>
                </a:solidFill>
              </a:rPr>
              <a:t>působení už od středověku</a:t>
            </a:r>
          </a:p>
          <a:p>
            <a:pPr lvl="2">
              <a:buChar char="○"/>
            </a:pPr>
            <a:r>
              <a:rPr lang="cs-CZ" sz="1500" dirty="0">
                <a:solidFill>
                  <a:schemeClr val="tx1"/>
                </a:solidFill>
              </a:rPr>
              <a:t>udržování katolické tradice i za Osmanů</a:t>
            </a:r>
          </a:p>
          <a:p>
            <a:pPr lvl="2">
              <a:buChar char="○"/>
            </a:pPr>
            <a:r>
              <a:rPr lang="cs-CZ" sz="1500" dirty="0">
                <a:solidFill>
                  <a:schemeClr val="tx1"/>
                </a:solidFill>
              </a:rPr>
              <a:t>kontakt s místním obyvatelstvem</a:t>
            </a:r>
          </a:p>
          <a:p>
            <a:pPr lvl="2">
              <a:buChar char="○"/>
            </a:pPr>
            <a:r>
              <a:rPr lang="cs-CZ" sz="1500" dirty="0">
                <a:solidFill>
                  <a:schemeClr val="tx1"/>
                </a:solidFill>
              </a:rPr>
              <a:t>prostředníci mezi křesťanským a muslimským prostředím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sz="1500"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700" dirty="0">
                <a:solidFill>
                  <a:schemeClr val="tx1"/>
                </a:solidFill>
              </a:rPr>
              <a:t>Pravoslavní (Srbové)</a:t>
            </a:r>
            <a:endParaRPr sz="1700"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vazba na východní (byzantské) křesťanství</a:t>
            </a:r>
            <a:endParaRPr sz="1500"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součást dlouhodobé náboženské plurality</a:t>
            </a:r>
            <a:endParaRPr sz="1500"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sz="1500" dirty="0">
                <a:solidFill>
                  <a:schemeClr val="tx1"/>
                </a:solidFill>
              </a:rPr>
              <a:t>důležitý prvek identity srbského obyvatelstva</a:t>
            </a:r>
            <a:endParaRPr sz="1500" dirty="0">
              <a:solidFill>
                <a:schemeClr val="tx1"/>
              </a:solidFill>
            </a:endParaRPr>
          </a:p>
        </p:txBody>
      </p:sp>
      <p:pic>
        <p:nvPicPr>
          <p:cNvPr id="4" name="Zástupný obsah 3" descr="Náboženská struktura Bosny a Hercegoviny podle obcí v roce 2013">
            <a:extLst>
              <a:ext uri="{FF2B5EF4-FFF2-40B4-BE49-F238E27FC236}">
                <a16:creationId xmlns:a16="http://schemas.microsoft.com/office/drawing/2014/main" id="{A8CBF8C4-2EB6-7659-D4BE-174BC648E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636" y="445027"/>
            <a:ext cx="3379554" cy="339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Obsah obrázku text, snímek obrazovky, Písmo, řada/pruh&#10;&#10;Obsah vygenerovaný umělou inteligencí může být nesprávný.">
            <a:extLst>
              <a:ext uri="{FF2B5EF4-FFF2-40B4-BE49-F238E27FC236}">
                <a16:creationId xmlns:a16="http://schemas.microsoft.com/office/drawing/2014/main" id="{88C35E5F-18F5-3214-4E96-4C710ABBE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443" y="3891835"/>
            <a:ext cx="3142492" cy="806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887434" y="512759"/>
            <a:ext cx="304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rgbClr val="002060"/>
                </a:solidFill>
              </a:rPr>
              <a:t>Soužití náboženství </a:t>
            </a:r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600" dirty="0">
                <a:solidFill>
                  <a:schemeClr val="tx1"/>
                </a:solidFill>
              </a:rPr>
              <a:t>Náboženství jako základ identity</a:t>
            </a:r>
            <a:r>
              <a:rPr lang="cs-CZ" sz="1900" dirty="0">
                <a:solidFill>
                  <a:schemeClr val="tx1"/>
                </a:solidFill>
              </a:rPr>
              <a:t> </a:t>
            </a: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cs-CZ" dirty="0">
                <a:solidFill>
                  <a:schemeClr val="tx1"/>
                </a:solidFill>
              </a:rPr>
              <a:t>víra = znak národní příslušnosti </a:t>
            </a: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cs-CZ" dirty="0">
                <a:solidFill>
                  <a:schemeClr val="tx1"/>
                </a:solidFill>
              </a:rPr>
              <a:t>propojení náboženství a politiky</a:t>
            </a:r>
            <a:r>
              <a:rPr lang="cs-CZ" sz="1500" dirty="0">
                <a:solidFill>
                  <a:schemeClr val="tx1"/>
                </a:solidFill>
              </a:rPr>
              <a:t> 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600" dirty="0">
                <a:solidFill>
                  <a:schemeClr val="tx1"/>
                </a:solidFill>
              </a:rPr>
              <a:t>Každodenní praxe</a:t>
            </a: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cs-CZ" dirty="0">
                <a:solidFill>
                  <a:schemeClr val="tx1"/>
                </a:solidFill>
              </a:rPr>
              <a:t>Mešity, kostely i pravoslavní chrámy </a:t>
            </a:r>
          </a:p>
          <a:p>
            <a:pPr marL="590550" lvl="1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cs-CZ" dirty="0">
                <a:solidFill>
                  <a:schemeClr val="tx1"/>
                </a:solidFill>
              </a:rPr>
              <a:t>      ve stejných městech</a:t>
            </a: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cs-CZ" dirty="0">
                <a:solidFill>
                  <a:schemeClr val="tx1"/>
                </a:solidFill>
              </a:rPr>
              <a:t>Různé, tradice a zvyky 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1600" dirty="0">
                <a:solidFill>
                  <a:schemeClr val="tx1"/>
                </a:solidFill>
              </a:rPr>
              <a:t>Spolupráce i napětí </a:t>
            </a: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cs-CZ" dirty="0">
                <a:solidFill>
                  <a:schemeClr val="tx1"/>
                </a:solidFill>
              </a:rPr>
              <a:t>Období klidného soužití </a:t>
            </a: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cs-CZ" dirty="0">
                <a:solidFill>
                  <a:schemeClr val="tx1"/>
                </a:solidFill>
              </a:rPr>
              <a:t>Ale i konflikty a nedůvěra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1600" dirty="0">
                <a:solidFill>
                  <a:schemeClr val="tx1"/>
                </a:solidFill>
              </a:rPr>
              <a:t>Proměnlivá identita</a:t>
            </a: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cs-CZ" dirty="0">
                <a:solidFill>
                  <a:schemeClr val="tx1"/>
                </a:solidFill>
              </a:rPr>
              <a:t>Ovlivněna  historií, migrací a prostředím </a:t>
            </a:r>
          </a:p>
        </p:txBody>
      </p:sp>
      <p:pic>
        <p:nvPicPr>
          <p:cNvPr id="5" name="Obrázek 4" descr="Obsah obrázku venku, strom, budova, obloha&#10;&#10;Popis byl vytvořen automaticky">
            <a:extLst>
              <a:ext uri="{FF2B5EF4-FFF2-40B4-BE49-F238E27FC236}">
                <a16:creationId xmlns:a16="http://schemas.microsoft.com/office/drawing/2014/main" id="{6BCD4392-39C5-C83D-92F2-C0A083B9F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152477"/>
            <a:ext cx="4326903" cy="2674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669</TotalTime>
  <Words>953</Words>
  <Application>Microsoft Macintosh PowerPoint</Application>
  <PresentationFormat>Předvádění na obrazovce (16:9)</PresentationFormat>
  <Paragraphs>144</Paragraphs>
  <Slides>14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6" baseType="lpstr">
      <vt:lpstr>Arial</vt:lpstr>
      <vt:lpstr>Simple Light</vt:lpstr>
      <vt:lpstr>Balkán jako  evropsko-orientální pomezí: příklad Bosny a Hercegoviny</vt:lpstr>
      <vt:lpstr>Bosna a Hercegovina</vt:lpstr>
      <vt:lpstr>Bosna a Hercegovina</vt:lpstr>
      <vt:lpstr>Etnické a náboženské složení </vt:lpstr>
      <vt:lpstr>Bosna jako evropsko-orientální pomezí </vt:lpstr>
      <vt:lpstr>Prezentace aplikace PowerPoint</vt:lpstr>
      <vt:lpstr>Osmanská Bosna = orientální prvek</vt:lpstr>
      <vt:lpstr>Křesťanský prvek v Bosně</vt:lpstr>
      <vt:lpstr>Soužití náboženství </vt:lpstr>
      <vt:lpstr>19. – 20. století -&gt; “bosenská otázka”</vt:lpstr>
      <vt:lpstr>Válka a vývoj po roce 1945</vt:lpstr>
      <vt:lpstr>Současnost </vt:lpstr>
      <vt:lpstr>Zdroje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Balkán jako evropsko-orientální pomezí: příklad Bosny a Hercegoviny</dc:title>
  <cp:lastModifiedBy>Thabetová Jasmína (S-PEF)</cp:lastModifiedBy>
  <cp:revision>18</cp:revision>
  <dcterms:modified xsi:type="dcterms:W3CDTF">2026-04-15T15:38:06Z</dcterms:modified>
</cp:coreProperties>
</file>