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Pirata One" charset="1" panose="00000000000000000000"/>
      <p:regular r:id="rId18"/>
    </p:embeddedFont>
    <p:embeddedFont>
      <p:font typeface="Caslon #540" charset="1" panose="02050602070506020403"/>
      <p:regular r:id="rId19"/>
    </p:embeddedFont>
    <p:embeddedFont>
      <p:font typeface="Poppins" charset="1" panose="00000500000000000000"/>
      <p:regular r:id="rId20"/>
    </p:embeddedFont>
    <p:embeddedFont>
      <p:font typeface="Poppins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6.jpeg" Type="http://schemas.openxmlformats.org/officeDocument/2006/relationships/image"/><Relationship Id="rId14" Target="../media/image17.jpeg" Type="http://schemas.openxmlformats.org/officeDocument/2006/relationships/image"/><Relationship Id="rId15" Target="../media/image18.jpeg" Type="http://schemas.openxmlformats.org/officeDocument/2006/relationships/image"/><Relationship Id="rId16" Target="../media/image19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22.png" Type="http://schemas.openxmlformats.org/officeDocument/2006/relationships/image"/><Relationship Id="rId12" Target="../media/image2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54095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83981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22057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12249" y="39664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8" y="0"/>
                </a:lnTo>
                <a:lnTo>
                  <a:pt x="1614558" y="807279"/>
                </a:lnTo>
                <a:lnTo>
                  <a:pt x="0" y="8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98845" y="315493"/>
            <a:ext cx="12890310" cy="9656014"/>
          </a:xfrm>
          <a:custGeom>
            <a:avLst/>
            <a:gdLst/>
            <a:ahLst/>
            <a:cxnLst/>
            <a:rect r="r" b="b" t="t" l="l"/>
            <a:pathLst>
              <a:path h="9656014" w="12890310">
                <a:moveTo>
                  <a:pt x="0" y="0"/>
                </a:moveTo>
                <a:lnTo>
                  <a:pt x="12890310" y="0"/>
                </a:lnTo>
                <a:lnTo>
                  <a:pt x="12890310" y="9656014"/>
                </a:lnTo>
                <a:lnTo>
                  <a:pt x="0" y="96560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7428491" y="-24695"/>
            <a:ext cx="3431018" cy="804730"/>
          </a:xfrm>
          <a:custGeom>
            <a:avLst/>
            <a:gdLst/>
            <a:ahLst/>
            <a:cxnLst/>
            <a:rect r="r" b="b" t="t" l="l"/>
            <a:pathLst>
              <a:path h="804730" w="3431018">
                <a:moveTo>
                  <a:pt x="0" y="0"/>
                </a:moveTo>
                <a:lnTo>
                  <a:pt x="3431018" y="0"/>
                </a:lnTo>
                <a:lnTo>
                  <a:pt x="3431018" y="804730"/>
                </a:lnTo>
                <a:lnTo>
                  <a:pt x="0" y="8047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54114" y="0"/>
            <a:ext cx="3133886" cy="1447285"/>
          </a:xfrm>
          <a:custGeom>
            <a:avLst/>
            <a:gdLst/>
            <a:ahLst/>
            <a:cxnLst/>
            <a:rect r="r" b="b" t="t" l="l"/>
            <a:pathLst>
              <a:path h="1447285" w="3133886">
                <a:moveTo>
                  <a:pt x="0" y="0"/>
                </a:moveTo>
                <a:lnTo>
                  <a:pt x="3133886" y="0"/>
                </a:lnTo>
                <a:lnTo>
                  <a:pt x="3133886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72159" y="7098292"/>
            <a:ext cx="2615841" cy="3188708"/>
          </a:xfrm>
          <a:custGeom>
            <a:avLst/>
            <a:gdLst/>
            <a:ahLst/>
            <a:cxnLst/>
            <a:rect r="r" b="b" t="t" l="l"/>
            <a:pathLst>
              <a:path h="3188708" w="2615841">
                <a:moveTo>
                  <a:pt x="0" y="0"/>
                </a:moveTo>
                <a:lnTo>
                  <a:pt x="2615841" y="0"/>
                </a:lnTo>
                <a:lnTo>
                  <a:pt x="2615841" y="3188708"/>
                </a:lnTo>
                <a:lnTo>
                  <a:pt x="0" y="31887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-115842" y="7098292"/>
            <a:ext cx="2204162" cy="3188708"/>
          </a:xfrm>
          <a:custGeom>
            <a:avLst/>
            <a:gdLst/>
            <a:ahLst/>
            <a:cxnLst/>
            <a:rect r="r" b="b" t="t" l="l"/>
            <a:pathLst>
              <a:path h="3188708" w="2204162">
                <a:moveTo>
                  <a:pt x="2204162" y="0"/>
                </a:moveTo>
                <a:lnTo>
                  <a:pt x="0" y="0"/>
                </a:lnTo>
                <a:lnTo>
                  <a:pt x="0" y="3188708"/>
                </a:lnTo>
                <a:lnTo>
                  <a:pt x="2204162" y="3188708"/>
                </a:lnTo>
                <a:lnTo>
                  <a:pt x="2204162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282314" y="2731404"/>
            <a:ext cx="12015869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500"/>
              </a:lnSpc>
            </a:pPr>
            <a:r>
              <a:rPr lang="en-US" sz="15000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HISTORICKÁ ANTROPOLOGIE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42353" y="7332029"/>
            <a:ext cx="6403294" cy="146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312B1F"/>
                </a:solidFill>
                <a:latin typeface="Caslon #540"/>
                <a:ea typeface="Caslon #540"/>
                <a:cs typeface="Caslon #540"/>
                <a:sym typeface="Caslon #540"/>
              </a:rPr>
              <a:t>Brežinová Sofia</a:t>
            </a:r>
          </a:p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312B1F"/>
                </a:solidFill>
                <a:latin typeface="Caslon #540"/>
                <a:ea typeface="Caslon #540"/>
                <a:cs typeface="Caslon #540"/>
                <a:sym typeface="Caslon #540"/>
              </a:rPr>
              <a:t>Drábková Julie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03033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33021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54095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12249" y="39664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8" y="0"/>
                </a:lnTo>
                <a:lnTo>
                  <a:pt x="1614558" y="807279"/>
                </a:lnTo>
                <a:lnTo>
                  <a:pt x="0" y="8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4114" y="0"/>
            <a:ext cx="3133886" cy="1447285"/>
          </a:xfrm>
          <a:custGeom>
            <a:avLst/>
            <a:gdLst/>
            <a:ahLst/>
            <a:cxnLst/>
            <a:rect r="r" b="b" t="t" l="l"/>
            <a:pathLst>
              <a:path h="1447285" w="3133886">
                <a:moveTo>
                  <a:pt x="0" y="0"/>
                </a:moveTo>
                <a:lnTo>
                  <a:pt x="3133886" y="0"/>
                </a:lnTo>
                <a:lnTo>
                  <a:pt x="3133886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672159" y="7098292"/>
            <a:ext cx="2615841" cy="3188708"/>
          </a:xfrm>
          <a:custGeom>
            <a:avLst/>
            <a:gdLst/>
            <a:ahLst/>
            <a:cxnLst/>
            <a:rect r="r" b="b" t="t" l="l"/>
            <a:pathLst>
              <a:path h="3188708" w="2615841">
                <a:moveTo>
                  <a:pt x="0" y="0"/>
                </a:moveTo>
                <a:lnTo>
                  <a:pt x="2615841" y="0"/>
                </a:lnTo>
                <a:lnTo>
                  <a:pt x="2615841" y="3188708"/>
                </a:lnTo>
                <a:lnTo>
                  <a:pt x="0" y="31887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-115842" y="7098292"/>
            <a:ext cx="2204162" cy="3188708"/>
          </a:xfrm>
          <a:custGeom>
            <a:avLst/>
            <a:gdLst/>
            <a:ahLst/>
            <a:cxnLst/>
            <a:rect r="r" b="b" t="t" l="l"/>
            <a:pathLst>
              <a:path h="3188708" w="2204162">
                <a:moveTo>
                  <a:pt x="2204162" y="0"/>
                </a:moveTo>
                <a:lnTo>
                  <a:pt x="0" y="0"/>
                </a:lnTo>
                <a:lnTo>
                  <a:pt x="0" y="3188708"/>
                </a:lnTo>
                <a:lnTo>
                  <a:pt x="2204162" y="3188708"/>
                </a:lnTo>
                <a:lnTo>
                  <a:pt x="2204162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619294" y="1095944"/>
            <a:ext cx="12747492" cy="1769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34"/>
              </a:lnSpc>
              <a:spcBef>
                <a:spcPct val="0"/>
              </a:spcBef>
            </a:pPr>
            <a:r>
              <a:rPr lang="en-US" sz="11695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ZAJÍMAVOSTI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52033" y="3208088"/>
            <a:ext cx="12949818" cy="6541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5236" indent="-427618" lvl="1">
              <a:lnSpc>
                <a:spcPts val="4753"/>
              </a:lnSpc>
              <a:buFont typeface="Arial"/>
              <a:buChar char="•"/>
            </a:pPr>
            <a:r>
              <a:rPr lang="en-US" sz="3961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hon na čarodějnice</a:t>
            </a:r>
          </a:p>
          <a:p>
            <a:pPr algn="l">
              <a:lnSpc>
                <a:spcPts val="4753"/>
              </a:lnSpc>
            </a:pPr>
          </a:p>
          <a:p>
            <a:pPr algn="l" marL="855236" indent="-427618" lvl="1">
              <a:lnSpc>
                <a:spcPts val="4753"/>
              </a:lnSpc>
              <a:buFont typeface="Arial"/>
              <a:buChar char="•"/>
            </a:pPr>
            <a:r>
              <a:rPr lang="en-US" sz="3961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nové plodiny: brambory, rajčata, kakao, kukuřice</a:t>
            </a:r>
          </a:p>
          <a:p>
            <a:pPr algn="l">
              <a:lnSpc>
                <a:spcPts val="4753"/>
              </a:lnSpc>
            </a:pPr>
          </a:p>
          <a:p>
            <a:pPr algn="l" marL="855236" indent="-427618" lvl="1">
              <a:lnSpc>
                <a:spcPts val="4753"/>
              </a:lnSpc>
              <a:buFont typeface="Arial"/>
              <a:buChar char="•"/>
            </a:pPr>
            <a:r>
              <a:rPr lang="en-US" sz="3961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představy o hygieně se lišily od dnešních (horší než ve středověku)</a:t>
            </a:r>
          </a:p>
          <a:p>
            <a:pPr algn="l">
              <a:lnSpc>
                <a:spcPts val="4753"/>
              </a:lnSpc>
            </a:pPr>
          </a:p>
          <a:p>
            <a:pPr algn="l" marL="855236" indent="-427618" lvl="1">
              <a:lnSpc>
                <a:spcPts val="4753"/>
              </a:lnSpc>
              <a:buFont typeface="Arial"/>
              <a:buChar char="•"/>
            </a:pPr>
            <a:r>
              <a:rPr lang="en-US" sz="3961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reformace a náboženské konflikty</a:t>
            </a:r>
          </a:p>
          <a:p>
            <a:pPr algn="ctr">
              <a:lnSpc>
                <a:spcPts val="4194"/>
              </a:lnSpc>
            </a:pPr>
          </a:p>
          <a:p>
            <a:pPr algn="ctr">
              <a:lnSpc>
                <a:spcPts val="41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54095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83981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22057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12249" y="39664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8" y="0"/>
                </a:lnTo>
                <a:lnTo>
                  <a:pt x="1614558" y="807279"/>
                </a:lnTo>
                <a:lnTo>
                  <a:pt x="0" y="8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4114" y="0"/>
            <a:ext cx="3133886" cy="1447285"/>
          </a:xfrm>
          <a:custGeom>
            <a:avLst/>
            <a:gdLst/>
            <a:ahLst/>
            <a:cxnLst/>
            <a:rect r="r" b="b" t="t" l="l"/>
            <a:pathLst>
              <a:path h="1447285" w="3133886">
                <a:moveTo>
                  <a:pt x="0" y="0"/>
                </a:moveTo>
                <a:lnTo>
                  <a:pt x="3133886" y="0"/>
                </a:lnTo>
                <a:lnTo>
                  <a:pt x="3133886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672159" y="7098292"/>
            <a:ext cx="2615841" cy="3188708"/>
          </a:xfrm>
          <a:custGeom>
            <a:avLst/>
            <a:gdLst/>
            <a:ahLst/>
            <a:cxnLst/>
            <a:rect r="r" b="b" t="t" l="l"/>
            <a:pathLst>
              <a:path h="3188708" w="2615841">
                <a:moveTo>
                  <a:pt x="0" y="0"/>
                </a:moveTo>
                <a:lnTo>
                  <a:pt x="2615841" y="0"/>
                </a:lnTo>
                <a:lnTo>
                  <a:pt x="2615841" y="3188708"/>
                </a:lnTo>
                <a:lnTo>
                  <a:pt x="0" y="31887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-115842" y="7098292"/>
            <a:ext cx="2204162" cy="3188708"/>
          </a:xfrm>
          <a:custGeom>
            <a:avLst/>
            <a:gdLst/>
            <a:ahLst/>
            <a:cxnLst/>
            <a:rect r="r" b="b" t="t" l="l"/>
            <a:pathLst>
              <a:path h="3188708" w="2204162">
                <a:moveTo>
                  <a:pt x="2204162" y="0"/>
                </a:moveTo>
                <a:lnTo>
                  <a:pt x="0" y="0"/>
                </a:lnTo>
                <a:lnTo>
                  <a:pt x="0" y="3188708"/>
                </a:lnTo>
                <a:lnTo>
                  <a:pt x="2204162" y="3188708"/>
                </a:lnTo>
                <a:lnTo>
                  <a:pt x="2204162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662694" y="1791988"/>
            <a:ext cx="10700182" cy="6900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08"/>
              </a:lnSpc>
            </a:pPr>
            <a:r>
              <a:rPr lang="en-US" sz="13077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DĚKUJEME ZA POZORNOST </a:t>
            </a:r>
          </a:p>
          <a:p>
            <a:pPr algn="ctr" marL="0" indent="0" lvl="0">
              <a:lnSpc>
                <a:spcPts val="18308"/>
              </a:lnSpc>
              <a:spcBef>
                <a:spcPct val="0"/>
              </a:spcBef>
            </a:pPr>
            <a:r>
              <a:rPr lang="en-US" sz="13077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:)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22057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83981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54095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12249" y="39664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8" y="0"/>
                </a:lnTo>
                <a:lnTo>
                  <a:pt x="1614558" y="807279"/>
                </a:lnTo>
                <a:lnTo>
                  <a:pt x="0" y="8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4114" y="0"/>
            <a:ext cx="3133886" cy="1447285"/>
          </a:xfrm>
          <a:custGeom>
            <a:avLst/>
            <a:gdLst/>
            <a:ahLst/>
            <a:cxnLst/>
            <a:rect r="r" b="b" t="t" l="l"/>
            <a:pathLst>
              <a:path h="1447285" w="3133886">
                <a:moveTo>
                  <a:pt x="0" y="0"/>
                </a:moveTo>
                <a:lnTo>
                  <a:pt x="3133886" y="0"/>
                </a:lnTo>
                <a:lnTo>
                  <a:pt x="3133886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672159" y="7098292"/>
            <a:ext cx="2615841" cy="3188708"/>
          </a:xfrm>
          <a:custGeom>
            <a:avLst/>
            <a:gdLst/>
            <a:ahLst/>
            <a:cxnLst/>
            <a:rect r="r" b="b" t="t" l="l"/>
            <a:pathLst>
              <a:path h="3188708" w="2615841">
                <a:moveTo>
                  <a:pt x="0" y="0"/>
                </a:moveTo>
                <a:lnTo>
                  <a:pt x="2615841" y="0"/>
                </a:lnTo>
                <a:lnTo>
                  <a:pt x="2615841" y="3188708"/>
                </a:lnTo>
                <a:lnTo>
                  <a:pt x="0" y="31887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-115842" y="7098292"/>
            <a:ext cx="2204162" cy="3188708"/>
          </a:xfrm>
          <a:custGeom>
            <a:avLst/>
            <a:gdLst/>
            <a:ahLst/>
            <a:cxnLst/>
            <a:rect r="r" b="b" t="t" l="l"/>
            <a:pathLst>
              <a:path h="3188708" w="2204162">
                <a:moveTo>
                  <a:pt x="2204162" y="0"/>
                </a:moveTo>
                <a:lnTo>
                  <a:pt x="0" y="0"/>
                </a:lnTo>
                <a:lnTo>
                  <a:pt x="0" y="3188708"/>
                </a:lnTo>
                <a:lnTo>
                  <a:pt x="2204162" y="3188708"/>
                </a:lnTo>
                <a:lnTo>
                  <a:pt x="2204162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888345" y="2844984"/>
            <a:ext cx="10511311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639"/>
              </a:lnSpc>
              <a:spcBef>
                <a:spcPct val="0"/>
              </a:spcBef>
            </a:pPr>
            <a:r>
              <a:rPr lang="en-US" sz="9699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KAHOOT QUIZ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0" y="4969059"/>
            <a:ext cx="18288000" cy="1023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7"/>
              </a:lnSpc>
              <a:spcBef>
                <a:spcPct val="0"/>
              </a:spcBef>
            </a:pPr>
            <a:r>
              <a:rPr lang="en-US" sz="3314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https://play.kahoot.it/v2/?quizId=afd69bc8-b0d6-4206-90d8-095ac12bdb1d&amp;hostId=ce9a69e6-15fb-4cbe-93b6-8f8d3cbcc142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22057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83981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54095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12249" y="39664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8" y="0"/>
                </a:lnTo>
                <a:lnTo>
                  <a:pt x="1614558" y="807279"/>
                </a:lnTo>
                <a:lnTo>
                  <a:pt x="0" y="8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4114" y="0"/>
            <a:ext cx="3133886" cy="1447285"/>
          </a:xfrm>
          <a:custGeom>
            <a:avLst/>
            <a:gdLst/>
            <a:ahLst/>
            <a:cxnLst/>
            <a:rect r="r" b="b" t="t" l="l"/>
            <a:pathLst>
              <a:path h="1447285" w="3133886">
                <a:moveTo>
                  <a:pt x="0" y="0"/>
                </a:moveTo>
                <a:lnTo>
                  <a:pt x="3133886" y="0"/>
                </a:lnTo>
                <a:lnTo>
                  <a:pt x="3133886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672159" y="7098292"/>
            <a:ext cx="2615841" cy="3188708"/>
          </a:xfrm>
          <a:custGeom>
            <a:avLst/>
            <a:gdLst/>
            <a:ahLst/>
            <a:cxnLst/>
            <a:rect r="r" b="b" t="t" l="l"/>
            <a:pathLst>
              <a:path h="3188708" w="2615841">
                <a:moveTo>
                  <a:pt x="0" y="0"/>
                </a:moveTo>
                <a:lnTo>
                  <a:pt x="2615841" y="0"/>
                </a:lnTo>
                <a:lnTo>
                  <a:pt x="2615841" y="3188708"/>
                </a:lnTo>
                <a:lnTo>
                  <a:pt x="0" y="31887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-115842" y="7098292"/>
            <a:ext cx="2204162" cy="3188708"/>
          </a:xfrm>
          <a:custGeom>
            <a:avLst/>
            <a:gdLst/>
            <a:ahLst/>
            <a:cxnLst/>
            <a:rect r="r" b="b" t="t" l="l"/>
            <a:pathLst>
              <a:path h="3188708" w="2204162">
                <a:moveTo>
                  <a:pt x="2204162" y="0"/>
                </a:moveTo>
                <a:lnTo>
                  <a:pt x="0" y="0"/>
                </a:lnTo>
                <a:lnTo>
                  <a:pt x="0" y="3188708"/>
                </a:lnTo>
                <a:lnTo>
                  <a:pt x="2204162" y="3188708"/>
                </a:lnTo>
                <a:lnTo>
                  <a:pt x="2204162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82559" y="2350099"/>
            <a:ext cx="15710201" cy="7701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3101" indent="-486551" lvl="1">
              <a:lnSpc>
                <a:spcPts val="6310"/>
              </a:lnSpc>
              <a:buFont typeface="Arial"/>
              <a:buChar char="•"/>
            </a:pPr>
            <a:r>
              <a:rPr lang="en-US" sz="4507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Disciplína zkoumající </a:t>
            </a:r>
            <a:r>
              <a:rPr lang="en-US" sz="4507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chování, postoje, pocity a způsob myšlení lidí v minulosti.</a:t>
            </a:r>
          </a:p>
          <a:p>
            <a:pPr algn="l" marL="973101" indent="-486551" lvl="1">
              <a:lnSpc>
                <a:spcPts val="6310"/>
              </a:lnSpc>
              <a:buFont typeface="Arial"/>
              <a:buChar char="•"/>
            </a:pPr>
            <a:r>
              <a:rPr lang="en-US" sz="4507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Cílem je porozumět tomu, jak lidé vnímali svůj svět</a:t>
            </a:r>
          </a:p>
          <a:p>
            <a:pPr algn="l" marL="973101" indent="-486551" lvl="1">
              <a:lnSpc>
                <a:spcPts val="6310"/>
              </a:lnSpc>
              <a:buFont typeface="Arial"/>
              <a:buChar char="•"/>
            </a:pPr>
            <a:r>
              <a:rPr lang="en-US" sz="4507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cílem zkoumání je interpretace vnímání</a:t>
            </a:r>
          </a:p>
          <a:p>
            <a:pPr algn="l" marL="973101" indent="-486551" lvl="1">
              <a:lnSpc>
                <a:spcPts val="6310"/>
              </a:lnSpc>
              <a:buFont typeface="Arial"/>
              <a:buChar char="•"/>
            </a:pPr>
            <a:r>
              <a:rPr lang="en-US" sz="4507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Počátky se datují od konce 80. let 20. století</a:t>
            </a:r>
          </a:p>
          <a:p>
            <a:pPr algn="l" marL="973101" indent="-486551" lvl="1">
              <a:lnSpc>
                <a:spcPts val="6310"/>
              </a:lnSpc>
              <a:buFont typeface="Arial"/>
              <a:buChar char="•"/>
            </a:pPr>
            <a:r>
              <a:rPr lang="en-US" b="true" sz="4507">
                <a:solidFill>
                  <a:srgbClr val="312B1F"/>
                </a:solidFill>
                <a:latin typeface="Poppins Bold"/>
                <a:ea typeface="Poppins Bold"/>
                <a:cs typeface="Poppins Bold"/>
                <a:sym typeface="Poppins Bold"/>
              </a:rPr>
              <a:t>ZKOUMANÁ TÉMATA</a:t>
            </a:r>
          </a:p>
          <a:p>
            <a:pPr algn="l" marL="1946202" indent="-648734" lvl="2">
              <a:lnSpc>
                <a:spcPts val="6310"/>
              </a:lnSpc>
              <a:buFont typeface="Arial"/>
              <a:buChar char="⚬"/>
            </a:pPr>
            <a:r>
              <a:rPr lang="en-US" sz="4507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dějiny rodu, čarodějnictví, otázku vzpoury, kriminalita a násilí v dějinách, náboženství a zbožnost, interakce elitní a lidové kultury</a:t>
            </a:r>
          </a:p>
          <a:p>
            <a:pPr algn="just" marL="0" indent="0" lvl="0">
              <a:lnSpc>
                <a:spcPts val="360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3936997" y="804348"/>
            <a:ext cx="10882531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199"/>
              </a:lnSpc>
              <a:spcBef>
                <a:spcPct val="0"/>
              </a:spcBef>
            </a:pPr>
            <a:r>
              <a:rPr lang="en-US" sz="8499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Historická antropologie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22057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83981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54095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12249" y="39664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8" y="0"/>
                </a:lnTo>
                <a:lnTo>
                  <a:pt x="1614558" y="807279"/>
                </a:lnTo>
                <a:lnTo>
                  <a:pt x="0" y="8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4114" y="0"/>
            <a:ext cx="3133886" cy="1447285"/>
          </a:xfrm>
          <a:custGeom>
            <a:avLst/>
            <a:gdLst/>
            <a:ahLst/>
            <a:cxnLst/>
            <a:rect r="r" b="b" t="t" l="l"/>
            <a:pathLst>
              <a:path h="1447285" w="3133886">
                <a:moveTo>
                  <a:pt x="0" y="0"/>
                </a:moveTo>
                <a:lnTo>
                  <a:pt x="3133886" y="0"/>
                </a:lnTo>
                <a:lnTo>
                  <a:pt x="3133886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672159" y="7098292"/>
            <a:ext cx="2615841" cy="3188708"/>
          </a:xfrm>
          <a:custGeom>
            <a:avLst/>
            <a:gdLst/>
            <a:ahLst/>
            <a:cxnLst/>
            <a:rect r="r" b="b" t="t" l="l"/>
            <a:pathLst>
              <a:path h="3188708" w="2615841">
                <a:moveTo>
                  <a:pt x="0" y="0"/>
                </a:moveTo>
                <a:lnTo>
                  <a:pt x="2615841" y="0"/>
                </a:lnTo>
                <a:lnTo>
                  <a:pt x="2615841" y="3188708"/>
                </a:lnTo>
                <a:lnTo>
                  <a:pt x="0" y="31887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-115842" y="7098292"/>
            <a:ext cx="2204162" cy="3188708"/>
          </a:xfrm>
          <a:custGeom>
            <a:avLst/>
            <a:gdLst/>
            <a:ahLst/>
            <a:cxnLst/>
            <a:rect r="r" b="b" t="t" l="l"/>
            <a:pathLst>
              <a:path h="3188708" w="2204162">
                <a:moveTo>
                  <a:pt x="2204162" y="0"/>
                </a:moveTo>
                <a:lnTo>
                  <a:pt x="0" y="0"/>
                </a:lnTo>
                <a:lnTo>
                  <a:pt x="0" y="3188708"/>
                </a:lnTo>
                <a:lnTo>
                  <a:pt x="2204162" y="3188708"/>
                </a:lnTo>
                <a:lnTo>
                  <a:pt x="2204162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750718" y="1958145"/>
            <a:ext cx="2820057" cy="3207815"/>
          </a:xfrm>
          <a:custGeom>
            <a:avLst/>
            <a:gdLst/>
            <a:ahLst/>
            <a:cxnLst/>
            <a:rect r="r" b="b" t="t" l="l"/>
            <a:pathLst>
              <a:path h="3207815" w="2820057">
                <a:moveTo>
                  <a:pt x="0" y="0"/>
                </a:moveTo>
                <a:lnTo>
                  <a:pt x="2820057" y="0"/>
                </a:lnTo>
                <a:lnTo>
                  <a:pt x="2820057" y="3207815"/>
                </a:lnTo>
                <a:lnTo>
                  <a:pt x="0" y="3207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144000" y="6050485"/>
            <a:ext cx="3207815" cy="3207815"/>
          </a:xfrm>
          <a:custGeom>
            <a:avLst/>
            <a:gdLst/>
            <a:ahLst/>
            <a:cxnLst/>
            <a:rect r="r" b="b" t="t" l="l"/>
            <a:pathLst>
              <a:path h="3207815" w="3207815">
                <a:moveTo>
                  <a:pt x="0" y="0"/>
                </a:moveTo>
                <a:lnTo>
                  <a:pt x="3207815" y="0"/>
                </a:lnTo>
                <a:lnTo>
                  <a:pt x="3207815" y="3207815"/>
                </a:lnTo>
                <a:lnTo>
                  <a:pt x="0" y="32078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952025" y="1980605"/>
            <a:ext cx="2383950" cy="3207815"/>
          </a:xfrm>
          <a:custGeom>
            <a:avLst/>
            <a:gdLst/>
            <a:ahLst/>
            <a:cxnLst/>
            <a:rect r="r" b="b" t="t" l="l"/>
            <a:pathLst>
              <a:path h="3207815" w="2383950">
                <a:moveTo>
                  <a:pt x="0" y="0"/>
                </a:moveTo>
                <a:lnTo>
                  <a:pt x="2383950" y="0"/>
                </a:lnTo>
                <a:lnTo>
                  <a:pt x="2383950" y="3207815"/>
                </a:lnTo>
                <a:lnTo>
                  <a:pt x="0" y="320781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140494" y="6050485"/>
            <a:ext cx="2050898" cy="3207815"/>
          </a:xfrm>
          <a:custGeom>
            <a:avLst/>
            <a:gdLst/>
            <a:ahLst/>
            <a:cxnLst/>
            <a:rect r="r" b="b" t="t" l="l"/>
            <a:pathLst>
              <a:path h="3207815" w="2050898">
                <a:moveTo>
                  <a:pt x="0" y="0"/>
                </a:moveTo>
                <a:lnTo>
                  <a:pt x="2050898" y="0"/>
                </a:lnTo>
                <a:lnTo>
                  <a:pt x="2050898" y="3207815"/>
                </a:lnTo>
                <a:lnTo>
                  <a:pt x="0" y="32078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811960" y="443304"/>
            <a:ext cx="11007568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199"/>
              </a:lnSpc>
              <a:spcBef>
                <a:spcPct val="0"/>
              </a:spcBef>
            </a:pPr>
            <a:r>
              <a:rPr lang="en-US" sz="8499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Hlavní představitelé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05924" y="5217101"/>
            <a:ext cx="3957519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Richard</a:t>
            </a:r>
            <a:r>
              <a:rPr lang="en-US" sz="30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 van Dülmen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038373" y="5217101"/>
            <a:ext cx="2408753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-US" sz="30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ans Medick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02586" y="9344025"/>
            <a:ext cx="2290643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Gert</a:t>
            </a:r>
            <a:r>
              <a:rPr lang="en-US" sz="30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 Dressel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5303429" y="9458325"/>
            <a:ext cx="2120027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Alf</a:t>
            </a:r>
            <a:r>
              <a:rPr lang="en-US" sz="30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 Lüdtke  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04019" y="2606312"/>
            <a:ext cx="4552703" cy="225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3"/>
              </a:lnSpc>
            </a:pPr>
            <a:r>
              <a:rPr lang="en-US" sz="3644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Čeští představitelé: </a:t>
            </a:r>
          </a:p>
          <a:p>
            <a:pPr algn="l" marL="786932" indent="-393466" lvl="1">
              <a:lnSpc>
                <a:spcPts val="4373"/>
              </a:lnSpc>
              <a:buFont typeface="Arial"/>
              <a:buChar char="•"/>
            </a:pPr>
            <a:r>
              <a:rPr lang="en-US" sz="3644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 Zdeněk Nešpor</a:t>
            </a:r>
          </a:p>
          <a:p>
            <a:pPr algn="l" marL="786932" indent="-393466" lvl="1">
              <a:lnSpc>
                <a:spcPts val="4373"/>
              </a:lnSpc>
              <a:buFont typeface="Arial"/>
              <a:buChar char="•"/>
            </a:pPr>
            <a:r>
              <a:rPr lang="en-US" sz="3644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Jan Horský</a:t>
            </a:r>
          </a:p>
          <a:p>
            <a:pPr algn="ctr">
              <a:lnSpc>
                <a:spcPts val="437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22057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83981" y="-489932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7"/>
                </a:lnTo>
                <a:lnTo>
                  <a:pt x="0" y="10938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54095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12249" y="39664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8" y="0"/>
                </a:lnTo>
                <a:lnTo>
                  <a:pt x="1614558" y="807279"/>
                </a:lnTo>
                <a:lnTo>
                  <a:pt x="0" y="8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4114" y="0"/>
            <a:ext cx="3133886" cy="1447285"/>
          </a:xfrm>
          <a:custGeom>
            <a:avLst/>
            <a:gdLst/>
            <a:ahLst/>
            <a:cxnLst/>
            <a:rect r="r" b="b" t="t" l="l"/>
            <a:pathLst>
              <a:path h="1447285" w="3133886">
                <a:moveTo>
                  <a:pt x="0" y="0"/>
                </a:moveTo>
                <a:lnTo>
                  <a:pt x="3133886" y="0"/>
                </a:lnTo>
                <a:lnTo>
                  <a:pt x="3133886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74115" y="6462269"/>
            <a:ext cx="5998720" cy="3366782"/>
          </a:xfrm>
          <a:custGeom>
            <a:avLst/>
            <a:gdLst/>
            <a:ahLst/>
            <a:cxnLst/>
            <a:rect r="r" b="b" t="t" l="l"/>
            <a:pathLst>
              <a:path h="3366782" w="5998720">
                <a:moveTo>
                  <a:pt x="0" y="0"/>
                </a:moveTo>
                <a:lnTo>
                  <a:pt x="5998720" y="0"/>
                </a:lnTo>
                <a:lnTo>
                  <a:pt x="5998720" y="3366782"/>
                </a:lnTo>
                <a:lnTo>
                  <a:pt x="0" y="33667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312023" y="1337668"/>
            <a:ext cx="12360136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199"/>
              </a:lnSpc>
              <a:spcBef>
                <a:spcPct val="0"/>
              </a:spcBef>
            </a:pPr>
            <a:r>
              <a:rPr lang="en-US" sz="8499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VYBRANÉ OBDOBÍ: Raný novověk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35926" y="3023593"/>
            <a:ext cx="14016147" cy="3140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42" indent="-377821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16. - 18. století </a:t>
            </a:r>
          </a:p>
          <a:p>
            <a:pPr algn="l" marL="1511285" indent="-503762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od konce středověku až po </a:t>
            </a: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francouzskou revoluci (1789)</a:t>
            </a:r>
          </a:p>
          <a:p>
            <a:pPr algn="l" marL="755642" indent="-377821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charakteristické signály, které vyvolaly jeho počátek:</a:t>
            </a:r>
          </a:p>
          <a:p>
            <a:pPr algn="l" marL="1511285" indent="-503762" lvl="2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rozmach renesance a humanismu, </a:t>
            </a: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zaoceánské výpravy Španělů a Portugalců či protestanská reformace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35926" y="6878957"/>
            <a:ext cx="8337691" cy="2098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3318" indent="-371659" lvl="1">
              <a:lnSpc>
                <a:spcPts val="4131"/>
              </a:lnSpc>
              <a:spcBef>
                <a:spcPct val="0"/>
              </a:spcBef>
              <a:buFont typeface="Arial"/>
              <a:buChar char="•"/>
            </a:pPr>
            <a:r>
              <a:rPr lang="en-US" sz="344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pozornost se zaměřuje na ČLOVĚKA, studování antických dějin → vyzdvihnutí povědomí jednotlivých lidí, nikoliv svatých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22057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83981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54095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693307" y="723643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7" y="0"/>
                </a:lnTo>
                <a:lnTo>
                  <a:pt x="1614557" y="807278"/>
                </a:lnTo>
                <a:lnTo>
                  <a:pt x="0" y="807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21751" y="3071977"/>
            <a:ext cx="13871555" cy="6186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193" b="true">
                <a:solidFill>
                  <a:srgbClr val="312B1F"/>
                </a:solidFill>
                <a:latin typeface="Poppins Bold"/>
                <a:ea typeface="Poppins Bold"/>
                <a:cs typeface="Poppins Bold"/>
                <a:sym typeface="Poppins Bold"/>
              </a:rPr>
              <a:t>POLITICKÉ DĚNÍ</a:t>
            </a:r>
          </a:p>
          <a:p>
            <a:pPr algn="l" marL="689584" indent="-344792" lvl="1">
              <a:lnSpc>
                <a:spcPts val="4471"/>
              </a:lnSpc>
              <a:buFont typeface="Arial"/>
              <a:buChar char="•"/>
            </a:pPr>
            <a:r>
              <a:rPr lang="en-US" sz="3193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spor mezi katolíky a nekatolíky</a:t>
            </a:r>
          </a:p>
          <a:p>
            <a:pPr algn="l" marL="1379167" indent="-459722" lvl="2">
              <a:lnSpc>
                <a:spcPts val="4471"/>
              </a:lnSpc>
              <a:buFont typeface="Arial"/>
              <a:buChar char="⚬"/>
            </a:pPr>
            <a:r>
              <a:rPr lang="en-US" sz="3193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 vyústil v Třicetiletou válku (1618 - 1648)</a:t>
            </a:r>
          </a:p>
          <a:p>
            <a:pPr algn="l">
              <a:lnSpc>
                <a:spcPts val="4471"/>
              </a:lnSpc>
            </a:pPr>
          </a:p>
          <a:p>
            <a:pPr algn="l">
              <a:lnSpc>
                <a:spcPts val="4471"/>
              </a:lnSpc>
            </a:pPr>
            <a:r>
              <a:rPr lang="en-US" sz="3193" b="true">
                <a:solidFill>
                  <a:srgbClr val="312B1F"/>
                </a:solidFill>
                <a:latin typeface="Poppins Bold"/>
                <a:ea typeface="Poppins Bold"/>
                <a:cs typeface="Poppins Bold"/>
                <a:sym typeface="Poppins Bold"/>
              </a:rPr>
              <a:t>SPOLEČENSKÝ VÝVOJ</a:t>
            </a:r>
          </a:p>
          <a:p>
            <a:pPr algn="l" marL="689584" indent="-344792" lvl="1">
              <a:lnSpc>
                <a:spcPts val="4471"/>
              </a:lnSpc>
              <a:buFont typeface="Arial"/>
              <a:buChar char="•"/>
            </a:pPr>
            <a:r>
              <a:rPr lang="en-US" sz="3193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zrušení feudalismu (= zrušení vlastnictví majetku lenním pánem)</a:t>
            </a:r>
          </a:p>
          <a:p>
            <a:pPr algn="l" marL="689584" indent="-344792" lvl="1">
              <a:lnSpc>
                <a:spcPts val="4471"/>
              </a:lnSpc>
              <a:buFont typeface="Arial"/>
              <a:buChar char="•"/>
            </a:pPr>
            <a:r>
              <a:rPr lang="en-US" sz="3193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expanze evropských států → změna struktur světového obchodu</a:t>
            </a:r>
          </a:p>
          <a:p>
            <a:pPr algn="l">
              <a:lnSpc>
                <a:spcPts val="4471"/>
              </a:lnSpc>
            </a:pPr>
          </a:p>
          <a:p>
            <a:pPr algn="l">
              <a:lnSpc>
                <a:spcPts val="4471"/>
              </a:lnSpc>
            </a:pPr>
            <a:r>
              <a:rPr lang="en-US" sz="3193" b="true">
                <a:solidFill>
                  <a:srgbClr val="312B1F"/>
                </a:solidFill>
                <a:latin typeface="Poppins Bold"/>
                <a:ea typeface="Poppins Bold"/>
                <a:cs typeface="Poppins Bold"/>
                <a:sym typeface="Poppins Bold"/>
              </a:rPr>
              <a:t>ŠKOLSTVÍ A VZDĚLÁNÍ</a:t>
            </a:r>
          </a:p>
          <a:p>
            <a:pPr algn="l" marL="689584" indent="-344792" lvl="1">
              <a:lnSpc>
                <a:spcPts val="4471"/>
              </a:lnSpc>
              <a:buFont typeface="Arial"/>
              <a:buChar char="•"/>
            </a:pPr>
            <a:r>
              <a:rPr lang="en-US" sz="3193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vynález knihtisku, do školy pouze chlapci, uzákonění školní docházky, vyučování v NJ, konec školy 1.5. → pasení dobytka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591105" y="1980605"/>
            <a:ext cx="5126018" cy="3395987"/>
          </a:xfrm>
          <a:custGeom>
            <a:avLst/>
            <a:gdLst/>
            <a:ahLst/>
            <a:cxnLst/>
            <a:rect r="r" b="b" t="t" l="l"/>
            <a:pathLst>
              <a:path h="3395987" w="5126018">
                <a:moveTo>
                  <a:pt x="0" y="0"/>
                </a:moveTo>
                <a:lnTo>
                  <a:pt x="5126019" y="0"/>
                </a:lnTo>
                <a:lnTo>
                  <a:pt x="5126019" y="3395987"/>
                </a:lnTo>
                <a:lnTo>
                  <a:pt x="0" y="33959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375519" y="452829"/>
            <a:ext cx="10778595" cy="2379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75"/>
              </a:lnSpc>
              <a:spcBef>
                <a:spcPct val="0"/>
              </a:spcBef>
            </a:pPr>
            <a:r>
              <a:rPr lang="en-US" sz="7896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Charakteristické rysy raného novověku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22057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83981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54095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12249" y="39664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8" y="0"/>
                </a:lnTo>
                <a:lnTo>
                  <a:pt x="1614558" y="807279"/>
                </a:lnTo>
                <a:lnTo>
                  <a:pt x="0" y="8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4114" y="0"/>
            <a:ext cx="3133886" cy="1447285"/>
          </a:xfrm>
          <a:custGeom>
            <a:avLst/>
            <a:gdLst/>
            <a:ahLst/>
            <a:cxnLst/>
            <a:rect r="r" b="b" t="t" l="l"/>
            <a:pathLst>
              <a:path h="1447285" w="3133886">
                <a:moveTo>
                  <a:pt x="0" y="0"/>
                </a:moveTo>
                <a:lnTo>
                  <a:pt x="3133886" y="0"/>
                </a:lnTo>
                <a:lnTo>
                  <a:pt x="3133886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375519" y="452829"/>
            <a:ext cx="10778595" cy="2379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75"/>
              </a:lnSpc>
              <a:spcBef>
                <a:spcPct val="0"/>
              </a:spcBef>
            </a:pPr>
            <a:r>
              <a:rPr lang="en-US" sz="7896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Charakteristické rysy raného novověku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5803" y="2319757"/>
            <a:ext cx="12983968" cy="868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b="true">
                <a:solidFill>
                  <a:srgbClr val="312B1F"/>
                </a:solidFill>
                <a:latin typeface="Poppins Bold"/>
                <a:ea typeface="Poppins Bold"/>
                <a:cs typeface="Poppins Bold"/>
                <a:sym typeface="Poppins Bold"/>
              </a:rPr>
              <a:t>VĚDA</a:t>
            </a:r>
          </a:p>
          <a:p>
            <a:pPr algn="l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vynález parního stroje (James Watt, 18. století)</a:t>
            </a:r>
          </a:p>
          <a:p>
            <a:pPr algn="l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změna obrazu světa: první plavba kolem světa (Fernão de Magalhães, 1519-1521), objevení Ameriky (Kryštof Kolumbus, 1492)</a:t>
            </a:r>
          </a:p>
          <a:p>
            <a:pPr algn="l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vynález dalekohledu </a:t>
            </a:r>
          </a:p>
          <a:p>
            <a:pPr algn="l">
              <a:lnSpc>
                <a:spcPts val="5320"/>
              </a:lnSpc>
            </a:pPr>
          </a:p>
          <a:p>
            <a:pPr algn="l">
              <a:lnSpc>
                <a:spcPts val="5320"/>
              </a:lnSpc>
            </a:pPr>
            <a:r>
              <a:rPr lang="en-US" sz="3800" b="true">
                <a:solidFill>
                  <a:srgbClr val="312B1F"/>
                </a:solidFill>
                <a:latin typeface="Poppins Bold"/>
                <a:ea typeface="Poppins Bold"/>
                <a:cs typeface="Poppins Bold"/>
                <a:sym typeface="Poppins Bold"/>
              </a:rPr>
              <a:t>SPOLEČNOST V RANÉM NOVOVĚKU</a:t>
            </a:r>
          </a:p>
          <a:p>
            <a:pPr algn="l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 dům jako základní jednotka společnosti </a:t>
            </a:r>
          </a:p>
          <a:p>
            <a:pPr algn="l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počet narozených dětí v rodině se pohyboval kolem 7-8 dětmi </a:t>
            </a:r>
          </a:p>
          <a:p>
            <a:pPr algn="l">
              <a:lnSpc>
                <a:spcPts val="5320"/>
              </a:lnSpc>
            </a:pPr>
          </a:p>
          <a:p>
            <a:pPr algn="l">
              <a:lnSpc>
                <a:spcPts val="5320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4138500" y="1725801"/>
            <a:ext cx="3487153" cy="3916209"/>
          </a:xfrm>
          <a:custGeom>
            <a:avLst/>
            <a:gdLst/>
            <a:ahLst/>
            <a:cxnLst/>
            <a:rect r="r" b="b" t="t" l="l"/>
            <a:pathLst>
              <a:path h="3916209" w="3487153">
                <a:moveTo>
                  <a:pt x="0" y="0"/>
                </a:moveTo>
                <a:lnTo>
                  <a:pt x="3487153" y="0"/>
                </a:lnTo>
                <a:lnTo>
                  <a:pt x="3487153" y="3916209"/>
                </a:lnTo>
                <a:lnTo>
                  <a:pt x="0" y="39162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191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139771" y="5918235"/>
            <a:ext cx="3485882" cy="4105594"/>
          </a:xfrm>
          <a:custGeom>
            <a:avLst/>
            <a:gdLst/>
            <a:ahLst/>
            <a:cxnLst/>
            <a:rect r="r" b="b" t="t" l="l"/>
            <a:pathLst>
              <a:path h="4105594" w="3485882">
                <a:moveTo>
                  <a:pt x="0" y="0"/>
                </a:moveTo>
                <a:lnTo>
                  <a:pt x="3485882" y="0"/>
                </a:lnTo>
                <a:lnTo>
                  <a:pt x="3485882" y="4105595"/>
                </a:lnTo>
                <a:lnTo>
                  <a:pt x="0" y="4105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48092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7" y="0"/>
                </a:lnTo>
                <a:lnTo>
                  <a:pt x="7520037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33021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428061" y="-150346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12249" y="39664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8" y="0"/>
                </a:lnTo>
                <a:lnTo>
                  <a:pt x="1614558" y="807279"/>
                </a:lnTo>
                <a:lnTo>
                  <a:pt x="0" y="8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4114" y="0"/>
            <a:ext cx="3133886" cy="1447285"/>
          </a:xfrm>
          <a:custGeom>
            <a:avLst/>
            <a:gdLst/>
            <a:ahLst/>
            <a:cxnLst/>
            <a:rect r="r" b="b" t="t" l="l"/>
            <a:pathLst>
              <a:path h="1447285" w="3133886">
                <a:moveTo>
                  <a:pt x="0" y="0"/>
                </a:moveTo>
                <a:lnTo>
                  <a:pt x="3133886" y="0"/>
                </a:lnTo>
                <a:lnTo>
                  <a:pt x="3133886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672159" y="7098292"/>
            <a:ext cx="2615841" cy="3188708"/>
          </a:xfrm>
          <a:custGeom>
            <a:avLst/>
            <a:gdLst/>
            <a:ahLst/>
            <a:cxnLst/>
            <a:rect r="r" b="b" t="t" l="l"/>
            <a:pathLst>
              <a:path h="3188708" w="2615841">
                <a:moveTo>
                  <a:pt x="0" y="0"/>
                </a:moveTo>
                <a:lnTo>
                  <a:pt x="2615841" y="0"/>
                </a:lnTo>
                <a:lnTo>
                  <a:pt x="2615841" y="3188708"/>
                </a:lnTo>
                <a:lnTo>
                  <a:pt x="0" y="31887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-115842" y="7098292"/>
            <a:ext cx="2204162" cy="3188708"/>
          </a:xfrm>
          <a:custGeom>
            <a:avLst/>
            <a:gdLst/>
            <a:ahLst/>
            <a:cxnLst/>
            <a:rect r="r" b="b" t="t" l="l"/>
            <a:pathLst>
              <a:path h="3188708" w="2204162">
                <a:moveTo>
                  <a:pt x="2204162" y="0"/>
                </a:moveTo>
                <a:lnTo>
                  <a:pt x="0" y="0"/>
                </a:lnTo>
                <a:lnTo>
                  <a:pt x="0" y="3188708"/>
                </a:lnTo>
                <a:lnTo>
                  <a:pt x="2204162" y="3188708"/>
                </a:lnTo>
                <a:lnTo>
                  <a:pt x="2204162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70561" y="3452869"/>
            <a:ext cx="2538210" cy="78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3"/>
              </a:lnSpc>
              <a:spcBef>
                <a:spcPct val="0"/>
              </a:spcBef>
            </a:pPr>
            <a:r>
              <a:rPr lang="en-US" sz="5136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ŘEMESLNÍK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66515" y="3452869"/>
            <a:ext cx="3376016" cy="78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3"/>
              </a:lnSpc>
              <a:spcBef>
                <a:spcPct val="0"/>
              </a:spcBef>
            </a:pPr>
            <a:r>
              <a:rPr lang="en-US" sz="5136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JEHO MANŽELKA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6239" y="4740519"/>
            <a:ext cx="7935396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Práce v dílně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Výroba a prodej výrobků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Veřejná a právní autorita</a:t>
            </a:r>
          </a:p>
          <a:p>
            <a:pPr algn="l" marL="863599" indent="-431800" lvl="1">
              <a:lnSpc>
                <a:spcPts val="47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Ekonomické zajištění rodiny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05319" y="4740519"/>
            <a:ext cx="7399497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Vedení domácnosti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Prodej na trhu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Péče o děti</a:t>
            </a:r>
          </a:p>
          <a:p>
            <a:pPr algn="l" marL="863599" indent="-431800" lvl="1">
              <a:lnSpc>
                <a:spcPts val="47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Bez právní samostatnosti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94237" y="981075"/>
            <a:ext cx="12777921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AC2B22"/>
                </a:solidFill>
                <a:latin typeface="Poppins Bold"/>
                <a:ea typeface="Poppins Bold"/>
                <a:cs typeface="Poppins Bold"/>
                <a:sym typeface="Poppins Bold"/>
              </a:rPr>
              <a:t>Kd</a:t>
            </a:r>
            <a:r>
              <a:rPr lang="en-US" b="true" sz="5499">
                <a:solidFill>
                  <a:srgbClr val="AC2B22"/>
                </a:solidFill>
                <a:latin typeface="Poppins Bold"/>
                <a:ea typeface="Poppins Bold"/>
                <a:cs typeface="Poppins Bold"/>
                <a:sym typeface="Poppins Bold"/>
              </a:rPr>
              <a:t>o vlastně pracoval v raně novověké domácnosti?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48092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7" y="0"/>
                </a:lnTo>
                <a:lnTo>
                  <a:pt x="7520037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80440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7" y="0"/>
                </a:lnTo>
                <a:lnTo>
                  <a:pt x="7520037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446552" y="-150346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115842" y="7098292"/>
            <a:ext cx="2204162" cy="3188708"/>
          </a:xfrm>
          <a:custGeom>
            <a:avLst/>
            <a:gdLst/>
            <a:ahLst/>
            <a:cxnLst/>
            <a:rect r="r" b="b" t="t" l="l"/>
            <a:pathLst>
              <a:path h="3188708" w="2204162">
                <a:moveTo>
                  <a:pt x="2204162" y="0"/>
                </a:moveTo>
                <a:lnTo>
                  <a:pt x="0" y="0"/>
                </a:lnTo>
                <a:lnTo>
                  <a:pt x="0" y="3188708"/>
                </a:lnTo>
                <a:lnTo>
                  <a:pt x="2204162" y="3188708"/>
                </a:lnTo>
                <a:lnTo>
                  <a:pt x="220416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61599" y="6418653"/>
            <a:ext cx="6557719" cy="4193965"/>
          </a:xfrm>
          <a:custGeom>
            <a:avLst/>
            <a:gdLst/>
            <a:ahLst/>
            <a:cxnLst/>
            <a:rect r="r" b="b" t="t" l="l"/>
            <a:pathLst>
              <a:path h="4193965" w="6557719">
                <a:moveTo>
                  <a:pt x="0" y="0"/>
                </a:moveTo>
                <a:lnTo>
                  <a:pt x="6557719" y="0"/>
                </a:lnTo>
                <a:lnTo>
                  <a:pt x="6557719" y="4193965"/>
                </a:lnTo>
                <a:lnTo>
                  <a:pt x="0" y="41939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338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85162" y="1971080"/>
            <a:ext cx="253821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43"/>
              </a:lnSpc>
              <a:spcBef>
                <a:spcPct val="0"/>
              </a:spcBef>
            </a:pPr>
            <a:r>
              <a:rPr lang="en-US" sz="6036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UČEŇ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570867" y="1971080"/>
            <a:ext cx="159618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43"/>
              </a:lnSpc>
              <a:spcBef>
                <a:spcPct val="0"/>
              </a:spcBef>
            </a:pPr>
            <a:r>
              <a:rPr lang="en-US" sz="6036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MISTR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47911" y="3120043"/>
            <a:ext cx="7866936" cy="358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učí se řemeslu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žij</a:t>
            </a: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e v domácnosti mistra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dlouhá pracovní doba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omezená samostatnost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nízké společenské postavení</a:t>
            </a:r>
          </a:p>
          <a:p>
            <a:pPr algn="l">
              <a:lnSpc>
                <a:spcPts val="4680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482489" y="3120043"/>
            <a:ext cx="6776811" cy="3686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vlastní dílnu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člen cechu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vede výrobu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ekonomická jistota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společenská autorita</a:t>
            </a:r>
          </a:p>
          <a:p>
            <a:pPr algn="l">
              <a:lnSpc>
                <a:spcPts val="479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2380271" y="152400"/>
            <a:ext cx="12777921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AC2B22"/>
                </a:solidFill>
                <a:latin typeface="Poppins Bold"/>
                <a:ea typeface="Poppins Bold"/>
                <a:cs typeface="Poppins Bold"/>
                <a:sym typeface="Poppins Bold"/>
              </a:rPr>
              <a:t>Jak se člověk stal řemeslníkem v raném novověku?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48092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7" y="0"/>
                </a:lnTo>
                <a:lnTo>
                  <a:pt x="7520037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33021" y="-325618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446552" y="-150346"/>
            <a:ext cx="7520038" cy="10938237"/>
          </a:xfrm>
          <a:custGeom>
            <a:avLst/>
            <a:gdLst/>
            <a:ahLst/>
            <a:cxnLst/>
            <a:rect r="r" b="b" t="t" l="l"/>
            <a:pathLst>
              <a:path h="10938237" w="7520038">
                <a:moveTo>
                  <a:pt x="0" y="0"/>
                </a:moveTo>
                <a:lnTo>
                  <a:pt x="7520038" y="0"/>
                </a:lnTo>
                <a:lnTo>
                  <a:pt x="7520038" y="10938236"/>
                </a:lnTo>
                <a:lnTo>
                  <a:pt x="0" y="109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02016" y="443304"/>
            <a:ext cx="1121355" cy="560678"/>
          </a:xfrm>
          <a:custGeom>
            <a:avLst/>
            <a:gdLst/>
            <a:ahLst/>
            <a:cxnLst/>
            <a:rect r="r" b="b" t="t" l="l"/>
            <a:pathLst>
              <a:path h="560678" w="1121355">
                <a:moveTo>
                  <a:pt x="0" y="0"/>
                </a:moveTo>
                <a:lnTo>
                  <a:pt x="1121355" y="0"/>
                </a:lnTo>
                <a:lnTo>
                  <a:pt x="1121355" y="560677"/>
                </a:lnTo>
                <a:lnTo>
                  <a:pt x="0" y="56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1751" y="0"/>
            <a:ext cx="1460563" cy="1447285"/>
          </a:xfrm>
          <a:custGeom>
            <a:avLst/>
            <a:gdLst/>
            <a:ahLst/>
            <a:cxnLst/>
            <a:rect r="r" b="b" t="t" l="l"/>
            <a:pathLst>
              <a:path h="1447285" w="1460563">
                <a:moveTo>
                  <a:pt x="0" y="0"/>
                </a:moveTo>
                <a:lnTo>
                  <a:pt x="1460563" y="0"/>
                </a:lnTo>
                <a:lnTo>
                  <a:pt x="1460563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12249" y="39664"/>
            <a:ext cx="1614558" cy="807279"/>
          </a:xfrm>
          <a:custGeom>
            <a:avLst/>
            <a:gdLst/>
            <a:ahLst/>
            <a:cxnLst/>
            <a:rect r="r" b="b" t="t" l="l"/>
            <a:pathLst>
              <a:path h="807279" w="1614558">
                <a:moveTo>
                  <a:pt x="0" y="0"/>
                </a:moveTo>
                <a:lnTo>
                  <a:pt x="1614558" y="0"/>
                </a:lnTo>
                <a:lnTo>
                  <a:pt x="1614558" y="807279"/>
                </a:lnTo>
                <a:lnTo>
                  <a:pt x="0" y="8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4114" y="0"/>
            <a:ext cx="3133886" cy="1447285"/>
          </a:xfrm>
          <a:custGeom>
            <a:avLst/>
            <a:gdLst/>
            <a:ahLst/>
            <a:cxnLst/>
            <a:rect r="r" b="b" t="t" l="l"/>
            <a:pathLst>
              <a:path h="1447285" w="3133886">
                <a:moveTo>
                  <a:pt x="0" y="0"/>
                </a:moveTo>
                <a:lnTo>
                  <a:pt x="3133886" y="0"/>
                </a:lnTo>
                <a:lnTo>
                  <a:pt x="3133886" y="1447285"/>
                </a:lnTo>
                <a:lnTo>
                  <a:pt x="0" y="1447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672159" y="7098292"/>
            <a:ext cx="2615841" cy="3188708"/>
          </a:xfrm>
          <a:custGeom>
            <a:avLst/>
            <a:gdLst/>
            <a:ahLst/>
            <a:cxnLst/>
            <a:rect r="r" b="b" t="t" l="l"/>
            <a:pathLst>
              <a:path h="3188708" w="2615841">
                <a:moveTo>
                  <a:pt x="0" y="0"/>
                </a:moveTo>
                <a:lnTo>
                  <a:pt x="2615841" y="0"/>
                </a:lnTo>
                <a:lnTo>
                  <a:pt x="2615841" y="3188708"/>
                </a:lnTo>
                <a:lnTo>
                  <a:pt x="0" y="31887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-115842" y="7098292"/>
            <a:ext cx="2204162" cy="3188708"/>
          </a:xfrm>
          <a:custGeom>
            <a:avLst/>
            <a:gdLst/>
            <a:ahLst/>
            <a:cxnLst/>
            <a:rect r="r" b="b" t="t" l="l"/>
            <a:pathLst>
              <a:path h="3188708" w="2204162">
                <a:moveTo>
                  <a:pt x="2204162" y="0"/>
                </a:moveTo>
                <a:lnTo>
                  <a:pt x="0" y="0"/>
                </a:lnTo>
                <a:lnTo>
                  <a:pt x="0" y="3188708"/>
                </a:lnTo>
                <a:lnTo>
                  <a:pt x="2204162" y="3188708"/>
                </a:lnTo>
                <a:lnTo>
                  <a:pt x="2204162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35780"/>
            <a:ext cx="2565118" cy="1944826"/>
          </a:xfrm>
          <a:custGeom>
            <a:avLst/>
            <a:gdLst/>
            <a:ahLst/>
            <a:cxnLst/>
            <a:rect r="r" b="b" t="t" l="l"/>
            <a:pathLst>
              <a:path h="1944826" w="2565118">
                <a:moveTo>
                  <a:pt x="0" y="0"/>
                </a:moveTo>
                <a:lnTo>
                  <a:pt x="2565118" y="0"/>
                </a:lnTo>
                <a:lnTo>
                  <a:pt x="2565118" y="1944825"/>
                </a:lnTo>
                <a:lnTo>
                  <a:pt x="0" y="19448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85162" y="3110555"/>
            <a:ext cx="2538210" cy="78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3"/>
              </a:lnSpc>
              <a:spcBef>
                <a:spcPct val="0"/>
              </a:spcBef>
            </a:pPr>
            <a:r>
              <a:rPr lang="en-US" sz="5136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OBCHODNÍK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29474" y="3110555"/>
            <a:ext cx="2139150" cy="78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3"/>
              </a:lnSpc>
              <a:spcBef>
                <a:spcPct val="0"/>
              </a:spcBef>
            </a:pPr>
            <a:r>
              <a:rPr lang="en-US" sz="5136">
                <a:solidFill>
                  <a:srgbClr val="312B1F"/>
                </a:solidFill>
                <a:latin typeface="Pirata One"/>
                <a:ea typeface="Pirata One"/>
                <a:cs typeface="Pirata One"/>
                <a:sym typeface="Pirata One"/>
              </a:rPr>
              <a:t>SLUŽEBNÁ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82559" y="4621792"/>
            <a:ext cx="6730157" cy="419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obchod a cestování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vlastní majetek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společenská prestiž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ekonomická nezávislost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kontakty a vzdělání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9313764" y="4621792"/>
            <a:ext cx="7666286" cy="3590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práce v cizí domácnosti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dlouhá pracovní doba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nízký příjem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závislost na zaměstnavateli</a:t>
            </a:r>
          </a:p>
          <a:p>
            <a:pPr algn="l" marL="842010" indent="-421005" lvl="1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312B1F"/>
                </a:solidFill>
                <a:latin typeface="Poppins"/>
                <a:ea typeface="Poppins"/>
                <a:cs typeface="Poppins"/>
                <a:sym typeface="Poppins"/>
              </a:rPr>
              <a:t>omezené životní možnosti</a:t>
            </a:r>
          </a:p>
          <a:p>
            <a:pPr algn="l">
              <a:lnSpc>
                <a:spcPts val="479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3282314" y="1104305"/>
            <a:ext cx="12777921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AC2B22"/>
                </a:solidFill>
                <a:latin typeface="Poppins Bold"/>
                <a:ea typeface="Poppins Bold"/>
                <a:cs typeface="Poppins Bold"/>
                <a:sym typeface="Poppins Bold"/>
              </a:rPr>
              <a:t>Měli všichni lidé v raném novověku stejné životní možnosti?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DAHCsbyfWhM</dc:identifier>
  <dcterms:modified xsi:type="dcterms:W3CDTF">2011-08-01T06:04:30Z</dcterms:modified>
  <cp:revision>1</cp:revision>
  <dc:title>Brown Vintage Classic History Project Presentation</dc:title>
</cp:coreProperties>
</file>