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modernComment_101_410FDA5C.xml" ContentType="application/vnd.ms-powerpoint.comments+xml"/>
  <Override PartName="/ppt/comments/modernComment_102_73950D9B.xml" ContentType="application/vnd.ms-powerpoint.comments+xml"/>
  <Override PartName="/ppt/comments/modernComment_103_810B3924.xml" ContentType="application/vnd.ms-powerpoint.comments+xml"/>
  <Override PartName="/ppt/comments/modernComment_104_FC752DA5.xml" ContentType="application/vnd.ms-powerpoint.comments+xml"/>
  <Override PartName="/ppt/comments/modernComment_105_D257C333.xml" ContentType="application/vnd.ms-powerpoint.comments+xml"/>
  <Override PartName="/ppt/comments/modernComment_106_FAE99EC4.xml" ContentType="application/vnd.ms-powerpoint.comments+xml"/>
  <Override PartName="/ppt/comments/modernComment_107_2FFDFCC3.xml" ContentType="application/vnd.ms-powerpoint.comments+xml"/>
  <Override PartName="/ppt/comments/modernComment_108_B7999FB4.xml" ContentType="application/vnd.ms-powerpoint.comments+xml"/>
  <Override PartName="/ppt/comments/modernComment_10B_27F6986E.xml" ContentType="application/vnd.ms-powerpoint.comments+xml"/>
  <Override PartName="/ppt/comments/modernComment_10A_6391B3B3.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7" r:id="rId11"/>
    <p:sldId id="266" r:id="rId12"/>
    <p:sldId id="268" r:id="rId1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B30D6D-AD4C-8DC7-2FFC-DCF90DF67880}" name="Ucháč Adam (S-PEF)" initials="U(" userId="S::xucha001@studenti.czu.cz::bce2229a-ff02-44ac-a119-27c502669d27"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F412D9-A5FD-D8A5-5619-DA6A272B79F2}" v="247" dt="2026-03-09T07:38:28.3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modernComment_101_410FDA5C.xml><?xml version="1.0" encoding="utf-8"?>
<p188:cmLst xmlns:a="http://schemas.openxmlformats.org/drawingml/2006/main" xmlns:r="http://schemas.openxmlformats.org/officeDocument/2006/relationships" xmlns:p188="http://schemas.microsoft.com/office/powerpoint/2018/8/main">
  <p188:cm id="{24F5CD51-C768-47FB-93F3-D8F9EFBC115E}" authorId="{46B30D6D-AD4C-8DC7-2FFC-DCF90DF67880}" created="2026-02-27T09:36:19.386">
    <pc:sldMkLst xmlns:pc="http://schemas.microsoft.com/office/powerpoint/2013/main/command">
      <pc:docMk/>
      <pc:sldMk cId="1091557980" sldId="257"/>
    </pc:sldMkLst>
    <p188:txBody>
      <a:bodyPr/>
      <a:lstStyle/>
      <a:p>
        <a:r>
          <a:rPr lang="en-US"/>
          <a:t>Novověké misie souvisí s objevitelskými plavbami, kolonialismem a protireformací. Nejvýraznějším misijním řádem byli jezuité, kteří působili zejména v Asii – v Indii, Japonsku a Číně.</a:t>
        </a:r>
      </a:p>
    </p188:txBody>
  </p188:cm>
</p188:cmLst>
</file>

<file path=ppt/comments/modernComment_102_73950D9B.xml><?xml version="1.0" encoding="utf-8"?>
<p188:cmLst xmlns:a="http://schemas.openxmlformats.org/drawingml/2006/main" xmlns:r="http://schemas.openxmlformats.org/officeDocument/2006/relationships" xmlns:p188="http://schemas.microsoft.com/office/powerpoint/2018/8/main">
  <p188:cm id="{910D8C69-9CDB-46C4-AA61-F04D6D5ED7E4}" authorId="{46B30D6D-AD4C-8DC7-2FFC-DCF90DF67880}" created="2026-02-27T09:37:13.214">
    <pc:sldMkLst xmlns:pc="http://schemas.microsoft.com/office/powerpoint/2013/main/command">
      <pc:docMk/>
      <pc:sldMk cId="1939148187" sldId="258"/>
    </pc:sldMkLst>
    <p188:txBody>
      <a:bodyPr/>
      <a:lstStyle/>
      <a:p>
        <a:r>
          <a:rPr lang="en-US"/>
          <a:t>Řád vznikl v době reformace jako nástroj obnovy katolické církve. Jezuité byli vysoce vzdělaní, mobilní a připraveni působit kdekoliv na světě.</a:t>
        </a:r>
      </a:p>
    </p188:txBody>
  </p188:cm>
</p188:cmLst>
</file>

<file path=ppt/comments/modernComment_103_810B3924.xml><?xml version="1.0" encoding="utf-8"?>
<p188:cmLst xmlns:a="http://schemas.openxmlformats.org/drawingml/2006/main" xmlns:r="http://schemas.openxmlformats.org/officeDocument/2006/relationships" xmlns:p188="http://schemas.microsoft.com/office/powerpoint/2018/8/main">
  <p188:cm id="{8ED97377-9A74-4EA5-A456-F9844C0542FE}" authorId="{46B30D6D-AD4C-8DC7-2FFC-DCF90DF67880}" created="2026-02-27T09:37:25.980">
    <pc:sldMkLst xmlns:pc="http://schemas.microsoft.com/office/powerpoint/2013/main/command">
      <pc:docMk/>
      <pc:sldMk cId="2164996388" sldId="259"/>
    </pc:sldMkLst>
    <p188:txBody>
      <a:bodyPr/>
      <a:lstStyle/>
      <a:p>
        <a:r>
          <a:rPr lang="en-US"/>
          <a:t>Asie byla strategická – šlo o kulturně vyspělé oblasti s obrovskou populací. Pokud by se podařilo získat tamní elity, mohl by být dopad obrovský.</a:t>
        </a:r>
      </a:p>
    </p188:txBody>
  </p188:cm>
</p188:cmLst>
</file>

<file path=ppt/comments/modernComment_104_FC752DA5.xml><?xml version="1.0" encoding="utf-8"?>
<p188:cmLst xmlns:a="http://schemas.openxmlformats.org/drawingml/2006/main" xmlns:r="http://schemas.openxmlformats.org/officeDocument/2006/relationships" xmlns:p188="http://schemas.microsoft.com/office/powerpoint/2018/8/main">
  <p188:cm id="{FA5F7AFE-037F-4B9B-80E8-15C9B6DBDB58}" authorId="{46B30D6D-AD4C-8DC7-2FFC-DCF90DF67880}" created="2026-03-02T10:07:43.051">
    <ac:deMkLst xmlns:ac="http://schemas.microsoft.com/office/drawing/2013/main/command">
      <pc:docMk xmlns:pc="http://schemas.microsoft.com/office/powerpoint/2013/main/command"/>
      <pc:sldMk xmlns:pc="http://schemas.microsoft.com/office/powerpoint/2013/main/command" cId="4235537829" sldId="260"/>
      <ac:spMk id="3" creationId="{96F6E04E-BC81-11D5-3878-93D371B79090}"/>
    </ac:deMkLst>
    <p188:txBody>
      <a:bodyPr/>
      <a:lstStyle/>
      <a:p>
        <a:r>
          <a:rPr lang="en-US"/>
          <a:t>Xaverský zahájil systematickou misijní činnost v Indii. Mise byla silně propojena s portugalskou koloniální mocí. Úspěchy byly početné, ale často povrchní. Bylo třeba se dostat k vlivným panovníkům,</a:t>
        </a:r>
      </a:p>
    </p188:txBody>
  </p188:cm>
</p188:cmLst>
</file>

<file path=ppt/comments/modernComment_105_D257C333.xml><?xml version="1.0" encoding="utf-8"?>
<p188:cmLst xmlns:a="http://schemas.openxmlformats.org/drawingml/2006/main" xmlns:r="http://schemas.openxmlformats.org/officeDocument/2006/relationships" xmlns:p188="http://schemas.microsoft.com/office/powerpoint/2018/8/main">
  <p188:cm id="{9FB47449-873A-42FD-84F9-4B11287349A4}" authorId="{46B30D6D-AD4C-8DC7-2FFC-DCF90DF67880}" created="2026-03-02T10:55:56.366">
    <pc:sldMkLst xmlns:pc="http://schemas.microsoft.com/office/powerpoint/2013/main/command">
      <pc:docMk/>
      <pc:sldMk cId="3528966963" sldId="261"/>
    </pc:sldMkLst>
    <p188:txBody>
      <a:bodyPr/>
      <a:lstStyle/>
      <a:p>
        <a:r>
          <a:rPr lang="en-US"/>
          <a:t>V Japonsko došlo nejprve k velkému úspěchu. Později však vláda vyhodnotila křesťanství jako politickou hrozbu. Následovalo pronásledování a izolace země.</a:t>
        </a:r>
      </a:p>
    </p188:txBody>
  </p188:cm>
</p188:cmLst>
</file>

<file path=ppt/comments/modernComment_106_FAE99EC4.xml><?xml version="1.0" encoding="utf-8"?>
<p188:cmLst xmlns:a="http://schemas.openxmlformats.org/drawingml/2006/main" xmlns:r="http://schemas.openxmlformats.org/officeDocument/2006/relationships" xmlns:p188="http://schemas.microsoft.com/office/powerpoint/2018/8/main">
  <p188:cm id="{6FECE3EB-63F3-45AA-B7FD-1D44CB5042F5}" authorId="{46B30D6D-AD4C-8DC7-2FFC-DCF90DF67880}" created="2026-03-02T11:00:14.596">
    <pc:sldMkLst xmlns:pc="http://schemas.microsoft.com/office/powerpoint/2013/main/command">
      <pc:docMk/>
      <pc:sldMk cId="4209614532" sldId="262"/>
    </pc:sldMkLst>
    <p188:replyLst>
      <p188:reply id="{E5DB0453-9199-4488-8582-581311205226}" authorId="{46B30D6D-AD4C-8DC7-2FFC-DCF90DF67880}" created="2026-03-09T06:24:09.217">
        <p188:txBody>
          <a:bodyPr/>
          <a:lstStyle/>
          <a:p>
            <a:r>
              <a:rPr lang="en-US"/>
              <a:t>Jezuité šli až tak daleko, že se přizpůsobovali čínskému prostředí, a to nejen oblečením, ale i formou náboženských obřadů. Takzvaný „čínský ritus“</a:t>
            </a:r>
          </a:p>
        </p188:txBody>
      </p188:reply>
      <p188:reply id="{BFC2EFE4-8BC9-4598-819E-D4F6E98C4F9A}" authorId="{46B30D6D-AD4C-8DC7-2FFC-DCF90DF67880}" created="2026-03-09T06:24:42.623">
        <p188:txBody>
          <a:bodyPr/>
          <a:lstStyle/>
          <a:p>
            <a:r>
              <a:rPr lang="en-US"/>
              <a:t>Ritus je posvátný rituál v křesťanském náboženství.</a:t>
            </a:r>
          </a:p>
        </p188:txBody>
      </p188:reply>
    </p188:replyLst>
    <p188:txBody>
      <a:bodyPr/>
      <a:lstStyle/>
      <a:p>
        <a:r>
          <a:rPr lang="en-US"/>
          <a:t>V Číně jezuité zvolili jinou strategii – přizpůsobení kultuře. Ricci vystupoval jako učenec, nikoli jako kazatel. Tato metoda byla intelektuálně nejsofistikovanější.</a:t>
        </a:r>
      </a:p>
    </p188:txBody>
  </p188:cm>
</p188:cmLst>
</file>

<file path=ppt/comments/modernComment_107_2FFDFCC3.xml><?xml version="1.0" encoding="utf-8"?>
<p188:cmLst xmlns:a="http://schemas.openxmlformats.org/drawingml/2006/main" xmlns:r="http://schemas.openxmlformats.org/officeDocument/2006/relationships" xmlns:p188="http://schemas.microsoft.com/office/powerpoint/2018/8/main">
  <p188:cm id="{5366C1C6-78DE-4E1E-A009-31993E33EDB3}" authorId="{46B30D6D-AD4C-8DC7-2FFC-DCF90DF67880}" created="2026-03-02T11:17:45.090">
    <pc:sldMkLst xmlns:pc="http://schemas.microsoft.com/office/powerpoint/2013/main/command">
      <pc:docMk/>
      <pc:sldMk cId="805174467" sldId="263"/>
    </pc:sldMkLst>
    <p188:txBody>
      <a:bodyPr/>
      <a:lstStyle/>
      <a:p>
        <a:r>
          <a:rPr lang="en-US"/>
          <a:t>Ricci usiloval o úpravu katolické liturgie pro místní kulturní poměry včetně používání čínštiny a začlenění prvků konfucionismu. Jeho žádosti však byly po několika letech zamítnuty.
Vatikán nakonec rozhodl proti jezuitské strategii. To oslabilo vztahy s čínským dvorem a vedlo k omezení misie.</a:t>
        </a:r>
      </a:p>
    </p188:txBody>
  </p188:cm>
</p188:cmLst>
</file>

<file path=ppt/comments/modernComment_108_B7999FB4.xml><?xml version="1.0" encoding="utf-8"?>
<p188:cmLst xmlns:a="http://schemas.openxmlformats.org/drawingml/2006/main" xmlns:r="http://schemas.openxmlformats.org/officeDocument/2006/relationships" xmlns:p188="http://schemas.microsoft.com/office/powerpoint/2018/8/main">
  <p188:cm id="{4B46FF4E-A271-480E-AEAE-257DDEEAF978}" authorId="{46B30D6D-AD4C-8DC7-2FFC-DCF90DF67880}" created="2026-03-09T06:23:54.935">
    <pc:sldMkLst xmlns:pc="http://schemas.microsoft.com/office/powerpoint/2013/main/command">
      <pc:docMk/>
      <pc:sldMk cId="3080298420" sldId="264"/>
    </pc:sldMkLst>
    <p188:replyLst>
      <p188:reply id="{753D012E-58D7-4531-8445-7271DCD1FBDE}" authorId="{46B30D6D-AD4C-8DC7-2FFC-DCF90DF67880}" created="2026-03-09T06:41:55.474">
        <p188:txBody>
          <a:bodyPr/>
          <a:lstStyle/>
          <a:p>
            <a:r>
              <a:rPr lang="en-US"/>
              <a:t>Např. papežská univerzita Gregoriána  v Paříži kterou založil v roce 1551 sv.  Ignác z Loyoly a která náleží k nejprestižnějším univerzitám světa v oblasti teologie.</a:t>
            </a:r>
          </a:p>
        </p188:txBody>
      </p188:reply>
    </p188:replyLst>
    <p188:txBody>
      <a:bodyPr/>
      <a:lstStyle/>
      <a:p>
        <a:r>
          <a:rPr lang="en-US"/>
          <a:t>Jezuité nechtěli jen kázat. Budovali školy, překládali texty a přinášeli astronomii, matematiku a mapy. Cílili na elity, protože věřili, že změna shora bude trvalejší.</a:t>
        </a:r>
      </a:p>
    </p188:txBody>
  </p188:cm>
</p188:cmLst>
</file>

<file path=ppt/comments/modernComment_10A_6391B3B3.xml><?xml version="1.0" encoding="utf-8"?>
<p188:cmLst xmlns:a="http://schemas.openxmlformats.org/drawingml/2006/main" xmlns:r="http://schemas.openxmlformats.org/officeDocument/2006/relationships" xmlns:p188="http://schemas.microsoft.com/office/powerpoint/2018/8/main">
  <p188:cm id="{0D1121C3-5DD4-4670-A4F4-2D8E1BF2C39C}" authorId="{46B30D6D-AD4C-8DC7-2FFC-DCF90DF67880}" created="2026-03-09T06:55:51.576">
    <ac:deMkLst xmlns:ac="http://schemas.microsoft.com/office/drawing/2013/main/command">
      <pc:docMk xmlns:pc="http://schemas.microsoft.com/office/powerpoint/2013/main/command"/>
      <pc:sldMk xmlns:pc="http://schemas.microsoft.com/office/powerpoint/2013/main/command" cId="1670493107" sldId="266"/>
      <ac:spMk id="3" creationId="{AE65F233-670C-6AE9-8322-8DDFFDC39FDF}"/>
    </ac:deMkLst>
    <p188:txBody>
      <a:bodyPr/>
      <a:lstStyle/>
      <a:p>
        <a:r>
          <a:rPr lang="en-US"/>
          <a:t>Jezuitští misionáři měli největší úspěch tam, kde působily i evropské koloniální mocnosti.
Například na Filipíny nebo ve Východní Timor se katolictví rozšířilo natolik, že tam převažuje dodnes.
Naopak ve velkých asijských civilizacích, jako bylo Japonsko nebo Čína, se křesťanství trvale neprosadilo, i když tam jezuité dosáhli určitého kulturního a intelektuálního vlivu.</a:t>
        </a:r>
      </a:p>
    </p188:txBody>
  </p188:cm>
</p188:cmLst>
</file>

<file path=ppt/comments/modernComment_10B_27F6986E.xml><?xml version="1.0" encoding="utf-8"?>
<p188:cmLst xmlns:a="http://schemas.openxmlformats.org/drawingml/2006/main" xmlns:r="http://schemas.openxmlformats.org/officeDocument/2006/relationships" xmlns:p188="http://schemas.microsoft.com/office/powerpoint/2018/8/main">
  <p188:cm id="{D3266D7A-9C08-4A5D-83BF-3F3465942C25}" authorId="{46B30D6D-AD4C-8DC7-2FFC-DCF90DF67880}" created="2026-03-09T06:42:16.772">
    <pc:sldMkLst xmlns:pc="http://schemas.microsoft.com/office/powerpoint/2013/main/command">
      <pc:docMk/>
      <pc:sldMk cId="670472302" sldId="267"/>
    </pc:sldMkLst>
    <p188:replyLst>
      <p188:reply id="{23B6C31B-EE8D-4FEE-AD7A-8F91E3ED307A}" authorId="{46B30D6D-AD4C-8DC7-2FFC-DCF90DF67880}" created="2026-03-09T06:46:17.743">
        <p188:txBody>
          <a:bodyPr/>
          <a:lstStyle/>
          <a:p>
            <a:r>
              <a:rPr lang="en-US"/>
              <a:t>bula Dominus ac Redemptor Noster (Pán a náš spasitel)</a:t>
            </a:r>
          </a:p>
        </p188:txBody>
      </p188:reply>
      <p188:reply id="{89706187-BC78-40B9-BD0C-5F33936BC9A4}" authorId="{46B30D6D-AD4C-8DC7-2FFC-DCF90DF67880}" created="2026-03-09T06:47:37.514">
        <p188:txBody>
          <a:bodyPr/>
          <a:lstStyle/>
          <a:p>
            <a:r>
              <a:rPr lang="en-US"/>
              <a:t>Řád byl natolik vlivný, že se stal politicky nepohodlným. Papež jej pod tlakem evropských států zrušil.</a:t>
            </a:r>
          </a:p>
        </p188:txBody>
      </p188:reply>
      <p188:reply id="{BD16A101-0101-4EED-A2B9-8D05ECFA3349}" authorId="{46B30D6D-AD4C-8DC7-2FFC-DCF90DF67880}" created="2026-03-09T06:52:04.368">
        <p188:txBody>
          <a:bodyPr/>
          <a:lstStyle/>
          <a:p>
            <a:r>
              <a:rPr lang="en-US"/>
              <a:t>Roku 1814, končily napoleonské války a  Evropa poněkud stabilizovala a mocní monarchové, kteří chtěli zrušení jezuitů, zemřeli nebo nebyly tak vlivní. Proto papež Pius VII. obnovil řád Tovaryšstva Ježíšova v katolických zemích Evropy.</a:t>
            </a:r>
          </a:p>
        </p188:txBody>
      </p188:reply>
    </p188:replyLst>
    <p188:txBody>
      <a:bodyPr/>
      <a:lstStyle/>
      <a:p>
        <a:r>
          <a:rPr lang="en-US"/>
          <a:t>Papež Klement XIV. se zabýval zrušením jezuitů, dokument největšího významu byl napsán v listopadu roku 1772 a podepsán 21. července roku 1773 – breve, rušící jezuitský řád navždy a neodvolatelně</a:t>
        </a:r>
      </a:p>
    </p188:txBody>
  </p188:cm>
</p188:cmLst>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dirty="0"/>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3/11/2026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0893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dirty="0"/>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38929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dirty="0"/>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3143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3463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48826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3649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3791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3/11/2026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7011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3/11/2026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4651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5BFA754-D5C3-4E66-96A6-867B257F58DC}" type="datetimeFigureOut">
              <a:rPr lang="en-US" dirty="0"/>
              <a:t>3/11/2026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604856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dirty="0"/>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9368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5BFA754-D5C3-4E66-96A6-867B257F58DC}" type="datetimeFigureOut">
              <a:rPr lang="en-US" dirty="0"/>
              <a:t>3/11/2026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9765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3/11/2026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0593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3/11/2026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4058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11590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dirty="0"/>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8130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dirty="0"/>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31903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3/11/2026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844629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microsoft.com/office/2018/10/relationships/comments" Target="../comments/modernComment_10B_27F6986E.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microsoft.com/office/2018/10/relationships/comments" Target="../comments/modernComment_10A_6391B3B3.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microsoft.com/office/2018/10/relationships/comments" Target="../comments/modernComment_101_410FDA5C.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microsoft.com/office/2018/10/relationships/comments" Target="../comments/modernComment_102_73950D9B.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microsoft.com/office/2018/10/relationships/comments" Target="../comments/modernComment_103_810B392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microsoft.com/office/2018/10/relationships/comments" Target="../comments/modernComment_104_FC752DA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microsoft.com/office/2018/10/relationships/comments" Target="../comments/modernComment_105_D257C33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microsoft.com/office/2018/10/relationships/comments" Target="../comments/modernComment_106_FAE99EC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microsoft.com/office/2018/10/relationships/comments" Target="../comments/modernComment_107_2FFDFCC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microsoft.com/office/2018/10/relationships/comments" Target="../comments/modernComment_108_B7999FB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E3F2784-92E5-48AF-8AA7-DA101BE3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DC48685-54C0-406B-BCC6-CD5287724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2616" y="1411015"/>
            <a:ext cx="7808159" cy="4103960"/>
          </a:xfrm>
          <a:prstGeom prst="rect">
            <a:avLst/>
          </a:prstGeom>
          <a:blipFill dpi="0" rotWithShape="1">
            <a:blip r:embed="rId3">
              <a:duotone>
                <a:schemeClr val="bg2">
                  <a:shade val="45000"/>
                  <a:satMod val="135000"/>
                </a:schemeClr>
                <a:prstClr val="white"/>
              </a:duotone>
            </a:blip>
            <a:srcRect/>
            <a:tile tx="0" ty="0" sx="90000" sy="100000" flip="none" algn="ctr"/>
          </a:blipFill>
          <a:ln>
            <a:noFill/>
          </a:ln>
          <a:effectLst>
            <a:outerShdw blurRad="114300" dist="139700" dir="3000000" sx="98000" sy="98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ctrTitle"/>
          </p:nvPr>
        </p:nvSpPr>
        <p:spPr>
          <a:xfrm>
            <a:off x="2698861" y="1871131"/>
            <a:ext cx="6815669" cy="2349721"/>
          </a:xfrm>
        </p:spPr>
        <p:txBody>
          <a:bodyPr anchor="ctr">
            <a:normAutofit/>
          </a:bodyPr>
          <a:lstStyle/>
          <a:p>
            <a:r>
              <a:rPr lang="cs-CZ" sz="4400">
                <a:solidFill>
                  <a:srgbClr val="212121"/>
                </a:solidFill>
              </a:rPr>
              <a:t>Novověké misie - Asie</a:t>
            </a:r>
            <a:endParaRPr lang="cs-CZ" sz="4400"/>
          </a:p>
        </p:txBody>
      </p:sp>
      <p:sp>
        <p:nvSpPr>
          <p:cNvPr id="3" name="Podnadpis 2"/>
          <p:cNvSpPr>
            <a:spLocks noGrp="1"/>
          </p:cNvSpPr>
          <p:nvPr>
            <p:ph type="subTitle" idx="1"/>
          </p:nvPr>
        </p:nvSpPr>
        <p:spPr>
          <a:xfrm>
            <a:off x="2698861" y="4463715"/>
            <a:ext cx="6815669" cy="514683"/>
          </a:xfrm>
        </p:spPr>
        <p:txBody>
          <a:bodyPr>
            <a:normAutofit/>
          </a:bodyPr>
          <a:lstStyle/>
          <a:p>
            <a:r>
              <a:rPr lang="cs-CZ">
                <a:solidFill>
                  <a:srgbClr val="212121"/>
                </a:solidFill>
              </a:rPr>
              <a:t>Hübsch, Lhota, Ucháč</a:t>
            </a:r>
            <a:endParaRPr lang="cs-CZ" dirty="0">
              <a:solidFill>
                <a:srgbClr val="212121"/>
              </a:solidFill>
            </a:endParaRPr>
          </a:p>
        </p:txBody>
      </p:sp>
      <p:cxnSp>
        <p:nvCxnSpPr>
          <p:cNvPr id="12" name="Straight Connector 11">
            <a:extLst>
              <a:ext uri="{FF2B5EF4-FFF2-40B4-BE49-F238E27FC236}">
                <a16:creationId xmlns:a16="http://schemas.microsoft.com/office/drawing/2014/main" id="{DE9E818D-F990-490E-9599-A842EBC9B0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0895" y="4280121"/>
            <a:ext cx="1371600" cy="0"/>
          </a:xfrm>
          <a:prstGeom prst="line">
            <a:avLst/>
          </a:prstGeom>
          <a:ln w="19050">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9523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47C940C-BCEA-4B94-ADAB-E5DF93AD25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0" name="Rectangle 9">
              <a:extLst>
                <a:ext uri="{FF2B5EF4-FFF2-40B4-BE49-F238E27FC236}">
                  <a16:creationId xmlns:a16="http://schemas.microsoft.com/office/drawing/2014/main" id="{43355E07-D27F-496A-A202-82B978528A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ABE8173-1154-4FFD-A647-BE335D1BFCD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2" name="Picture 11">
                <a:extLst>
                  <a:ext uri="{FF2B5EF4-FFF2-40B4-BE49-F238E27FC236}">
                    <a16:creationId xmlns:a16="http://schemas.microsoft.com/office/drawing/2014/main" id="{372EFA8A-6EE3-4B25-873B-F4CED90537E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18C03B2B-142C-4AD5-8F21-0FC939548A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C6FAF349-1EBC-4906-8CCB-C668CAE6900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5" name="Picture 14">
                <a:extLst>
                  <a:ext uri="{FF2B5EF4-FFF2-40B4-BE49-F238E27FC236}">
                    <a16:creationId xmlns:a16="http://schemas.microsoft.com/office/drawing/2014/main" id="{15541360-9082-4D4C-A106-460B85E98C3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8611CAE9-C560-7BCC-4F93-EC2569410AA0}"/>
              </a:ext>
            </a:extLst>
          </p:cNvPr>
          <p:cNvSpPr>
            <a:spLocks noGrp="1"/>
          </p:cNvSpPr>
          <p:nvPr>
            <p:ph type="title"/>
          </p:nvPr>
        </p:nvSpPr>
        <p:spPr>
          <a:xfrm>
            <a:off x="1295402" y="982132"/>
            <a:ext cx="4799560" cy="1325373"/>
          </a:xfrm>
        </p:spPr>
        <p:txBody>
          <a:bodyPr anchor="b">
            <a:normAutofit/>
          </a:bodyPr>
          <a:lstStyle/>
          <a:p>
            <a:r>
              <a:rPr lang="en-US" sz="2400" dirty="0" err="1">
                <a:ea typeface="+mj-lt"/>
                <a:cs typeface="+mj-lt"/>
              </a:rPr>
              <a:t>Zrušení</a:t>
            </a:r>
            <a:r>
              <a:rPr lang="en-US" sz="2400" dirty="0">
                <a:ea typeface="+mj-lt"/>
                <a:cs typeface="+mj-lt"/>
              </a:rPr>
              <a:t> a </a:t>
            </a:r>
            <a:r>
              <a:rPr lang="en-US" sz="2400" dirty="0" err="1">
                <a:ea typeface="+mj-lt"/>
                <a:cs typeface="+mj-lt"/>
              </a:rPr>
              <a:t>obnova</a:t>
            </a:r>
            <a:r>
              <a:rPr lang="en-US" sz="2400" dirty="0">
                <a:ea typeface="+mj-lt"/>
                <a:cs typeface="+mj-lt"/>
              </a:rPr>
              <a:t> </a:t>
            </a:r>
            <a:r>
              <a:rPr lang="en-US" sz="2400" dirty="0" err="1">
                <a:ea typeface="+mj-lt"/>
                <a:cs typeface="+mj-lt"/>
              </a:rPr>
              <a:t>řádu</a:t>
            </a:r>
            <a:endParaRPr lang="en-US" sz="2400" dirty="0" err="1"/>
          </a:p>
        </p:txBody>
      </p:sp>
      <p:cxnSp>
        <p:nvCxnSpPr>
          <p:cNvPr id="17" name="Straight Connector 16">
            <a:extLst>
              <a:ext uri="{FF2B5EF4-FFF2-40B4-BE49-F238E27FC236}">
                <a16:creationId xmlns:a16="http://schemas.microsoft.com/office/drawing/2014/main" id="{E59A63C7-BCAC-464C-B7D5-9A713B4CAC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E1E80AF3-9047-4729-31AF-46C58E8A914F}"/>
              </a:ext>
            </a:extLst>
          </p:cNvPr>
          <p:cNvSpPr>
            <a:spLocks noGrp="1"/>
          </p:cNvSpPr>
          <p:nvPr>
            <p:ph idx="1"/>
          </p:nvPr>
        </p:nvSpPr>
        <p:spPr>
          <a:xfrm>
            <a:off x="1295401" y="2493774"/>
            <a:ext cx="4799561" cy="3389084"/>
          </a:xfrm>
        </p:spPr>
        <p:txBody>
          <a:bodyPr>
            <a:normAutofit/>
          </a:bodyPr>
          <a:lstStyle/>
          <a:p>
            <a:pPr algn="ctr"/>
            <a:r>
              <a:rPr lang="en-US" sz="1600" dirty="0">
                <a:ea typeface="+mn-lt"/>
                <a:cs typeface="+mn-lt"/>
              </a:rPr>
              <a:t>Rok 1773 - </a:t>
            </a:r>
            <a:r>
              <a:rPr lang="en-US" sz="1600" dirty="0" err="1">
                <a:highlight>
                  <a:srgbClr val="F8F9FA"/>
                </a:highlight>
                <a:ea typeface="+mn-lt"/>
                <a:cs typeface="+mn-lt"/>
              </a:rPr>
              <a:t>bula</a:t>
            </a:r>
            <a:r>
              <a:rPr lang="en-US" sz="1600" dirty="0">
                <a:highlight>
                  <a:srgbClr val="F8F9FA"/>
                </a:highlight>
                <a:ea typeface="+mn-lt"/>
                <a:cs typeface="+mn-lt"/>
              </a:rPr>
              <a:t> </a:t>
            </a:r>
            <a:r>
              <a:rPr lang="en-US" sz="1600" i="1" dirty="0">
                <a:highlight>
                  <a:srgbClr val="F8F9FA"/>
                </a:highlight>
                <a:ea typeface="+mn-lt"/>
                <a:cs typeface="+mn-lt"/>
              </a:rPr>
              <a:t>Dominus ac </a:t>
            </a:r>
            <a:r>
              <a:rPr lang="en-US" sz="1600" i="1" dirty="0" err="1">
                <a:highlight>
                  <a:srgbClr val="F8F9FA"/>
                </a:highlight>
                <a:ea typeface="+mn-lt"/>
                <a:cs typeface="+mn-lt"/>
              </a:rPr>
              <a:t>Redemptor</a:t>
            </a:r>
            <a:r>
              <a:rPr lang="en-US" sz="1600" i="1" dirty="0">
                <a:highlight>
                  <a:srgbClr val="F8F9FA"/>
                </a:highlight>
                <a:ea typeface="+mn-lt"/>
                <a:cs typeface="+mn-lt"/>
              </a:rPr>
              <a:t> Noster</a:t>
            </a:r>
            <a:endParaRPr lang="en-US" sz="1600" dirty="0">
              <a:ea typeface="+mn-lt"/>
              <a:cs typeface="+mn-lt"/>
            </a:endParaRPr>
          </a:p>
          <a:p>
            <a:pPr algn="ctr">
              <a:buSzPct val="114999"/>
            </a:pPr>
            <a:endParaRPr lang="en-US" sz="1600" i="1" dirty="0">
              <a:highlight>
                <a:srgbClr val="F8F9FA"/>
              </a:highlight>
              <a:ea typeface="+mn-lt"/>
              <a:cs typeface="+mn-lt"/>
            </a:endParaRPr>
          </a:p>
          <a:p>
            <a:pPr algn="ctr">
              <a:buSzPct val="114999"/>
            </a:pPr>
            <a:r>
              <a:rPr lang="en-US" sz="1600" dirty="0" err="1">
                <a:ea typeface="+mn-lt"/>
                <a:cs typeface="+mn-lt"/>
              </a:rPr>
              <a:t>Politický</a:t>
            </a:r>
            <a:r>
              <a:rPr lang="en-US" sz="1600" dirty="0">
                <a:ea typeface="+mn-lt"/>
                <a:cs typeface="+mn-lt"/>
              </a:rPr>
              <a:t> </a:t>
            </a:r>
            <a:r>
              <a:rPr lang="en-US" sz="1600" dirty="0" err="1">
                <a:ea typeface="+mn-lt"/>
                <a:cs typeface="+mn-lt"/>
              </a:rPr>
              <a:t>tlak</a:t>
            </a:r>
            <a:r>
              <a:rPr lang="en-US" sz="1600" dirty="0">
                <a:ea typeface="+mn-lt"/>
                <a:cs typeface="+mn-lt"/>
              </a:rPr>
              <a:t> </a:t>
            </a:r>
            <a:r>
              <a:rPr lang="en-US" sz="1600" dirty="0" err="1">
                <a:ea typeface="+mn-lt"/>
                <a:cs typeface="+mn-lt"/>
              </a:rPr>
              <a:t>evropských</a:t>
            </a:r>
            <a:r>
              <a:rPr lang="en-US" sz="1600" dirty="0">
                <a:ea typeface="+mn-lt"/>
                <a:cs typeface="+mn-lt"/>
              </a:rPr>
              <a:t> </a:t>
            </a:r>
            <a:r>
              <a:rPr lang="en-US" sz="1600" dirty="0" err="1">
                <a:ea typeface="+mn-lt"/>
                <a:cs typeface="+mn-lt"/>
              </a:rPr>
              <a:t>monarchií</a:t>
            </a:r>
            <a:endParaRPr lang="en-US" sz="1600" dirty="0" err="1"/>
          </a:p>
          <a:p>
            <a:pPr algn="ctr">
              <a:buSzPct val="114999"/>
            </a:pPr>
            <a:endParaRPr lang="en-US" sz="1600" dirty="0">
              <a:ea typeface="+mn-lt"/>
              <a:cs typeface="+mn-lt"/>
            </a:endParaRPr>
          </a:p>
          <a:p>
            <a:pPr algn="ctr">
              <a:buSzPct val="114999"/>
            </a:pPr>
            <a:r>
              <a:rPr lang="en-US" sz="1600" dirty="0" err="1">
                <a:ea typeface="+mn-lt"/>
                <a:cs typeface="+mn-lt"/>
              </a:rPr>
              <a:t>Dočasné</a:t>
            </a:r>
            <a:r>
              <a:rPr lang="en-US" sz="1600" dirty="0">
                <a:ea typeface="+mn-lt"/>
                <a:cs typeface="+mn-lt"/>
              </a:rPr>
              <a:t> </a:t>
            </a:r>
            <a:r>
              <a:rPr lang="en-US" sz="1600" dirty="0" err="1">
                <a:ea typeface="+mn-lt"/>
                <a:cs typeface="+mn-lt"/>
              </a:rPr>
              <a:t>zrušení</a:t>
            </a:r>
            <a:r>
              <a:rPr lang="en-US" sz="1600" dirty="0">
                <a:ea typeface="+mn-lt"/>
                <a:cs typeface="+mn-lt"/>
              </a:rPr>
              <a:t> </a:t>
            </a:r>
            <a:r>
              <a:rPr lang="en-US" sz="1600" dirty="0" err="1">
                <a:ea typeface="+mn-lt"/>
                <a:cs typeface="+mn-lt"/>
              </a:rPr>
              <a:t>řádu</a:t>
            </a:r>
            <a:endParaRPr lang="en-US" sz="1600" dirty="0" err="1"/>
          </a:p>
          <a:p>
            <a:pPr algn="ctr">
              <a:buSzPct val="114999"/>
            </a:pPr>
            <a:endParaRPr lang="en-US" sz="1600" dirty="0"/>
          </a:p>
          <a:p>
            <a:pPr algn="ctr">
              <a:buSzPct val="114999"/>
            </a:pPr>
            <a:r>
              <a:rPr lang="en-US" sz="1600" dirty="0" err="1"/>
              <a:t>Obnova</a:t>
            </a:r>
            <a:r>
              <a:rPr lang="en-US" sz="1600" dirty="0"/>
              <a:t> </a:t>
            </a:r>
            <a:r>
              <a:rPr lang="en-US" sz="1600" dirty="0" err="1"/>
              <a:t>řádu</a:t>
            </a:r>
            <a:r>
              <a:rPr lang="en-US" sz="1600" dirty="0"/>
              <a:t> </a:t>
            </a:r>
            <a:r>
              <a:rPr lang="en-US" sz="1600" dirty="0" err="1"/>
              <a:t>roku</a:t>
            </a:r>
            <a:r>
              <a:rPr lang="en-US" sz="1600" dirty="0"/>
              <a:t> 1814</a:t>
            </a:r>
          </a:p>
          <a:p>
            <a:pPr algn="ctr">
              <a:buSzPct val="114999"/>
            </a:pPr>
            <a:endParaRPr lang="en-US" sz="1600" dirty="0"/>
          </a:p>
          <a:p>
            <a:pPr algn="ctr">
              <a:buSzPct val="114999"/>
            </a:pPr>
            <a:endParaRPr lang="en-US" sz="1600"/>
          </a:p>
        </p:txBody>
      </p:sp>
      <p:pic>
        <p:nvPicPr>
          <p:cNvPr id="4" name="Picture 3" descr="Dominus, ac Redemptor noster Jesus Christus princeps pacis a Phopheta  preannuntiatus. [Breve del Sommo Pontefice Papa Clemente XIV col quale è  soppressa ed estinta la Compagnia di Gesù, dato il 21 Luglio">
            <a:extLst>
              <a:ext uri="{FF2B5EF4-FFF2-40B4-BE49-F238E27FC236}">
                <a16:creationId xmlns:a16="http://schemas.microsoft.com/office/drawing/2014/main" id="{BADDDC0F-FCAE-95FD-2BCA-7EA92E76D7AD}"/>
              </a:ext>
            </a:extLst>
          </p:cNvPr>
          <p:cNvPicPr>
            <a:picLocks noChangeAspect="1"/>
          </p:cNvPicPr>
          <p:nvPr/>
        </p:nvPicPr>
        <p:blipFill>
          <a:blip r:embed="rId6"/>
          <a:stretch>
            <a:fillRect/>
          </a:stretch>
        </p:blipFill>
        <p:spPr>
          <a:xfrm>
            <a:off x="7094235" y="982131"/>
            <a:ext cx="3474551" cy="4893735"/>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670472302"/>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47C940C-BCEA-4B94-ADAB-E5DF93AD25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0" name="Rectangle 9">
              <a:extLst>
                <a:ext uri="{FF2B5EF4-FFF2-40B4-BE49-F238E27FC236}">
                  <a16:creationId xmlns:a16="http://schemas.microsoft.com/office/drawing/2014/main" id="{43355E07-D27F-496A-A202-82B978528A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ABE8173-1154-4FFD-A647-BE335D1BFCD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2" name="Picture 11">
                <a:extLst>
                  <a:ext uri="{FF2B5EF4-FFF2-40B4-BE49-F238E27FC236}">
                    <a16:creationId xmlns:a16="http://schemas.microsoft.com/office/drawing/2014/main" id="{372EFA8A-6EE3-4B25-873B-F4CED90537E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18C03B2B-142C-4AD5-8F21-0FC939548A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C6FAF349-1EBC-4906-8CCB-C668CAE6900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5" name="Picture 14">
                <a:extLst>
                  <a:ext uri="{FF2B5EF4-FFF2-40B4-BE49-F238E27FC236}">
                    <a16:creationId xmlns:a16="http://schemas.microsoft.com/office/drawing/2014/main" id="{15541360-9082-4D4C-A106-460B85E98C3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5952FCCB-645C-8130-D072-EDFC97C22790}"/>
              </a:ext>
            </a:extLst>
          </p:cNvPr>
          <p:cNvSpPr>
            <a:spLocks noGrp="1"/>
          </p:cNvSpPr>
          <p:nvPr>
            <p:ph type="title"/>
          </p:nvPr>
        </p:nvSpPr>
        <p:spPr>
          <a:xfrm>
            <a:off x="1295402" y="975142"/>
            <a:ext cx="4799559" cy="1332363"/>
          </a:xfrm>
        </p:spPr>
        <p:txBody>
          <a:bodyPr anchor="b">
            <a:normAutofit/>
          </a:bodyPr>
          <a:lstStyle/>
          <a:p>
            <a:r>
              <a:rPr lang="en-US" sz="2400">
                <a:ea typeface="+mj-lt"/>
                <a:cs typeface="+mj-lt"/>
              </a:rPr>
              <a:t>Závěr</a:t>
            </a:r>
            <a:endParaRPr lang="en-US" sz="2400"/>
          </a:p>
        </p:txBody>
      </p:sp>
      <p:cxnSp>
        <p:nvCxnSpPr>
          <p:cNvPr id="17" name="Straight Connector 16">
            <a:extLst>
              <a:ext uri="{FF2B5EF4-FFF2-40B4-BE49-F238E27FC236}">
                <a16:creationId xmlns:a16="http://schemas.microsoft.com/office/drawing/2014/main" id="{E59A63C7-BCAC-464C-B7D5-9A713B4CAC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AE65F233-670C-6AE9-8322-8DDFFDC39FDF}"/>
              </a:ext>
            </a:extLst>
          </p:cNvPr>
          <p:cNvSpPr>
            <a:spLocks noGrp="1"/>
          </p:cNvSpPr>
          <p:nvPr>
            <p:ph idx="1"/>
          </p:nvPr>
        </p:nvSpPr>
        <p:spPr>
          <a:xfrm>
            <a:off x="1295401" y="2493774"/>
            <a:ext cx="4589836" cy="3382094"/>
          </a:xfrm>
        </p:spPr>
        <p:txBody>
          <a:bodyPr>
            <a:normAutofit/>
          </a:bodyPr>
          <a:lstStyle/>
          <a:p>
            <a:pPr algn="ctr">
              <a:buSzPct val="114999"/>
            </a:pPr>
            <a:r>
              <a:rPr lang="en-US" sz="1600">
                <a:ea typeface="+mn-lt"/>
                <a:cs typeface="+mn-lt"/>
              </a:rPr>
              <a:t>Úspěch pouze omezený</a:t>
            </a:r>
          </a:p>
          <a:p>
            <a:pPr algn="ctr">
              <a:buSzPct val="114999"/>
            </a:pPr>
            <a:endParaRPr lang="en-US" sz="1600">
              <a:ea typeface="+mn-lt"/>
              <a:cs typeface="+mn-lt"/>
            </a:endParaRPr>
          </a:p>
          <a:p>
            <a:pPr algn="ctr">
              <a:buSzPct val="114999"/>
            </a:pPr>
            <a:r>
              <a:rPr lang="en-US" sz="1600">
                <a:ea typeface="+mn-lt"/>
                <a:cs typeface="+mn-lt"/>
              </a:rPr>
              <a:t>Jejich skutečný dopad:</a:t>
            </a:r>
            <a:endParaRPr lang="en-US" sz="1600"/>
          </a:p>
          <a:p>
            <a:pPr lvl="1" algn="ctr">
              <a:buSzPct val="114999"/>
              <a:buFont typeface="Courier New"/>
              <a:buChar char="o"/>
            </a:pPr>
            <a:r>
              <a:rPr lang="en-US" sz="1600">
                <a:ea typeface="+mn-lt"/>
                <a:cs typeface="+mn-lt"/>
              </a:rPr>
              <a:t>kulturní dialog</a:t>
            </a:r>
            <a:endParaRPr lang="en-US" sz="1600"/>
          </a:p>
          <a:p>
            <a:pPr lvl="1" algn="ctr">
              <a:buSzPct val="114999"/>
              <a:buFont typeface="Courier New"/>
              <a:buChar char="o"/>
            </a:pPr>
            <a:r>
              <a:rPr lang="en-US" sz="1600">
                <a:ea typeface="+mn-lt"/>
                <a:cs typeface="+mn-lt"/>
              </a:rPr>
              <a:t>vědecké výměny</a:t>
            </a:r>
            <a:endParaRPr lang="en-US" sz="1600"/>
          </a:p>
          <a:p>
            <a:pPr lvl="1" algn="ctr">
              <a:buSzPct val="114999"/>
              <a:buFont typeface="Courier New"/>
              <a:buChar char="o"/>
            </a:pPr>
            <a:r>
              <a:rPr lang="en-US" sz="1600">
                <a:ea typeface="+mn-lt"/>
                <a:cs typeface="+mn-lt"/>
              </a:rPr>
              <a:t>vzdělávání elit</a:t>
            </a:r>
            <a:endParaRPr lang="en-US" sz="1600"/>
          </a:p>
          <a:p>
            <a:pPr lvl="1" algn="ctr">
              <a:buSzPct val="114999"/>
              <a:buFont typeface="Courier New"/>
              <a:buChar char="o"/>
            </a:pPr>
            <a:endParaRPr lang="en-US" sz="1600">
              <a:ea typeface="+mn-lt"/>
              <a:cs typeface="+mn-lt"/>
            </a:endParaRPr>
          </a:p>
          <a:p>
            <a:pPr algn="ctr">
              <a:buSzPct val="114999"/>
            </a:pPr>
            <a:r>
              <a:rPr lang="en-US" sz="1600">
                <a:ea typeface="+mn-lt"/>
                <a:cs typeface="+mn-lt"/>
              </a:rPr>
              <a:t>Dlouhodobý vliv na vztahy Evropa–Asie</a:t>
            </a:r>
            <a:endParaRPr lang="en-US" sz="1600"/>
          </a:p>
          <a:p>
            <a:pPr algn="ctr">
              <a:buSzPct val="114999"/>
            </a:pPr>
            <a:endParaRPr lang="en-US" sz="1600"/>
          </a:p>
        </p:txBody>
      </p:sp>
      <p:pic>
        <p:nvPicPr>
          <p:cNvPr id="4" name="Picture 3" descr="St. Paul's College, Macau - Wikipedia">
            <a:extLst>
              <a:ext uri="{FF2B5EF4-FFF2-40B4-BE49-F238E27FC236}">
                <a16:creationId xmlns:a16="http://schemas.microsoft.com/office/drawing/2014/main" id="{448B9093-C375-F209-F014-223A33846F23}"/>
              </a:ext>
            </a:extLst>
          </p:cNvPr>
          <p:cNvPicPr>
            <a:picLocks noChangeAspect="1"/>
          </p:cNvPicPr>
          <p:nvPr/>
        </p:nvPicPr>
        <p:blipFill>
          <a:blip r:embed="rId6"/>
          <a:stretch>
            <a:fillRect/>
          </a:stretch>
        </p:blipFill>
        <p:spPr>
          <a:xfrm>
            <a:off x="7010342" y="975140"/>
            <a:ext cx="3670301" cy="4893735"/>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1670493107"/>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FB8A4-E278-7B44-59F9-92BDC228A4C0}"/>
              </a:ext>
            </a:extLst>
          </p:cNvPr>
          <p:cNvSpPr>
            <a:spLocks noGrp="1"/>
          </p:cNvSpPr>
          <p:nvPr>
            <p:ph type="title"/>
          </p:nvPr>
        </p:nvSpPr>
        <p:spPr/>
        <p:txBody>
          <a:bodyPr/>
          <a:lstStyle/>
          <a:p>
            <a:r>
              <a:rPr lang="en-US" dirty="0" err="1"/>
              <a:t>Seznam</a:t>
            </a:r>
            <a:r>
              <a:rPr lang="en-US" dirty="0"/>
              <a:t> </a:t>
            </a:r>
            <a:r>
              <a:rPr lang="en-US" dirty="0" err="1"/>
              <a:t>literatur</a:t>
            </a:r>
            <a:r>
              <a:rPr lang="en-US" dirty="0"/>
              <a:t>y</a:t>
            </a:r>
          </a:p>
        </p:txBody>
      </p:sp>
      <p:sp>
        <p:nvSpPr>
          <p:cNvPr id="3" name="Content Placeholder 2">
            <a:extLst>
              <a:ext uri="{FF2B5EF4-FFF2-40B4-BE49-F238E27FC236}">
                <a16:creationId xmlns:a16="http://schemas.microsoft.com/office/drawing/2014/main" id="{1DE73F8F-2E55-A682-29DA-37AE898B55F3}"/>
              </a:ext>
            </a:extLst>
          </p:cNvPr>
          <p:cNvSpPr>
            <a:spLocks noGrp="1"/>
          </p:cNvSpPr>
          <p:nvPr>
            <p:ph idx="1"/>
          </p:nvPr>
        </p:nvSpPr>
        <p:spPr/>
        <p:txBody>
          <a:bodyPr>
            <a:normAutofit/>
          </a:bodyPr>
          <a:lstStyle/>
          <a:p>
            <a:r>
              <a:rPr lang="en-US" sz="1600" dirty="0">
                <a:ea typeface="+mn-lt"/>
                <a:cs typeface="+mn-lt"/>
              </a:rPr>
              <a:t>https://jesuitportal.bc.edu/research/documents/1773_dominusacredemptor/</a:t>
            </a:r>
            <a:endParaRPr lang="en-US" sz="1600" dirty="0"/>
          </a:p>
          <a:p>
            <a:pPr>
              <a:buSzPct val="114999"/>
            </a:pPr>
            <a:r>
              <a:rPr lang="en-US" sz="1600" dirty="0">
                <a:ea typeface="+mn-lt"/>
                <a:cs typeface="+mn-lt"/>
              </a:rPr>
              <a:t>https://www.ignatianspirituality.com/ignatian-voices/16th-and-17th-century-ignatian-voices/matteo-ricci-sj/</a:t>
            </a:r>
          </a:p>
          <a:p>
            <a:pPr>
              <a:buSzPct val="114999"/>
            </a:pPr>
            <a:r>
              <a:rPr lang="en-US" sz="1600" dirty="0">
                <a:ea typeface="+mn-lt"/>
                <a:cs typeface="+mn-lt"/>
              </a:rPr>
              <a:t>https://en.wikipedia.org/wiki/Jesuits</a:t>
            </a:r>
          </a:p>
          <a:p>
            <a:pPr>
              <a:buSzPct val="114999"/>
            </a:pPr>
            <a:r>
              <a:rPr lang="en-US" sz="1600" dirty="0">
                <a:ea typeface="+mn-lt"/>
                <a:cs typeface="+mn-lt"/>
              </a:rPr>
              <a:t>https://www.ieg-ego.eu/en/threads/europe-and-the-world/mission</a:t>
            </a:r>
          </a:p>
          <a:p>
            <a:pPr>
              <a:buSzPct val="114999"/>
            </a:pPr>
            <a:r>
              <a:rPr lang="en-US" sz="1600" dirty="0">
                <a:ea typeface="+mn-lt"/>
                <a:cs typeface="+mn-lt"/>
              </a:rPr>
              <a:t>https://www.worldhistory.org/article/2503/christianity-in-japan/</a:t>
            </a:r>
            <a:endParaRPr lang="en-US" sz="1600" dirty="0"/>
          </a:p>
          <a:p>
            <a:pPr>
              <a:buSzPct val="114999"/>
            </a:pPr>
            <a:r>
              <a:rPr lang="en-US" sz="1600" dirty="0">
                <a:ea typeface="+mn-lt"/>
                <a:cs typeface="+mn-lt"/>
              </a:rPr>
              <a:t>https://www.catholic.org/saints/saint.php?saint_id=423</a:t>
            </a:r>
            <a:endParaRPr lang="en-US" sz="1600" dirty="0"/>
          </a:p>
          <a:p>
            <a:pPr>
              <a:buSzPct val="114999"/>
            </a:pPr>
            <a:endParaRPr lang="en-US" sz="1600" dirty="0"/>
          </a:p>
        </p:txBody>
      </p:sp>
    </p:spTree>
    <p:extLst>
      <p:ext uri="{BB962C8B-B14F-4D97-AF65-F5344CB8AC3E}">
        <p14:creationId xmlns:p14="http://schemas.microsoft.com/office/powerpoint/2010/main" val="2361678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247C940C-BCEA-4B94-ADAB-E5DF93AD25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8" name="Rectangle 17">
              <a:extLst>
                <a:ext uri="{FF2B5EF4-FFF2-40B4-BE49-F238E27FC236}">
                  <a16:creationId xmlns:a16="http://schemas.microsoft.com/office/drawing/2014/main" id="{43355E07-D27F-496A-A202-82B978528A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ABE8173-1154-4FFD-A647-BE335D1BFCD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20" name="Picture 19">
                <a:extLst>
                  <a:ext uri="{FF2B5EF4-FFF2-40B4-BE49-F238E27FC236}">
                    <a16:creationId xmlns:a16="http://schemas.microsoft.com/office/drawing/2014/main" id="{372EFA8A-6EE3-4B25-873B-F4CED90537E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1" name="Rectangle 20">
                <a:extLst>
                  <a:ext uri="{FF2B5EF4-FFF2-40B4-BE49-F238E27FC236}">
                    <a16:creationId xmlns:a16="http://schemas.microsoft.com/office/drawing/2014/main" id="{18C03B2B-142C-4AD5-8F21-0FC939548A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2" name="Picture 21">
                <a:extLst>
                  <a:ext uri="{FF2B5EF4-FFF2-40B4-BE49-F238E27FC236}">
                    <a16:creationId xmlns:a16="http://schemas.microsoft.com/office/drawing/2014/main" id="{C6FAF349-1EBC-4906-8CCB-C668CAE6900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23" name="Picture 22">
                <a:extLst>
                  <a:ext uri="{FF2B5EF4-FFF2-40B4-BE49-F238E27FC236}">
                    <a16:creationId xmlns:a16="http://schemas.microsoft.com/office/drawing/2014/main" id="{15541360-9082-4D4C-A106-460B85E98C3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7A0C9F6B-913B-E968-1315-21B936427F3A}"/>
              </a:ext>
            </a:extLst>
          </p:cNvPr>
          <p:cNvSpPr>
            <a:spLocks noGrp="1"/>
          </p:cNvSpPr>
          <p:nvPr>
            <p:ph type="title"/>
          </p:nvPr>
        </p:nvSpPr>
        <p:spPr>
          <a:xfrm>
            <a:off x="1295402" y="982132"/>
            <a:ext cx="3660056" cy="1325373"/>
          </a:xfrm>
        </p:spPr>
        <p:txBody>
          <a:bodyPr anchor="b">
            <a:normAutofit/>
          </a:bodyPr>
          <a:lstStyle/>
          <a:p>
            <a:r>
              <a:rPr lang="en-US" sz="2400">
                <a:ea typeface="+mj-lt"/>
                <a:cs typeface="+mj-lt"/>
              </a:rPr>
              <a:t>Misie v </a:t>
            </a:r>
            <a:r>
              <a:rPr lang="en-US" sz="2400" dirty="0" err="1">
                <a:ea typeface="+mj-lt"/>
                <a:cs typeface="+mj-lt"/>
              </a:rPr>
              <a:t>Asii</a:t>
            </a:r>
            <a:endParaRPr lang="en-US" dirty="0" err="1"/>
          </a:p>
        </p:txBody>
      </p:sp>
      <p:cxnSp>
        <p:nvCxnSpPr>
          <p:cNvPr id="25" name="Straight Connector 24">
            <a:extLst>
              <a:ext uri="{FF2B5EF4-FFF2-40B4-BE49-F238E27FC236}">
                <a16:creationId xmlns:a16="http://schemas.microsoft.com/office/drawing/2014/main" id="{E59A63C7-BCAC-464C-B7D5-9A713B4CAC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51B8E454-D446-1A91-165E-6307363E5A79}"/>
              </a:ext>
            </a:extLst>
          </p:cNvPr>
          <p:cNvSpPr>
            <a:spLocks noGrp="1"/>
          </p:cNvSpPr>
          <p:nvPr>
            <p:ph idx="1"/>
          </p:nvPr>
        </p:nvSpPr>
        <p:spPr>
          <a:xfrm>
            <a:off x="1295401" y="2493774"/>
            <a:ext cx="3660057" cy="3382094"/>
          </a:xfrm>
        </p:spPr>
        <p:txBody>
          <a:bodyPr>
            <a:normAutofit/>
          </a:bodyPr>
          <a:lstStyle/>
          <a:p>
            <a:pPr algn="ctr">
              <a:buSzPct val="114999"/>
            </a:pPr>
            <a:r>
              <a:rPr lang="en-US" sz="1600" dirty="0">
                <a:solidFill>
                  <a:srgbClr val="262626"/>
                </a:solidFill>
                <a:ea typeface="+mn-lt"/>
                <a:cs typeface="+mn-lt"/>
              </a:rPr>
              <a:t>16.–18. </a:t>
            </a:r>
            <a:r>
              <a:rPr lang="en-US" sz="1600" dirty="0" err="1">
                <a:solidFill>
                  <a:srgbClr val="262626"/>
                </a:solidFill>
                <a:ea typeface="+mn-lt"/>
                <a:cs typeface="+mn-lt"/>
              </a:rPr>
              <a:t>Století</a:t>
            </a:r>
          </a:p>
          <a:p>
            <a:pPr algn="ctr">
              <a:buSzPct val="114999"/>
            </a:pPr>
            <a:endParaRPr lang="en-US" sz="1600" dirty="0">
              <a:ea typeface="+mn-lt"/>
              <a:cs typeface="+mn-lt"/>
            </a:endParaRPr>
          </a:p>
          <a:p>
            <a:pPr algn="ctr">
              <a:buSzPct val="114999"/>
            </a:pPr>
            <a:r>
              <a:rPr lang="en-US" sz="1600" dirty="0" err="1">
                <a:ea typeface="+mn-lt"/>
                <a:cs typeface="+mn-lt"/>
              </a:rPr>
              <a:t>Globální</a:t>
            </a:r>
            <a:r>
              <a:rPr lang="en-US" sz="1600" dirty="0">
                <a:ea typeface="+mn-lt"/>
                <a:cs typeface="+mn-lt"/>
              </a:rPr>
              <a:t> </a:t>
            </a:r>
            <a:r>
              <a:rPr lang="en-US" sz="1600" dirty="0" err="1">
                <a:ea typeface="+mn-lt"/>
                <a:cs typeface="+mn-lt"/>
              </a:rPr>
              <a:t>expanze</a:t>
            </a:r>
            <a:r>
              <a:rPr lang="en-US" sz="1600" dirty="0">
                <a:ea typeface="+mn-lt"/>
                <a:cs typeface="+mn-lt"/>
              </a:rPr>
              <a:t> </a:t>
            </a:r>
            <a:r>
              <a:rPr lang="en-US" sz="1600" dirty="0" err="1">
                <a:ea typeface="+mn-lt"/>
                <a:cs typeface="+mn-lt"/>
              </a:rPr>
              <a:t>křesťanství</a:t>
            </a:r>
            <a:endParaRPr lang="en-US"/>
          </a:p>
          <a:p>
            <a:pPr algn="ctr">
              <a:buSzPct val="114999"/>
            </a:pPr>
            <a:endParaRPr lang="en-US" sz="1600" dirty="0">
              <a:ea typeface="+mn-lt"/>
              <a:cs typeface="+mn-lt"/>
            </a:endParaRPr>
          </a:p>
          <a:p>
            <a:pPr algn="ctr">
              <a:buSzPct val="114999"/>
            </a:pPr>
            <a:r>
              <a:rPr lang="en-US" sz="1600" dirty="0" err="1">
                <a:ea typeface="+mn-lt"/>
                <a:cs typeface="+mn-lt"/>
              </a:rPr>
              <a:t>Jezuité</a:t>
            </a:r>
            <a:r>
              <a:rPr lang="en-US" sz="1600" dirty="0">
                <a:ea typeface="+mn-lt"/>
                <a:cs typeface="+mn-lt"/>
              </a:rPr>
              <a:t> </a:t>
            </a:r>
            <a:r>
              <a:rPr lang="en-US" sz="1600" dirty="0" err="1">
                <a:ea typeface="+mn-lt"/>
                <a:cs typeface="+mn-lt"/>
              </a:rPr>
              <a:t>jako</a:t>
            </a:r>
            <a:r>
              <a:rPr lang="en-US" sz="1600" dirty="0">
                <a:ea typeface="+mn-lt"/>
                <a:cs typeface="+mn-lt"/>
              </a:rPr>
              <a:t> </a:t>
            </a:r>
            <a:r>
              <a:rPr lang="en-US" sz="1600" dirty="0" err="1">
                <a:ea typeface="+mn-lt"/>
                <a:cs typeface="+mn-lt"/>
              </a:rPr>
              <a:t>hlavní</a:t>
            </a:r>
            <a:r>
              <a:rPr lang="en-US" sz="1600" dirty="0">
                <a:ea typeface="+mn-lt"/>
                <a:cs typeface="+mn-lt"/>
              </a:rPr>
              <a:t> </a:t>
            </a:r>
            <a:r>
              <a:rPr lang="en-US" sz="1600" dirty="0" err="1">
                <a:ea typeface="+mn-lt"/>
                <a:cs typeface="+mn-lt"/>
              </a:rPr>
              <a:t>aktéři</a:t>
            </a:r>
            <a:r>
              <a:rPr lang="en-US" sz="1600" dirty="0">
                <a:ea typeface="+mn-lt"/>
                <a:cs typeface="+mn-lt"/>
              </a:rPr>
              <a:t> v </a:t>
            </a:r>
            <a:r>
              <a:rPr lang="en-US" sz="1600" dirty="0" err="1">
                <a:ea typeface="+mn-lt"/>
                <a:cs typeface="+mn-lt"/>
              </a:rPr>
              <a:t>Asii</a:t>
            </a:r>
            <a:endParaRPr lang="en-US" dirty="0" err="1"/>
          </a:p>
          <a:p>
            <a:pPr algn="ctr">
              <a:buSzPct val="114999"/>
            </a:pPr>
            <a:endParaRPr lang="en-US" sz="1600" dirty="0"/>
          </a:p>
        </p:txBody>
      </p:sp>
      <p:pic>
        <p:nvPicPr>
          <p:cNvPr id="4" name="Picture 3" descr="Obsah obrázku text, Písmo, Grafika, logo&#10;&#10;Obsah vygenerovaný umělou inteligencí může být nesprávný.">
            <a:extLst>
              <a:ext uri="{FF2B5EF4-FFF2-40B4-BE49-F238E27FC236}">
                <a16:creationId xmlns:a16="http://schemas.microsoft.com/office/drawing/2014/main" id="{992F4B0B-8094-66B4-694D-7747344CE156}"/>
              </a:ext>
            </a:extLst>
          </p:cNvPr>
          <p:cNvPicPr>
            <a:picLocks noChangeAspect="1"/>
          </p:cNvPicPr>
          <p:nvPr/>
        </p:nvPicPr>
        <p:blipFill>
          <a:blip r:embed="rId6"/>
          <a:stretch>
            <a:fillRect/>
          </a:stretch>
        </p:blipFill>
        <p:spPr>
          <a:xfrm>
            <a:off x="7268633" y="1432981"/>
            <a:ext cx="3630085" cy="3630085"/>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1091557980"/>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a:extLst>
            <a:ext uri="{FF2B5EF4-FFF2-40B4-BE49-F238E27FC236}">
              <a16:creationId xmlns:a16="http://schemas.microsoft.com/office/drawing/2014/main" id="{5AE20802-BA30-A205-5245-BAA2D7B90382}"/>
            </a:ext>
          </a:extLst>
        </p:cNvPr>
        <p:cNvGrpSpPr/>
        <p:nvPr/>
      </p:nvGrpSpPr>
      <p:grpSpPr>
        <a:xfrm>
          <a:off x="0" y="0"/>
          <a:ext cx="0" cy="0"/>
          <a:chOff x="0" y="0"/>
          <a:chExt cx="0" cy="0"/>
        </a:xfrm>
      </p:grpSpPr>
      <p:grpSp>
        <p:nvGrpSpPr>
          <p:cNvPr id="43" name="Group 42">
            <a:extLst>
              <a:ext uri="{FF2B5EF4-FFF2-40B4-BE49-F238E27FC236}">
                <a16:creationId xmlns:a16="http://schemas.microsoft.com/office/drawing/2014/main" id="{247C940C-BCEA-4B94-ADAB-E5DF93AD25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44" name="Rectangle 43">
              <a:extLst>
                <a:ext uri="{FF2B5EF4-FFF2-40B4-BE49-F238E27FC236}">
                  <a16:creationId xmlns:a16="http://schemas.microsoft.com/office/drawing/2014/main" id="{43355E07-D27F-496A-A202-82B978528A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ABE8173-1154-4FFD-A647-BE335D1BFCD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46" name="Picture 45">
                <a:extLst>
                  <a:ext uri="{FF2B5EF4-FFF2-40B4-BE49-F238E27FC236}">
                    <a16:creationId xmlns:a16="http://schemas.microsoft.com/office/drawing/2014/main" id="{372EFA8A-6EE3-4B25-873B-F4CED90537E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7" name="Rectangle 46">
                <a:extLst>
                  <a:ext uri="{FF2B5EF4-FFF2-40B4-BE49-F238E27FC236}">
                    <a16:creationId xmlns:a16="http://schemas.microsoft.com/office/drawing/2014/main" id="{18C03B2B-142C-4AD5-8F21-0FC939548A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8" name="Picture 47">
                <a:extLst>
                  <a:ext uri="{FF2B5EF4-FFF2-40B4-BE49-F238E27FC236}">
                    <a16:creationId xmlns:a16="http://schemas.microsoft.com/office/drawing/2014/main" id="{C6FAF349-1EBC-4906-8CCB-C668CAE6900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49" name="Picture 48">
                <a:extLst>
                  <a:ext uri="{FF2B5EF4-FFF2-40B4-BE49-F238E27FC236}">
                    <a16:creationId xmlns:a16="http://schemas.microsoft.com/office/drawing/2014/main" id="{15541360-9082-4D4C-A106-460B85E98C3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52DCC3FD-9773-03CF-B19E-72AFC44B5BA5}"/>
              </a:ext>
            </a:extLst>
          </p:cNvPr>
          <p:cNvSpPr>
            <a:spLocks noGrp="1"/>
          </p:cNvSpPr>
          <p:nvPr>
            <p:ph type="title"/>
          </p:nvPr>
        </p:nvSpPr>
        <p:spPr>
          <a:xfrm>
            <a:off x="1295402" y="982132"/>
            <a:ext cx="3660056" cy="1325373"/>
          </a:xfrm>
        </p:spPr>
        <p:txBody>
          <a:bodyPr anchor="b">
            <a:normAutofit/>
          </a:bodyPr>
          <a:lstStyle/>
          <a:p>
            <a:r>
              <a:rPr lang="en-US" sz="2400"/>
              <a:t>Jezuité</a:t>
            </a:r>
          </a:p>
        </p:txBody>
      </p:sp>
      <p:cxnSp>
        <p:nvCxnSpPr>
          <p:cNvPr id="51" name="Straight Connector 50">
            <a:extLst>
              <a:ext uri="{FF2B5EF4-FFF2-40B4-BE49-F238E27FC236}">
                <a16:creationId xmlns:a16="http://schemas.microsoft.com/office/drawing/2014/main" id="{E59A63C7-BCAC-464C-B7D5-9A713B4CAC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56EC95EB-38B2-6B02-8426-84C402651A5E}"/>
              </a:ext>
            </a:extLst>
          </p:cNvPr>
          <p:cNvSpPr>
            <a:spLocks noGrp="1"/>
          </p:cNvSpPr>
          <p:nvPr>
            <p:ph idx="1"/>
          </p:nvPr>
        </p:nvSpPr>
        <p:spPr>
          <a:xfrm>
            <a:off x="1295401" y="2493774"/>
            <a:ext cx="3660057" cy="3382094"/>
          </a:xfrm>
        </p:spPr>
        <p:txBody>
          <a:bodyPr>
            <a:normAutofit/>
          </a:bodyPr>
          <a:lstStyle/>
          <a:p>
            <a:pPr algn="ctr"/>
            <a:r>
              <a:rPr lang="en-US" sz="1600" dirty="0" err="1">
                <a:ea typeface="+mn-lt"/>
                <a:cs typeface="+mn-lt"/>
              </a:rPr>
              <a:t>Založeno</a:t>
            </a:r>
            <a:r>
              <a:rPr lang="en-US" sz="1600" dirty="0">
                <a:ea typeface="+mn-lt"/>
                <a:cs typeface="+mn-lt"/>
              </a:rPr>
              <a:t> 1540</a:t>
            </a:r>
            <a:endParaRPr lang="en-US" sz="1600"/>
          </a:p>
          <a:p>
            <a:pPr algn="ctr">
              <a:buSzPct val="114999"/>
            </a:pPr>
            <a:endParaRPr lang="en-US" sz="1600" dirty="0">
              <a:ea typeface="+mn-lt"/>
              <a:cs typeface="+mn-lt"/>
            </a:endParaRPr>
          </a:p>
          <a:p>
            <a:pPr algn="ctr">
              <a:buSzPct val="114999"/>
            </a:pPr>
            <a:r>
              <a:rPr lang="en-US" sz="1600" dirty="0" err="1">
                <a:ea typeface="+mn-lt"/>
                <a:cs typeface="+mn-lt"/>
              </a:rPr>
              <a:t>Zakladatel</a:t>
            </a:r>
            <a:r>
              <a:rPr lang="en-US" sz="1600" dirty="0">
                <a:ea typeface="+mn-lt"/>
                <a:cs typeface="+mn-lt"/>
              </a:rPr>
              <a:t>: Ignác z </a:t>
            </a:r>
            <a:r>
              <a:rPr lang="en-US" sz="1600" dirty="0" err="1">
                <a:ea typeface="+mn-lt"/>
                <a:cs typeface="+mn-lt"/>
              </a:rPr>
              <a:t>Loyoly</a:t>
            </a:r>
            <a:endParaRPr lang="en-US" sz="1600" dirty="0">
              <a:ea typeface="+mn-lt"/>
              <a:cs typeface="+mn-lt"/>
            </a:endParaRPr>
          </a:p>
          <a:p>
            <a:pPr algn="ctr">
              <a:buSzPct val="114999"/>
            </a:pPr>
            <a:endParaRPr lang="en-US" sz="1600" dirty="0"/>
          </a:p>
          <a:p>
            <a:pPr algn="ctr">
              <a:buSzPct val="114999"/>
            </a:pPr>
            <a:r>
              <a:rPr lang="en-US" sz="1600" dirty="0" err="1">
                <a:ea typeface="+mn-lt"/>
                <a:cs typeface="+mn-lt"/>
              </a:rPr>
              <a:t>Důraz</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vzdělání</a:t>
            </a:r>
            <a:r>
              <a:rPr lang="en-US" sz="1600" dirty="0">
                <a:ea typeface="+mn-lt"/>
                <a:cs typeface="+mn-lt"/>
              </a:rPr>
              <a:t>, </a:t>
            </a:r>
            <a:r>
              <a:rPr lang="en-US" sz="1600" dirty="0" err="1">
                <a:ea typeface="+mn-lt"/>
                <a:cs typeface="+mn-lt"/>
              </a:rPr>
              <a:t>disciplínu</a:t>
            </a:r>
            <a:r>
              <a:rPr lang="en-US" sz="1600" dirty="0">
                <a:ea typeface="+mn-lt"/>
                <a:cs typeface="+mn-lt"/>
              </a:rPr>
              <a:t> a </a:t>
            </a:r>
            <a:r>
              <a:rPr lang="en-US" sz="1600" dirty="0" err="1">
                <a:ea typeface="+mn-lt"/>
                <a:cs typeface="+mn-lt"/>
              </a:rPr>
              <a:t>poslušnost</a:t>
            </a:r>
            <a:r>
              <a:rPr lang="en-US" sz="1600" dirty="0">
                <a:ea typeface="+mn-lt"/>
                <a:cs typeface="+mn-lt"/>
              </a:rPr>
              <a:t> </a:t>
            </a:r>
            <a:r>
              <a:rPr lang="en-US" sz="1600" dirty="0" err="1">
                <a:ea typeface="+mn-lt"/>
                <a:cs typeface="+mn-lt"/>
              </a:rPr>
              <a:t>papeži</a:t>
            </a:r>
            <a:endParaRPr lang="en-US" sz="1600" dirty="0" err="1"/>
          </a:p>
          <a:p>
            <a:pPr algn="ctr">
              <a:buSzPct val="114999"/>
            </a:pPr>
            <a:endParaRPr lang="en-US" sz="1600"/>
          </a:p>
        </p:txBody>
      </p:sp>
      <p:pic>
        <p:nvPicPr>
          <p:cNvPr id="6" name="Picture 5" descr="undefined">
            <a:extLst>
              <a:ext uri="{FF2B5EF4-FFF2-40B4-BE49-F238E27FC236}">
                <a16:creationId xmlns:a16="http://schemas.microsoft.com/office/drawing/2014/main" id="{4A404A2A-67F6-D472-5109-C17C2744A984}"/>
              </a:ext>
            </a:extLst>
          </p:cNvPr>
          <p:cNvPicPr>
            <a:picLocks noChangeAspect="1"/>
          </p:cNvPicPr>
          <p:nvPr/>
        </p:nvPicPr>
        <p:blipFill>
          <a:blip r:embed="rId6"/>
          <a:stretch>
            <a:fillRect/>
          </a:stretch>
        </p:blipFill>
        <p:spPr>
          <a:xfrm>
            <a:off x="5418668" y="1377949"/>
            <a:ext cx="5469466" cy="4102099"/>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1939148187"/>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47C940C-BCEA-4B94-ADAB-E5DF93AD25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0" name="Rectangle 9">
              <a:extLst>
                <a:ext uri="{FF2B5EF4-FFF2-40B4-BE49-F238E27FC236}">
                  <a16:creationId xmlns:a16="http://schemas.microsoft.com/office/drawing/2014/main" id="{43355E07-D27F-496A-A202-82B978528A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ABE8173-1154-4FFD-A647-BE335D1BFCD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2" name="Picture 11">
                <a:extLst>
                  <a:ext uri="{FF2B5EF4-FFF2-40B4-BE49-F238E27FC236}">
                    <a16:creationId xmlns:a16="http://schemas.microsoft.com/office/drawing/2014/main" id="{372EFA8A-6EE3-4B25-873B-F4CED90537E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18C03B2B-142C-4AD5-8F21-0FC939548A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C6FAF349-1EBC-4906-8CCB-C668CAE6900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5" name="Picture 14">
                <a:extLst>
                  <a:ext uri="{FF2B5EF4-FFF2-40B4-BE49-F238E27FC236}">
                    <a16:creationId xmlns:a16="http://schemas.microsoft.com/office/drawing/2014/main" id="{15541360-9082-4D4C-A106-460B85E98C3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F9A1D467-8F81-7063-ADFB-BBF39E272E12}"/>
              </a:ext>
            </a:extLst>
          </p:cNvPr>
          <p:cNvSpPr>
            <a:spLocks noGrp="1"/>
          </p:cNvSpPr>
          <p:nvPr>
            <p:ph type="title"/>
          </p:nvPr>
        </p:nvSpPr>
        <p:spPr>
          <a:xfrm>
            <a:off x="1295402" y="982132"/>
            <a:ext cx="3660056" cy="1325373"/>
          </a:xfrm>
        </p:spPr>
        <p:txBody>
          <a:bodyPr anchor="b">
            <a:normAutofit/>
          </a:bodyPr>
          <a:lstStyle/>
          <a:p>
            <a:r>
              <a:rPr lang="en-US" sz="2400"/>
              <a:t>Cíl Asie</a:t>
            </a:r>
          </a:p>
        </p:txBody>
      </p:sp>
      <p:cxnSp>
        <p:nvCxnSpPr>
          <p:cNvPr id="17" name="Straight Connector 16">
            <a:extLst>
              <a:ext uri="{FF2B5EF4-FFF2-40B4-BE49-F238E27FC236}">
                <a16:creationId xmlns:a16="http://schemas.microsoft.com/office/drawing/2014/main" id="{E59A63C7-BCAC-464C-B7D5-9A713B4CAC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E7E2CDA-3C1B-E6C4-78AA-1E82079D9A1B}"/>
              </a:ext>
            </a:extLst>
          </p:cNvPr>
          <p:cNvSpPr>
            <a:spLocks noGrp="1"/>
          </p:cNvSpPr>
          <p:nvPr>
            <p:ph idx="1"/>
          </p:nvPr>
        </p:nvSpPr>
        <p:spPr>
          <a:xfrm>
            <a:off x="1295401" y="2493774"/>
            <a:ext cx="3660057" cy="3382094"/>
          </a:xfrm>
        </p:spPr>
        <p:txBody>
          <a:bodyPr>
            <a:normAutofit/>
          </a:bodyPr>
          <a:lstStyle/>
          <a:p>
            <a:pPr algn="ctr"/>
            <a:r>
              <a:rPr lang="en-US" sz="1600">
                <a:ea typeface="+mn-lt"/>
                <a:cs typeface="+mn-lt"/>
              </a:rPr>
              <a:t>Portugalské a španělské kolonie</a:t>
            </a:r>
            <a:endParaRPr lang="en-US" sz="1600"/>
          </a:p>
          <a:p>
            <a:pPr algn="ctr">
              <a:buSzPct val="114999"/>
            </a:pPr>
            <a:endParaRPr lang="en-US" sz="1600">
              <a:ea typeface="+mn-lt"/>
              <a:cs typeface="+mn-lt"/>
            </a:endParaRPr>
          </a:p>
          <a:p>
            <a:pPr algn="ctr">
              <a:buSzPct val="114999"/>
            </a:pPr>
            <a:r>
              <a:rPr lang="en-US" sz="1600">
                <a:ea typeface="+mn-lt"/>
                <a:cs typeface="+mn-lt"/>
              </a:rPr>
              <a:t>Obchodní cesty do Indie a Číny</a:t>
            </a:r>
            <a:endParaRPr lang="en-US" sz="1600"/>
          </a:p>
          <a:p>
            <a:pPr algn="ctr">
              <a:buSzPct val="114999"/>
            </a:pPr>
            <a:endParaRPr lang="en-US" sz="1600">
              <a:ea typeface="+mn-lt"/>
              <a:cs typeface="+mn-lt"/>
            </a:endParaRPr>
          </a:p>
          <a:p>
            <a:pPr algn="ctr">
              <a:buSzPct val="114999"/>
            </a:pPr>
            <a:r>
              <a:rPr lang="en-US" sz="1600">
                <a:ea typeface="+mn-lt"/>
                <a:cs typeface="+mn-lt"/>
              </a:rPr>
              <a:t>Snaha oslovit velké civilizace</a:t>
            </a:r>
            <a:endParaRPr lang="en-US" sz="1600"/>
          </a:p>
          <a:p>
            <a:pPr algn="ctr">
              <a:buSzPct val="114999"/>
            </a:pPr>
            <a:endParaRPr lang="en-US" sz="1600"/>
          </a:p>
        </p:txBody>
      </p:sp>
      <p:pic>
        <p:nvPicPr>
          <p:cNvPr id="4" name="Picture 3">
            <a:extLst>
              <a:ext uri="{FF2B5EF4-FFF2-40B4-BE49-F238E27FC236}">
                <a16:creationId xmlns:a16="http://schemas.microsoft.com/office/drawing/2014/main" id="{ADC3284F-5359-420A-9C30-6DA899D4AECC}"/>
              </a:ext>
            </a:extLst>
          </p:cNvPr>
          <p:cNvPicPr>
            <a:picLocks noChangeAspect="1"/>
          </p:cNvPicPr>
          <p:nvPr/>
        </p:nvPicPr>
        <p:blipFill>
          <a:blip r:embed="rId6"/>
          <a:stretch>
            <a:fillRect/>
          </a:stretch>
        </p:blipFill>
        <p:spPr>
          <a:xfrm>
            <a:off x="5418668" y="1172844"/>
            <a:ext cx="5469466" cy="4512309"/>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2164996388"/>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47C940C-BCEA-4B94-ADAB-E5DF93AD25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0" name="Rectangle 9">
              <a:extLst>
                <a:ext uri="{FF2B5EF4-FFF2-40B4-BE49-F238E27FC236}">
                  <a16:creationId xmlns:a16="http://schemas.microsoft.com/office/drawing/2014/main" id="{43355E07-D27F-496A-A202-82B978528A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ABE8173-1154-4FFD-A647-BE335D1BFCD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2" name="Picture 11">
                <a:extLst>
                  <a:ext uri="{FF2B5EF4-FFF2-40B4-BE49-F238E27FC236}">
                    <a16:creationId xmlns:a16="http://schemas.microsoft.com/office/drawing/2014/main" id="{372EFA8A-6EE3-4B25-873B-F4CED90537E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18C03B2B-142C-4AD5-8F21-0FC939548A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C6FAF349-1EBC-4906-8CCB-C668CAE6900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5" name="Picture 14">
                <a:extLst>
                  <a:ext uri="{FF2B5EF4-FFF2-40B4-BE49-F238E27FC236}">
                    <a16:creationId xmlns:a16="http://schemas.microsoft.com/office/drawing/2014/main" id="{15541360-9082-4D4C-A106-460B85E98C3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E1A1F393-9362-276B-C7EC-E588A53E312A}"/>
              </a:ext>
            </a:extLst>
          </p:cNvPr>
          <p:cNvSpPr>
            <a:spLocks noGrp="1"/>
          </p:cNvSpPr>
          <p:nvPr>
            <p:ph type="title"/>
          </p:nvPr>
        </p:nvSpPr>
        <p:spPr>
          <a:xfrm>
            <a:off x="1295402" y="982132"/>
            <a:ext cx="3660056" cy="1325373"/>
          </a:xfrm>
        </p:spPr>
        <p:txBody>
          <a:bodyPr anchor="b">
            <a:normAutofit/>
          </a:bodyPr>
          <a:lstStyle/>
          <a:p>
            <a:r>
              <a:rPr lang="en-US" sz="2400" dirty="0">
                <a:ea typeface="+mj-lt"/>
                <a:cs typeface="+mj-lt"/>
              </a:rPr>
              <a:t>František </a:t>
            </a:r>
            <a:r>
              <a:rPr lang="en-US" sz="2400" dirty="0" err="1">
                <a:ea typeface="+mj-lt"/>
                <a:cs typeface="+mj-lt"/>
              </a:rPr>
              <a:t>Xaverský</a:t>
            </a:r>
            <a:endParaRPr lang="en-US" sz="2400" dirty="0" err="1"/>
          </a:p>
        </p:txBody>
      </p:sp>
      <p:cxnSp>
        <p:nvCxnSpPr>
          <p:cNvPr id="17" name="Straight Connector 16">
            <a:extLst>
              <a:ext uri="{FF2B5EF4-FFF2-40B4-BE49-F238E27FC236}">
                <a16:creationId xmlns:a16="http://schemas.microsoft.com/office/drawing/2014/main" id="{E59A63C7-BCAC-464C-B7D5-9A713B4CAC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6F6E04E-BC81-11D5-3878-93D371B79090}"/>
              </a:ext>
            </a:extLst>
          </p:cNvPr>
          <p:cNvSpPr>
            <a:spLocks noGrp="1"/>
          </p:cNvSpPr>
          <p:nvPr>
            <p:ph idx="1"/>
          </p:nvPr>
        </p:nvSpPr>
        <p:spPr>
          <a:xfrm>
            <a:off x="1295401" y="2493774"/>
            <a:ext cx="3660057" cy="3382094"/>
          </a:xfrm>
        </p:spPr>
        <p:txBody>
          <a:bodyPr>
            <a:normAutofit/>
          </a:bodyPr>
          <a:lstStyle/>
          <a:p>
            <a:pPr algn="ctr"/>
            <a:r>
              <a:rPr lang="en-US" sz="1600" dirty="0" err="1">
                <a:ea typeface="+mn-lt"/>
                <a:cs typeface="+mn-lt"/>
              </a:rPr>
              <a:t>Založení</a:t>
            </a:r>
            <a:r>
              <a:rPr lang="en-US" sz="1600" dirty="0">
                <a:ea typeface="+mn-lt"/>
                <a:cs typeface="+mn-lt"/>
              </a:rPr>
              <a:t> </a:t>
            </a:r>
            <a:r>
              <a:rPr lang="en-US" sz="1600" dirty="0" err="1">
                <a:ea typeface="+mn-lt"/>
                <a:cs typeface="+mn-lt"/>
              </a:rPr>
              <a:t>činnosti</a:t>
            </a:r>
            <a:r>
              <a:rPr lang="en-US" sz="1600" dirty="0">
                <a:ea typeface="+mn-lt"/>
                <a:cs typeface="+mn-lt"/>
              </a:rPr>
              <a:t> v </a:t>
            </a:r>
            <a:r>
              <a:rPr lang="en-US" sz="1600" dirty="0" err="1">
                <a:ea typeface="+mn-lt"/>
                <a:cs typeface="+mn-lt"/>
              </a:rPr>
              <a:t>Indii</a:t>
            </a:r>
          </a:p>
          <a:p>
            <a:pPr algn="ctr">
              <a:buSzPct val="114999"/>
            </a:pPr>
            <a:endParaRPr lang="en-US" sz="1600" dirty="0">
              <a:ea typeface="+mn-lt"/>
              <a:cs typeface="+mn-lt"/>
            </a:endParaRPr>
          </a:p>
          <a:p>
            <a:pPr algn="ctr">
              <a:buSzPct val="114999"/>
            </a:pPr>
            <a:r>
              <a:rPr lang="en-US" sz="1600" dirty="0" err="1">
                <a:ea typeface="+mn-lt"/>
                <a:cs typeface="+mn-lt"/>
              </a:rPr>
              <a:t>Působení</a:t>
            </a:r>
            <a:r>
              <a:rPr lang="en-US" sz="1600" dirty="0">
                <a:ea typeface="+mn-lt"/>
                <a:cs typeface="+mn-lt"/>
              </a:rPr>
              <a:t> od </a:t>
            </a:r>
            <a:r>
              <a:rPr lang="en-US" sz="1600" dirty="0" err="1">
                <a:ea typeface="+mn-lt"/>
                <a:cs typeface="+mn-lt"/>
              </a:rPr>
              <a:t>roku</a:t>
            </a:r>
            <a:r>
              <a:rPr lang="en-US" sz="1600" dirty="0">
                <a:ea typeface="+mn-lt"/>
                <a:cs typeface="+mn-lt"/>
              </a:rPr>
              <a:t> 1542</a:t>
            </a:r>
            <a:endParaRPr lang="en-US" sz="1600" dirty="0"/>
          </a:p>
          <a:p>
            <a:pPr algn="ctr">
              <a:buSzPct val="114999"/>
            </a:pPr>
            <a:endParaRPr lang="en-US" sz="1600" dirty="0">
              <a:ea typeface="+mn-lt"/>
              <a:cs typeface="+mn-lt"/>
            </a:endParaRPr>
          </a:p>
          <a:p>
            <a:pPr algn="ctr">
              <a:buSzPct val="114999"/>
            </a:pPr>
            <a:r>
              <a:rPr lang="en-US" sz="1600" dirty="0">
                <a:ea typeface="+mn-lt"/>
                <a:cs typeface="+mn-lt"/>
              </a:rPr>
              <a:t>Goa  - centrum </a:t>
            </a:r>
            <a:r>
              <a:rPr lang="en-US" sz="1600" dirty="0" err="1">
                <a:ea typeface="+mn-lt"/>
                <a:cs typeface="+mn-lt"/>
              </a:rPr>
              <a:t>misie</a:t>
            </a:r>
            <a:endParaRPr lang="en-US" sz="1600" dirty="0" err="1"/>
          </a:p>
          <a:p>
            <a:pPr algn="ctr">
              <a:buSzPct val="114999"/>
            </a:pPr>
            <a:endParaRPr lang="en-US" sz="1600" dirty="0">
              <a:ea typeface="+mn-lt"/>
              <a:cs typeface="+mn-lt"/>
            </a:endParaRPr>
          </a:p>
          <a:p>
            <a:pPr algn="ctr">
              <a:buSzPct val="114999"/>
            </a:pPr>
            <a:r>
              <a:rPr lang="en-US" sz="1600" dirty="0" err="1">
                <a:ea typeface="+mn-lt"/>
                <a:cs typeface="+mn-lt"/>
              </a:rPr>
              <a:t>Křty</a:t>
            </a:r>
            <a:r>
              <a:rPr lang="en-US" sz="1600" dirty="0">
                <a:ea typeface="+mn-lt"/>
                <a:cs typeface="+mn-lt"/>
              </a:rPr>
              <a:t> </a:t>
            </a:r>
            <a:r>
              <a:rPr lang="en-US" sz="1600" dirty="0" err="1">
                <a:ea typeface="+mn-lt"/>
                <a:cs typeface="+mn-lt"/>
              </a:rPr>
              <a:t>tisíců</a:t>
            </a:r>
            <a:r>
              <a:rPr lang="en-US" sz="1600" dirty="0">
                <a:ea typeface="+mn-lt"/>
                <a:cs typeface="+mn-lt"/>
              </a:rPr>
              <a:t> </a:t>
            </a:r>
            <a:r>
              <a:rPr lang="en-US" sz="1600" dirty="0" err="1">
                <a:ea typeface="+mn-lt"/>
                <a:cs typeface="+mn-lt"/>
              </a:rPr>
              <a:t>lidí</a:t>
            </a:r>
            <a:endParaRPr lang="en-US" sz="1600" dirty="0" err="1"/>
          </a:p>
          <a:p>
            <a:pPr algn="ctr">
              <a:buSzPct val="114999"/>
            </a:pPr>
            <a:endParaRPr lang="en-US" sz="1600"/>
          </a:p>
        </p:txBody>
      </p:sp>
      <p:pic>
        <p:nvPicPr>
          <p:cNvPr id="4" name="Picture 3" descr="Není k dispozici žádný popis fotky.">
            <a:extLst>
              <a:ext uri="{FF2B5EF4-FFF2-40B4-BE49-F238E27FC236}">
                <a16:creationId xmlns:a16="http://schemas.microsoft.com/office/drawing/2014/main" id="{7150059D-B5F0-7B7B-70C9-238C8FF3D4D5}"/>
              </a:ext>
            </a:extLst>
          </p:cNvPr>
          <p:cNvPicPr>
            <a:picLocks noChangeAspect="1"/>
          </p:cNvPicPr>
          <p:nvPr/>
        </p:nvPicPr>
        <p:blipFill>
          <a:blip r:embed="rId6"/>
          <a:stretch>
            <a:fillRect/>
          </a:stretch>
        </p:blipFill>
        <p:spPr>
          <a:xfrm>
            <a:off x="5418668" y="1671933"/>
            <a:ext cx="5469466" cy="3514131"/>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4235537829"/>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47C940C-BCEA-4B94-ADAB-E5DF93AD25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0" name="Rectangle 9">
              <a:extLst>
                <a:ext uri="{FF2B5EF4-FFF2-40B4-BE49-F238E27FC236}">
                  <a16:creationId xmlns:a16="http://schemas.microsoft.com/office/drawing/2014/main" id="{43355E07-D27F-496A-A202-82B978528A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ABE8173-1154-4FFD-A647-BE335D1BFCD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2" name="Picture 11">
                <a:extLst>
                  <a:ext uri="{FF2B5EF4-FFF2-40B4-BE49-F238E27FC236}">
                    <a16:creationId xmlns:a16="http://schemas.microsoft.com/office/drawing/2014/main" id="{372EFA8A-6EE3-4B25-873B-F4CED90537E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18C03B2B-142C-4AD5-8F21-0FC939548A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C6FAF349-1EBC-4906-8CCB-C668CAE6900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5" name="Picture 14">
                <a:extLst>
                  <a:ext uri="{FF2B5EF4-FFF2-40B4-BE49-F238E27FC236}">
                    <a16:creationId xmlns:a16="http://schemas.microsoft.com/office/drawing/2014/main" id="{15541360-9082-4D4C-A106-460B85E98C3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97738C50-22CF-85B1-84E0-42B5719662AB}"/>
              </a:ext>
            </a:extLst>
          </p:cNvPr>
          <p:cNvSpPr>
            <a:spLocks noGrp="1"/>
          </p:cNvSpPr>
          <p:nvPr>
            <p:ph type="title"/>
          </p:nvPr>
        </p:nvSpPr>
        <p:spPr>
          <a:xfrm>
            <a:off x="1295402" y="982132"/>
            <a:ext cx="3660056" cy="1325373"/>
          </a:xfrm>
        </p:spPr>
        <p:txBody>
          <a:bodyPr anchor="b">
            <a:normAutofit/>
          </a:bodyPr>
          <a:lstStyle/>
          <a:p>
            <a:r>
              <a:rPr lang="en-US" sz="2400"/>
              <a:t>Japonsko</a:t>
            </a:r>
          </a:p>
        </p:txBody>
      </p:sp>
      <p:cxnSp>
        <p:nvCxnSpPr>
          <p:cNvPr id="17" name="Straight Connector 16">
            <a:extLst>
              <a:ext uri="{FF2B5EF4-FFF2-40B4-BE49-F238E27FC236}">
                <a16:creationId xmlns:a16="http://schemas.microsoft.com/office/drawing/2014/main" id="{E59A63C7-BCAC-464C-B7D5-9A713B4CAC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63AE86EA-6445-F1D0-CF1B-CF233D72B69F}"/>
              </a:ext>
            </a:extLst>
          </p:cNvPr>
          <p:cNvSpPr>
            <a:spLocks noGrp="1"/>
          </p:cNvSpPr>
          <p:nvPr>
            <p:ph idx="1"/>
          </p:nvPr>
        </p:nvSpPr>
        <p:spPr>
          <a:xfrm>
            <a:off x="1295401" y="2493774"/>
            <a:ext cx="3660057" cy="3382094"/>
          </a:xfrm>
        </p:spPr>
        <p:txBody>
          <a:bodyPr>
            <a:normAutofit/>
          </a:bodyPr>
          <a:lstStyle/>
          <a:p>
            <a:pPr algn="ctr"/>
            <a:r>
              <a:rPr lang="en-US" sz="1600">
                <a:ea typeface="+mn-lt"/>
                <a:cs typeface="+mn-lt"/>
              </a:rPr>
              <a:t>Mise od roku 1549</a:t>
            </a:r>
          </a:p>
          <a:p>
            <a:pPr algn="ctr">
              <a:buSzPct val="114999"/>
            </a:pPr>
            <a:r>
              <a:rPr lang="en-US" sz="1600">
                <a:ea typeface="+mn-lt"/>
                <a:cs typeface="+mn-lt"/>
              </a:rPr>
              <a:t>Rychlý růst počtu konvertitů</a:t>
            </a:r>
          </a:p>
          <a:p>
            <a:pPr algn="ctr">
              <a:buSzPct val="114999"/>
            </a:pPr>
            <a:r>
              <a:rPr lang="en-US" sz="1600">
                <a:ea typeface="+mn-lt"/>
                <a:cs typeface="+mn-lt"/>
              </a:rPr>
              <a:t>Zákaz křesťanství v 17. století</a:t>
            </a:r>
          </a:p>
          <a:p>
            <a:pPr algn="ctr">
              <a:buSzPct val="114999"/>
            </a:pPr>
            <a:r>
              <a:rPr lang="en-US" sz="1600">
                <a:ea typeface="+mn-lt"/>
                <a:cs typeface="+mn-lt"/>
              </a:rPr>
              <a:t>Tvrdé pronásledování</a:t>
            </a:r>
          </a:p>
          <a:p>
            <a:pPr algn="ctr">
              <a:buSzPct val="114999"/>
            </a:pPr>
            <a:endParaRPr lang="en-US" sz="1600"/>
          </a:p>
        </p:txBody>
      </p:sp>
      <p:pic>
        <p:nvPicPr>
          <p:cNvPr id="4" name="Picture 3" descr="Mission in Asia — St. Francis Xavier Lay Missionary Society">
            <a:extLst>
              <a:ext uri="{FF2B5EF4-FFF2-40B4-BE49-F238E27FC236}">
                <a16:creationId xmlns:a16="http://schemas.microsoft.com/office/drawing/2014/main" id="{5E0923A6-5D00-F85B-16BF-98B538223411}"/>
              </a:ext>
            </a:extLst>
          </p:cNvPr>
          <p:cNvPicPr>
            <a:picLocks noChangeAspect="1"/>
          </p:cNvPicPr>
          <p:nvPr/>
        </p:nvPicPr>
        <p:blipFill>
          <a:blip r:embed="rId6"/>
          <a:stretch>
            <a:fillRect/>
          </a:stretch>
        </p:blipFill>
        <p:spPr>
          <a:xfrm>
            <a:off x="6579371" y="1441284"/>
            <a:ext cx="3519289" cy="4444351"/>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3528966963"/>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47C940C-BCEA-4B94-ADAB-E5DF93AD25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1" name="Rectangle 10">
              <a:extLst>
                <a:ext uri="{FF2B5EF4-FFF2-40B4-BE49-F238E27FC236}">
                  <a16:creationId xmlns:a16="http://schemas.microsoft.com/office/drawing/2014/main" id="{43355E07-D27F-496A-A202-82B978528A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ABE8173-1154-4FFD-A647-BE335D1BFCD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3" name="Picture 12">
                <a:extLst>
                  <a:ext uri="{FF2B5EF4-FFF2-40B4-BE49-F238E27FC236}">
                    <a16:creationId xmlns:a16="http://schemas.microsoft.com/office/drawing/2014/main" id="{372EFA8A-6EE3-4B25-873B-F4CED90537E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18C03B2B-142C-4AD5-8F21-0FC939548A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C6FAF349-1EBC-4906-8CCB-C668CAE6900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6" name="Picture 15">
                <a:extLst>
                  <a:ext uri="{FF2B5EF4-FFF2-40B4-BE49-F238E27FC236}">
                    <a16:creationId xmlns:a16="http://schemas.microsoft.com/office/drawing/2014/main" id="{15541360-9082-4D4C-A106-460B85E98C3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122DEAD0-2958-94DE-0725-E991E369304A}"/>
              </a:ext>
            </a:extLst>
          </p:cNvPr>
          <p:cNvSpPr>
            <a:spLocks noGrp="1"/>
          </p:cNvSpPr>
          <p:nvPr>
            <p:ph type="title"/>
          </p:nvPr>
        </p:nvSpPr>
        <p:spPr>
          <a:xfrm>
            <a:off x="1295402" y="982132"/>
            <a:ext cx="3660056" cy="1325373"/>
          </a:xfrm>
        </p:spPr>
        <p:txBody>
          <a:bodyPr anchor="b">
            <a:normAutofit/>
          </a:bodyPr>
          <a:lstStyle/>
          <a:p>
            <a:r>
              <a:rPr lang="en-US" sz="2400"/>
              <a:t>Čína</a:t>
            </a:r>
          </a:p>
        </p:txBody>
      </p:sp>
      <p:cxnSp>
        <p:nvCxnSpPr>
          <p:cNvPr id="18" name="Straight Connector 17">
            <a:extLst>
              <a:ext uri="{FF2B5EF4-FFF2-40B4-BE49-F238E27FC236}">
                <a16:creationId xmlns:a16="http://schemas.microsoft.com/office/drawing/2014/main" id="{E59A63C7-BCAC-464C-B7D5-9A713B4CAC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5E340ADB-342D-89A2-325B-8B9E07AE7C75}"/>
              </a:ext>
            </a:extLst>
          </p:cNvPr>
          <p:cNvSpPr>
            <a:spLocks noGrp="1"/>
          </p:cNvSpPr>
          <p:nvPr>
            <p:ph idx="1"/>
          </p:nvPr>
        </p:nvSpPr>
        <p:spPr>
          <a:xfrm>
            <a:off x="1295401" y="2493774"/>
            <a:ext cx="3660057" cy="3382094"/>
          </a:xfrm>
        </p:spPr>
        <p:txBody>
          <a:bodyPr>
            <a:normAutofit/>
          </a:bodyPr>
          <a:lstStyle/>
          <a:p>
            <a:pPr algn="ctr"/>
            <a:r>
              <a:rPr lang="en-US" sz="1600">
                <a:ea typeface="+mn-lt"/>
                <a:cs typeface="+mn-lt"/>
              </a:rPr>
              <a:t>Matteo Ricci</a:t>
            </a:r>
          </a:p>
          <a:p>
            <a:pPr algn="ctr">
              <a:buSzPct val="114999"/>
            </a:pPr>
            <a:r>
              <a:rPr lang="en-US" sz="1600" dirty="0" err="1">
                <a:ea typeface="+mn-lt"/>
                <a:cs typeface="+mn-lt"/>
              </a:rPr>
              <a:t>Působení</a:t>
            </a:r>
            <a:r>
              <a:rPr lang="en-US" sz="1600" dirty="0">
                <a:ea typeface="+mn-lt"/>
                <a:cs typeface="+mn-lt"/>
              </a:rPr>
              <a:t> od </a:t>
            </a:r>
            <a:r>
              <a:rPr lang="en-US" sz="1600" dirty="0" err="1">
                <a:ea typeface="+mn-lt"/>
                <a:cs typeface="+mn-lt"/>
              </a:rPr>
              <a:t>konce</a:t>
            </a:r>
            <a:r>
              <a:rPr lang="en-US" sz="1600" dirty="0">
                <a:ea typeface="+mn-lt"/>
                <a:cs typeface="+mn-lt"/>
              </a:rPr>
              <a:t> 16. </a:t>
            </a:r>
            <a:r>
              <a:rPr lang="en-US" sz="1600" dirty="0" err="1">
                <a:ea typeface="+mn-lt"/>
                <a:cs typeface="+mn-lt"/>
              </a:rPr>
              <a:t>století</a:t>
            </a:r>
            <a:endParaRPr lang="en-US" sz="1600" dirty="0">
              <a:ea typeface="+mn-lt"/>
              <a:cs typeface="+mn-lt"/>
            </a:endParaRPr>
          </a:p>
          <a:p>
            <a:pPr algn="ctr">
              <a:buSzPct val="114999"/>
            </a:pPr>
            <a:r>
              <a:rPr lang="en-US" sz="1600" dirty="0" err="1">
                <a:ea typeface="+mn-lt"/>
                <a:cs typeface="+mn-lt"/>
              </a:rPr>
              <a:t>Naučil</a:t>
            </a:r>
            <a:r>
              <a:rPr lang="en-US" sz="1600" dirty="0">
                <a:ea typeface="+mn-lt"/>
                <a:cs typeface="+mn-lt"/>
              </a:rPr>
              <a:t> se </a:t>
            </a:r>
            <a:r>
              <a:rPr lang="en-US" sz="1600" dirty="0" err="1">
                <a:ea typeface="+mn-lt"/>
                <a:cs typeface="+mn-lt"/>
              </a:rPr>
              <a:t>čínsky</a:t>
            </a:r>
            <a:r>
              <a:rPr lang="en-US" sz="1600" dirty="0">
                <a:ea typeface="+mn-lt"/>
                <a:cs typeface="+mn-lt"/>
              </a:rPr>
              <a:t> (</a:t>
            </a:r>
            <a:r>
              <a:rPr lang="en-US" sz="1600" dirty="0" err="1">
                <a:ea typeface="+mn-lt"/>
                <a:cs typeface="+mn-lt"/>
              </a:rPr>
              <a:t>portugalsko-čínský</a:t>
            </a:r>
            <a:r>
              <a:rPr lang="en-US" sz="1600" dirty="0">
                <a:ea typeface="+mn-lt"/>
                <a:cs typeface="+mn-lt"/>
              </a:rPr>
              <a:t> </a:t>
            </a:r>
            <a:r>
              <a:rPr lang="en-US" sz="1600" dirty="0" err="1">
                <a:ea typeface="+mn-lt"/>
                <a:cs typeface="+mn-lt"/>
              </a:rPr>
              <a:t>slovník</a:t>
            </a:r>
            <a:r>
              <a:rPr lang="en-US" sz="1600" dirty="0">
                <a:ea typeface="+mn-lt"/>
                <a:cs typeface="+mn-lt"/>
              </a:rPr>
              <a:t>)</a:t>
            </a:r>
            <a:endParaRPr lang="en-US" sz="1600" dirty="0"/>
          </a:p>
          <a:p>
            <a:pPr algn="ctr">
              <a:buSzPct val="114999"/>
            </a:pPr>
            <a:r>
              <a:rPr lang="en-US" sz="1600" dirty="0">
                <a:ea typeface="+mn-lt"/>
                <a:cs typeface="+mn-lt"/>
              </a:rPr>
              <a:t>Dialog s </a:t>
            </a:r>
            <a:r>
              <a:rPr lang="en-US" sz="1600" dirty="0" err="1">
                <a:ea typeface="+mn-lt"/>
                <a:cs typeface="+mn-lt"/>
              </a:rPr>
              <a:t>konfuciánskými</a:t>
            </a:r>
            <a:r>
              <a:rPr lang="en-US" sz="1600" dirty="0">
                <a:ea typeface="+mn-lt"/>
                <a:cs typeface="+mn-lt"/>
              </a:rPr>
              <a:t> </a:t>
            </a:r>
            <a:r>
              <a:rPr lang="en-US" sz="1600" dirty="0" err="1">
                <a:ea typeface="+mn-lt"/>
                <a:cs typeface="+mn-lt"/>
              </a:rPr>
              <a:t>učenci</a:t>
            </a:r>
            <a:endParaRPr lang="en-US" sz="1600"/>
          </a:p>
          <a:p>
            <a:pPr algn="ctr">
              <a:buSzPct val="114999"/>
            </a:pPr>
            <a:r>
              <a:rPr lang="en-US" sz="1600" dirty="0" err="1">
                <a:ea typeface="+mn-lt"/>
                <a:cs typeface="+mn-lt"/>
              </a:rPr>
              <a:t>Přinesl</a:t>
            </a:r>
            <a:r>
              <a:rPr lang="en-US" sz="1600" dirty="0">
                <a:ea typeface="+mn-lt"/>
                <a:cs typeface="+mn-lt"/>
              </a:rPr>
              <a:t> </a:t>
            </a:r>
            <a:r>
              <a:rPr lang="en-US" sz="1600" dirty="0" err="1">
                <a:ea typeface="+mn-lt"/>
                <a:cs typeface="+mn-lt"/>
              </a:rPr>
              <a:t>evropskou</a:t>
            </a:r>
            <a:r>
              <a:rPr lang="en-US" sz="1600" dirty="0">
                <a:ea typeface="+mn-lt"/>
                <a:cs typeface="+mn-lt"/>
              </a:rPr>
              <a:t> </a:t>
            </a:r>
            <a:r>
              <a:rPr lang="en-US" sz="1600" dirty="0" err="1">
                <a:ea typeface="+mn-lt"/>
                <a:cs typeface="+mn-lt"/>
              </a:rPr>
              <a:t>vědu</a:t>
            </a:r>
            <a:endParaRPr lang="en-US" sz="1600"/>
          </a:p>
          <a:p>
            <a:pPr algn="ctr">
              <a:buSzPct val="114999"/>
            </a:pPr>
            <a:r>
              <a:rPr lang="en-US" sz="1600" dirty="0" err="1"/>
              <a:t>Vytvoření</a:t>
            </a:r>
            <a:r>
              <a:rPr lang="en-US" sz="1600" dirty="0"/>
              <a:t> "</a:t>
            </a:r>
            <a:r>
              <a:rPr lang="en-US" sz="1600" dirty="0" err="1"/>
              <a:t>čínského</a:t>
            </a:r>
            <a:r>
              <a:rPr lang="en-US" sz="1600" dirty="0"/>
              <a:t> </a:t>
            </a:r>
            <a:r>
              <a:rPr lang="en-US" sz="1600" dirty="0" err="1"/>
              <a:t>ritu</a:t>
            </a:r>
            <a:r>
              <a:rPr lang="en-US" sz="1600" dirty="0"/>
              <a:t>"</a:t>
            </a:r>
          </a:p>
          <a:p>
            <a:pPr algn="ctr">
              <a:buSzPct val="114999"/>
            </a:pPr>
            <a:endParaRPr lang="en-US" sz="1600"/>
          </a:p>
        </p:txBody>
      </p:sp>
      <p:pic>
        <p:nvPicPr>
          <p:cNvPr id="5" name="Picture 4" descr="Jesuit Missionaries in China (Nikita Lee) – hist21bsection3">
            <a:extLst>
              <a:ext uri="{FF2B5EF4-FFF2-40B4-BE49-F238E27FC236}">
                <a16:creationId xmlns:a16="http://schemas.microsoft.com/office/drawing/2014/main" id="{6C1B5EE5-F4F0-8CC3-EDCD-B259CDDA9848}"/>
              </a:ext>
            </a:extLst>
          </p:cNvPr>
          <p:cNvPicPr>
            <a:picLocks noChangeAspect="1"/>
          </p:cNvPicPr>
          <p:nvPr/>
        </p:nvPicPr>
        <p:blipFill>
          <a:blip r:embed="rId6"/>
          <a:stretch>
            <a:fillRect/>
          </a:stretch>
        </p:blipFill>
        <p:spPr>
          <a:xfrm>
            <a:off x="7338045" y="982131"/>
            <a:ext cx="3105776" cy="4788874"/>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4209614532"/>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47C940C-BCEA-4B94-ADAB-E5DF93AD25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0" name="Rectangle 9">
              <a:extLst>
                <a:ext uri="{FF2B5EF4-FFF2-40B4-BE49-F238E27FC236}">
                  <a16:creationId xmlns:a16="http://schemas.microsoft.com/office/drawing/2014/main" id="{43355E07-D27F-496A-A202-82B978528A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ABE8173-1154-4FFD-A647-BE335D1BFCD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2" name="Picture 11">
                <a:extLst>
                  <a:ext uri="{FF2B5EF4-FFF2-40B4-BE49-F238E27FC236}">
                    <a16:creationId xmlns:a16="http://schemas.microsoft.com/office/drawing/2014/main" id="{372EFA8A-6EE3-4B25-873B-F4CED90537E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18C03B2B-142C-4AD5-8F21-0FC939548A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C6FAF349-1EBC-4906-8CCB-C668CAE6900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5" name="Picture 14">
                <a:extLst>
                  <a:ext uri="{FF2B5EF4-FFF2-40B4-BE49-F238E27FC236}">
                    <a16:creationId xmlns:a16="http://schemas.microsoft.com/office/drawing/2014/main" id="{15541360-9082-4D4C-A106-460B85E98C3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66590A30-79D4-7CB5-C225-84B83723E559}"/>
              </a:ext>
            </a:extLst>
          </p:cNvPr>
          <p:cNvSpPr>
            <a:spLocks noGrp="1"/>
          </p:cNvSpPr>
          <p:nvPr>
            <p:ph type="title"/>
          </p:nvPr>
        </p:nvSpPr>
        <p:spPr>
          <a:xfrm>
            <a:off x="1295402" y="982132"/>
            <a:ext cx="3660056" cy="1325373"/>
          </a:xfrm>
        </p:spPr>
        <p:txBody>
          <a:bodyPr anchor="b">
            <a:normAutofit/>
          </a:bodyPr>
          <a:lstStyle/>
          <a:p>
            <a:r>
              <a:rPr lang="en-US" sz="2400">
                <a:ea typeface="+mj-lt"/>
                <a:cs typeface="+mj-lt"/>
              </a:rPr>
              <a:t>Spor o čínské obřady</a:t>
            </a:r>
            <a:endParaRPr lang="en-US" sz="2400"/>
          </a:p>
        </p:txBody>
      </p:sp>
      <p:cxnSp>
        <p:nvCxnSpPr>
          <p:cNvPr id="17" name="Straight Connector 16">
            <a:extLst>
              <a:ext uri="{FF2B5EF4-FFF2-40B4-BE49-F238E27FC236}">
                <a16:creationId xmlns:a16="http://schemas.microsoft.com/office/drawing/2014/main" id="{E59A63C7-BCAC-464C-B7D5-9A713B4CAC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BACD81B4-F2CC-8B7B-60F9-F3F44E877418}"/>
              </a:ext>
            </a:extLst>
          </p:cNvPr>
          <p:cNvSpPr>
            <a:spLocks noGrp="1"/>
          </p:cNvSpPr>
          <p:nvPr>
            <p:ph idx="1"/>
          </p:nvPr>
        </p:nvSpPr>
        <p:spPr>
          <a:xfrm>
            <a:off x="1295401" y="2493774"/>
            <a:ext cx="3660057" cy="3382094"/>
          </a:xfrm>
        </p:spPr>
        <p:txBody>
          <a:bodyPr>
            <a:normAutofit/>
          </a:bodyPr>
          <a:lstStyle/>
          <a:p>
            <a:pPr algn="ctr"/>
            <a:r>
              <a:rPr lang="en-US" sz="1600" dirty="0">
                <a:ea typeface="+mn-lt"/>
                <a:cs typeface="+mn-lt"/>
              </a:rPr>
              <a:t>Je </a:t>
            </a:r>
            <a:r>
              <a:rPr lang="en-US" sz="1600" dirty="0" err="1">
                <a:ea typeface="+mn-lt"/>
                <a:cs typeface="+mn-lt"/>
              </a:rPr>
              <a:t>čínský</a:t>
            </a:r>
            <a:r>
              <a:rPr lang="en-US" sz="1600" dirty="0">
                <a:ea typeface="+mn-lt"/>
                <a:cs typeface="+mn-lt"/>
              </a:rPr>
              <a:t> </a:t>
            </a:r>
            <a:r>
              <a:rPr lang="en-US" sz="1600" dirty="0" err="1">
                <a:ea typeface="+mn-lt"/>
                <a:cs typeface="+mn-lt"/>
              </a:rPr>
              <a:t>ritus</a:t>
            </a:r>
            <a:r>
              <a:rPr lang="en-US" sz="1600" dirty="0">
                <a:ea typeface="+mn-lt"/>
                <a:cs typeface="+mn-lt"/>
              </a:rPr>
              <a:t> </a:t>
            </a:r>
            <a:r>
              <a:rPr lang="en-US" sz="1600" dirty="0" err="1">
                <a:ea typeface="+mn-lt"/>
                <a:cs typeface="+mn-lt"/>
              </a:rPr>
              <a:t>náboženský</a:t>
            </a:r>
            <a:r>
              <a:rPr lang="en-US" sz="1600" dirty="0">
                <a:ea typeface="+mn-lt"/>
                <a:cs typeface="+mn-lt"/>
              </a:rPr>
              <a:t>?</a:t>
            </a:r>
            <a:endParaRPr lang="en-US" sz="1600" dirty="0"/>
          </a:p>
          <a:p>
            <a:pPr algn="ctr">
              <a:buSzPct val="114999"/>
            </a:pPr>
            <a:endParaRPr lang="en-US" sz="1600" dirty="0">
              <a:ea typeface="+mn-lt"/>
              <a:cs typeface="+mn-lt"/>
            </a:endParaRPr>
          </a:p>
          <a:p>
            <a:pPr algn="ctr">
              <a:buSzPct val="114999"/>
            </a:pPr>
            <a:r>
              <a:rPr lang="en-US" sz="1600" dirty="0">
                <a:ea typeface="+mn-lt"/>
                <a:cs typeface="+mn-lt"/>
              </a:rPr>
              <a:t>Spor </a:t>
            </a:r>
            <a:r>
              <a:rPr lang="en-US" sz="1600" dirty="0" err="1">
                <a:ea typeface="+mn-lt"/>
                <a:cs typeface="+mn-lt"/>
              </a:rPr>
              <a:t>mezi</a:t>
            </a:r>
            <a:r>
              <a:rPr lang="en-US" sz="1600" dirty="0">
                <a:ea typeface="+mn-lt"/>
                <a:cs typeface="+mn-lt"/>
              </a:rPr>
              <a:t> </a:t>
            </a:r>
            <a:r>
              <a:rPr lang="en-US" sz="1600" dirty="0" err="1">
                <a:ea typeface="+mn-lt"/>
                <a:cs typeface="+mn-lt"/>
              </a:rPr>
              <a:t>jezuity</a:t>
            </a:r>
            <a:r>
              <a:rPr lang="en-US" sz="1600" dirty="0">
                <a:ea typeface="+mn-lt"/>
                <a:cs typeface="+mn-lt"/>
              </a:rPr>
              <a:t> a </a:t>
            </a:r>
            <a:r>
              <a:rPr lang="en-US" sz="1600" dirty="0" err="1">
                <a:ea typeface="+mn-lt"/>
                <a:cs typeface="+mn-lt"/>
              </a:rPr>
              <a:t>jinými</a:t>
            </a:r>
            <a:r>
              <a:rPr lang="en-US" sz="1600" dirty="0">
                <a:ea typeface="+mn-lt"/>
                <a:cs typeface="+mn-lt"/>
              </a:rPr>
              <a:t> </a:t>
            </a:r>
            <a:r>
              <a:rPr lang="en-US" sz="1600" dirty="0" err="1">
                <a:ea typeface="+mn-lt"/>
                <a:cs typeface="+mn-lt"/>
              </a:rPr>
              <a:t>řády</a:t>
            </a:r>
            <a:endParaRPr lang="en-US" sz="1600">
              <a:ea typeface="+mn-lt"/>
              <a:cs typeface="+mn-lt"/>
            </a:endParaRPr>
          </a:p>
          <a:p>
            <a:pPr algn="ctr">
              <a:buSzPct val="114999"/>
            </a:pPr>
            <a:endParaRPr lang="en-US" sz="1600" dirty="0"/>
          </a:p>
          <a:p>
            <a:pPr algn="ctr">
              <a:buSzPct val="114999"/>
            </a:pPr>
            <a:r>
              <a:rPr lang="en-US" sz="1600" dirty="0">
                <a:ea typeface="+mn-lt"/>
                <a:cs typeface="+mn-lt"/>
              </a:rPr>
              <a:t>Papež Klement XI. </a:t>
            </a:r>
            <a:r>
              <a:rPr lang="en-US" sz="1600" dirty="0" err="1">
                <a:ea typeface="+mn-lt"/>
                <a:cs typeface="+mn-lt"/>
              </a:rPr>
              <a:t>rozhodl</a:t>
            </a:r>
            <a:r>
              <a:rPr lang="en-US" sz="1600" dirty="0">
                <a:ea typeface="+mn-lt"/>
                <a:cs typeface="+mn-lt"/>
              </a:rPr>
              <a:t>:</a:t>
            </a:r>
          </a:p>
          <a:p>
            <a:pPr lvl="1" algn="ctr">
              <a:buSzPct val="114999"/>
              <a:buFont typeface="Courier New"/>
              <a:buChar char="o"/>
            </a:pPr>
            <a:r>
              <a:rPr lang="en-US" sz="1200" dirty="0" err="1">
                <a:ea typeface="+mn-lt"/>
                <a:cs typeface="+mn-lt"/>
              </a:rPr>
              <a:t>Rituály</a:t>
            </a:r>
            <a:r>
              <a:rPr lang="en-US" sz="1200" dirty="0">
                <a:ea typeface="+mn-lt"/>
                <a:cs typeface="+mn-lt"/>
              </a:rPr>
              <a:t> </a:t>
            </a:r>
            <a:r>
              <a:rPr lang="en-US" sz="1200" dirty="0" err="1">
                <a:ea typeface="+mn-lt"/>
                <a:cs typeface="+mn-lt"/>
              </a:rPr>
              <a:t>nejsou</a:t>
            </a:r>
            <a:r>
              <a:rPr lang="en-US" sz="1200" dirty="0">
                <a:ea typeface="+mn-lt"/>
                <a:cs typeface="+mn-lt"/>
              </a:rPr>
              <a:t> </a:t>
            </a:r>
            <a:r>
              <a:rPr lang="en-US" sz="1200" dirty="0" err="1">
                <a:ea typeface="+mn-lt"/>
                <a:cs typeface="+mn-lt"/>
              </a:rPr>
              <a:t>náboženské</a:t>
            </a:r>
            <a:r>
              <a:rPr lang="en-US" sz="1200" dirty="0">
                <a:ea typeface="+mn-lt"/>
                <a:cs typeface="+mn-lt"/>
              </a:rPr>
              <a:t>.</a:t>
            </a:r>
            <a:endParaRPr lang="en-US">
              <a:ea typeface="+mn-lt"/>
              <a:cs typeface="+mn-lt"/>
            </a:endParaRPr>
          </a:p>
          <a:p>
            <a:pPr lvl="1" algn="ctr">
              <a:buSzPct val="114999"/>
              <a:buFont typeface="Courier New"/>
              <a:buChar char="o"/>
            </a:pPr>
            <a:r>
              <a:rPr lang="en-US" sz="1200" dirty="0" err="1">
                <a:ea typeface="+mn-lt"/>
                <a:cs typeface="+mn-lt"/>
              </a:rPr>
              <a:t>Čínští</a:t>
            </a:r>
            <a:r>
              <a:rPr lang="en-US" sz="1200" dirty="0">
                <a:ea typeface="+mn-lt"/>
                <a:cs typeface="+mn-lt"/>
              </a:rPr>
              <a:t> </a:t>
            </a:r>
            <a:r>
              <a:rPr lang="en-US" sz="1200" dirty="0" err="1">
                <a:ea typeface="+mn-lt"/>
                <a:cs typeface="+mn-lt"/>
              </a:rPr>
              <a:t>křesťané</a:t>
            </a:r>
            <a:r>
              <a:rPr lang="en-US" sz="1200" dirty="0">
                <a:ea typeface="+mn-lt"/>
                <a:cs typeface="+mn-lt"/>
              </a:rPr>
              <a:t> je </a:t>
            </a:r>
            <a:r>
              <a:rPr lang="en-US" sz="1200" dirty="0" err="1">
                <a:ea typeface="+mn-lt"/>
                <a:cs typeface="+mn-lt"/>
              </a:rPr>
              <a:t>nesmí</a:t>
            </a:r>
            <a:r>
              <a:rPr lang="en-US" sz="1200" dirty="0">
                <a:ea typeface="+mn-lt"/>
                <a:cs typeface="+mn-lt"/>
              </a:rPr>
              <a:t> </a:t>
            </a:r>
            <a:r>
              <a:rPr lang="en-US" sz="1200" dirty="0" err="1">
                <a:ea typeface="+mn-lt"/>
                <a:cs typeface="+mn-lt"/>
              </a:rPr>
              <a:t>praktikovat</a:t>
            </a:r>
            <a:r>
              <a:rPr lang="en-US" sz="1200" dirty="0">
                <a:ea typeface="+mn-lt"/>
                <a:cs typeface="+mn-lt"/>
              </a:rPr>
              <a:t>.</a:t>
            </a:r>
            <a:endParaRPr lang="en-US">
              <a:ea typeface="+mn-lt"/>
              <a:cs typeface="+mn-lt"/>
            </a:endParaRPr>
          </a:p>
          <a:p>
            <a:pPr algn="ctr">
              <a:buSzPct val="114999"/>
            </a:pPr>
            <a:endParaRPr lang="en-US" sz="1600" dirty="0"/>
          </a:p>
          <a:p>
            <a:pPr algn="ctr">
              <a:buSzPct val="114999"/>
            </a:pPr>
            <a:endParaRPr lang="en-US" sz="1600"/>
          </a:p>
        </p:txBody>
      </p:sp>
      <p:pic>
        <p:nvPicPr>
          <p:cNvPr id="4" name="Picture 3" descr="undefined">
            <a:extLst>
              <a:ext uri="{FF2B5EF4-FFF2-40B4-BE49-F238E27FC236}">
                <a16:creationId xmlns:a16="http://schemas.microsoft.com/office/drawing/2014/main" id="{1ECEF3AD-BAC7-FEF1-A505-127860A5313F}"/>
              </a:ext>
            </a:extLst>
          </p:cNvPr>
          <p:cNvPicPr>
            <a:picLocks noChangeAspect="1"/>
          </p:cNvPicPr>
          <p:nvPr/>
        </p:nvPicPr>
        <p:blipFill>
          <a:blip r:embed="rId6"/>
          <a:stretch>
            <a:fillRect/>
          </a:stretch>
        </p:blipFill>
        <p:spPr>
          <a:xfrm>
            <a:off x="6609241" y="982131"/>
            <a:ext cx="3829347" cy="4893735"/>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805174467"/>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47C940C-BCEA-4B94-ADAB-E5DF93AD25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0" name="Rectangle 9">
              <a:extLst>
                <a:ext uri="{FF2B5EF4-FFF2-40B4-BE49-F238E27FC236}">
                  <a16:creationId xmlns:a16="http://schemas.microsoft.com/office/drawing/2014/main" id="{43355E07-D27F-496A-A202-82B978528A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ABE8173-1154-4FFD-A647-BE335D1BFCD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2" name="Picture 11">
                <a:extLst>
                  <a:ext uri="{FF2B5EF4-FFF2-40B4-BE49-F238E27FC236}">
                    <a16:creationId xmlns:a16="http://schemas.microsoft.com/office/drawing/2014/main" id="{372EFA8A-6EE3-4B25-873B-F4CED90537E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18C03B2B-142C-4AD5-8F21-0FC939548A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C6FAF349-1EBC-4906-8CCB-C668CAE6900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5" name="Picture 14">
                <a:extLst>
                  <a:ext uri="{FF2B5EF4-FFF2-40B4-BE49-F238E27FC236}">
                    <a16:creationId xmlns:a16="http://schemas.microsoft.com/office/drawing/2014/main" id="{15541360-9082-4D4C-A106-460B85E98C3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4E0CB1A7-91BA-FD70-ADA8-CBDFF1D0365F}"/>
              </a:ext>
            </a:extLst>
          </p:cNvPr>
          <p:cNvSpPr>
            <a:spLocks noGrp="1"/>
          </p:cNvSpPr>
          <p:nvPr>
            <p:ph type="title"/>
          </p:nvPr>
        </p:nvSpPr>
        <p:spPr>
          <a:xfrm>
            <a:off x="1295402" y="975142"/>
            <a:ext cx="4505945" cy="1332363"/>
          </a:xfrm>
        </p:spPr>
        <p:txBody>
          <a:bodyPr anchor="b">
            <a:normAutofit/>
          </a:bodyPr>
          <a:lstStyle/>
          <a:p>
            <a:r>
              <a:rPr lang="en-US" sz="2400">
                <a:ea typeface="+mj-lt"/>
                <a:cs typeface="+mj-lt"/>
              </a:rPr>
              <a:t>Metody jezuitů</a:t>
            </a:r>
          </a:p>
        </p:txBody>
      </p:sp>
      <p:cxnSp>
        <p:nvCxnSpPr>
          <p:cNvPr id="17" name="Straight Connector 16">
            <a:extLst>
              <a:ext uri="{FF2B5EF4-FFF2-40B4-BE49-F238E27FC236}">
                <a16:creationId xmlns:a16="http://schemas.microsoft.com/office/drawing/2014/main" id="{E59A63C7-BCAC-464C-B7D5-9A713B4CAC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536B7630-18C0-9278-3623-90E9C0E692BA}"/>
              </a:ext>
            </a:extLst>
          </p:cNvPr>
          <p:cNvSpPr>
            <a:spLocks noGrp="1"/>
          </p:cNvSpPr>
          <p:nvPr>
            <p:ph idx="1"/>
          </p:nvPr>
        </p:nvSpPr>
        <p:spPr>
          <a:xfrm>
            <a:off x="1295401" y="2493774"/>
            <a:ext cx="4589836" cy="3382094"/>
          </a:xfrm>
        </p:spPr>
        <p:txBody>
          <a:bodyPr>
            <a:normAutofit/>
          </a:bodyPr>
          <a:lstStyle/>
          <a:p>
            <a:pPr algn="ctr"/>
            <a:r>
              <a:rPr lang="en-US" sz="1600" dirty="0">
                <a:ea typeface="+mn-lt"/>
                <a:cs typeface="+mn-lt"/>
              </a:rPr>
              <a:t>Studium </a:t>
            </a:r>
            <a:r>
              <a:rPr lang="en-US" sz="1600" dirty="0" err="1">
                <a:ea typeface="+mn-lt"/>
                <a:cs typeface="+mn-lt"/>
              </a:rPr>
              <a:t>jazyků</a:t>
            </a:r>
            <a:endParaRPr lang="en-US" sz="1600" dirty="0" err="1"/>
          </a:p>
          <a:p>
            <a:pPr algn="ctr">
              <a:buSzPct val="114999"/>
            </a:pPr>
            <a:r>
              <a:rPr lang="en-US" sz="1600" dirty="0" err="1">
                <a:ea typeface="+mn-lt"/>
                <a:cs typeface="+mn-lt"/>
              </a:rPr>
              <a:t>Vzdělávání</a:t>
            </a:r>
            <a:r>
              <a:rPr lang="en-US" sz="1600" dirty="0">
                <a:ea typeface="+mn-lt"/>
                <a:cs typeface="+mn-lt"/>
              </a:rPr>
              <a:t> </a:t>
            </a:r>
            <a:r>
              <a:rPr lang="en-US" sz="1600" dirty="0" err="1">
                <a:ea typeface="+mn-lt"/>
                <a:cs typeface="+mn-lt"/>
              </a:rPr>
              <a:t>vůdců</a:t>
            </a:r>
            <a:r>
              <a:rPr lang="en-US" sz="1600" dirty="0">
                <a:ea typeface="+mn-lt"/>
                <a:cs typeface="+mn-lt"/>
              </a:rPr>
              <a:t> </a:t>
            </a:r>
            <a:r>
              <a:rPr lang="en-US" sz="1600" dirty="0" err="1">
                <a:ea typeface="+mn-lt"/>
                <a:cs typeface="+mn-lt"/>
              </a:rPr>
              <a:t>země</a:t>
            </a:r>
            <a:endParaRPr lang="en-US" sz="1600" dirty="0" err="1"/>
          </a:p>
          <a:p>
            <a:pPr algn="ctr">
              <a:buSzPct val="114999"/>
            </a:pPr>
            <a:r>
              <a:rPr lang="en-US" sz="1600" dirty="0" err="1">
                <a:ea typeface="+mn-lt"/>
                <a:cs typeface="+mn-lt"/>
              </a:rPr>
              <a:t>Zakládání</a:t>
            </a:r>
            <a:r>
              <a:rPr lang="en-US" sz="1600" dirty="0">
                <a:ea typeface="+mn-lt"/>
                <a:cs typeface="+mn-lt"/>
              </a:rPr>
              <a:t> </a:t>
            </a:r>
            <a:r>
              <a:rPr lang="en-US" sz="1600" dirty="0" err="1">
                <a:ea typeface="+mn-lt"/>
                <a:cs typeface="+mn-lt"/>
              </a:rPr>
              <a:t>škol</a:t>
            </a:r>
            <a:r>
              <a:rPr lang="en-US" sz="1600" dirty="0">
                <a:ea typeface="+mn-lt"/>
                <a:cs typeface="+mn-lt"/>
              </a:rPr>
              <a:t> a </a:t>
            </a:r>
            <a:r>
              <a:rPr lang="en-US" sz="1600" dirty="0" err="1">
                <a:ea typeface="+mn-lt"/>
                <a:cs typeface="+mn-lt"/>
              </a:rPr>
              <a:t>univerzit</a:t>
            </a:r>
            <a:r>
              <a:rPr lang="en-US" sz="1600" dirty="0">
                <a:ea typeface="+mn-lt"/>
                <a:cs typeface="+mn-lt"/>
              </a:rPr>
              <a:t> (Boston College, </a:t>
            </a:r>
            <a:r>
              <a:rPr lang="en-US" sz="1600" dirty="0" err="1">
                <a:ea typeface="+mn-lt"/>
                <a:cs typeface="+mn-lt"/>
              </a:rPr>
              <a:t>Papežská</a:t>
            </a:r>
            <a:r>
              <a:rPr lang="en-US" sz="1600" dirty="0">
                <a:ea typeface="+mn-lt"/>
                <a:cs typeface="+mn-lt"/>
              </a:rPr>
              <a:t> </a:t>
            </a:r>
            <a:r>
              <a:rPr lang="en-US" sz="1600" dirty="0" err="1">
                <a:ea typeface="+mn-lt"/>
                <a:cs typeface="+mn-lt"/>
              </a:rPr>
              <a:t>univerzita</a:t>
            </a:r>
            <a:r>
              <a:rPr lang="en-US" sz="1600" dirty="0">
                <a:ea typeface="+mn-lt"/>
                <a:cs typeface="+mn-lt"/>
              </a:rPr>
              <a:t> </a:t>
            </a:r>
            <a:r>
              <a:rPr lang="en-US" sz="1600" dirty="0" err="1">
                <a:ea typeface="+mn-lt"/>
                <a:cs typeface="+mn-lt"/>
              </a:rPr>
              <a:t>Gregoriana</a:t>
            </a:r>
            <a:r>
              <a:rPr lang="en-US" sz="1600" dirty="0">
                <a:ea typeface="+mn-lt"/>
                <a:cs typeface="+mn-lt"/>
              </a:rPr>
              <a:t>, </a:t>
            </a:r>
            <a:r>
              <a:rPr lang="en-US" sz="1600" dirty="0" err="1">
                <a:ea typeface="+mn-lt"/>
                <a:cs typeface="+mn-lt"/>
              </a:rPr>
              <a:t>jezuitské</a:t>
            </a:r>
            <a:r>
              <a:rPr lang="en-US" sz="1600" dirty="0">
                <a:ea typeface="+mn-lt"/>
                <a:cs typeface="+mn-lt"/>
              </a:rPr>
              <a:t> </a:t>
            </a:r>
            <a:r>
              <a:rPr lang="en-US" sz="1600" dirty="0" err="1">
                <a:ea typeface="+mn-lt"/>
                <a:cs typeface="+mn-lt"/>
              </a:rPr>
              <a:t>koleje</a:t>
            </a:r>
            <a:r>
              <a:rPr lang="en-US" sz="1600" dirty="0">
                <a:ea typeface="+mn-lt"/>
                <a:cs typeface="+mn-lt"/>
              </a:rPr>
              <a:t>)</a:t>
            </a:r>
          </a:p>
          <a:p>
            <a:pPr algn="ctr">
              <a:buSzPct val="114999"/>
            </a:pPr>
            <a:r>
              <a:rPr lang="en-US" sz="1600" dirty="0" err="1">
                <a:ea typeface="+mn-lt"/>
                <a:cs typeface="+mn-lt"/>
              </a:rPr>
              <a:t>Překlady</a:t>
            </a:r>
            <a:r>
              <a:rPr lang="en-US" sz="1600" dirty="0">
                <a:ea typeface="+mn-lt"/>
                <a:cs typeface="+mn-lt"/>
              </a:rPr>
              <a:t> a </a:t>
            </a:r>
            <a:r>
              <a:rPr lang="en-US" sz="1600" dirty="0" err="1">
                <a:ea typeface="+mn-lt"/>
                <a:cs typeface="+mn-lt"/>
              </a:rPr>
              <a:t>vědecké</a:t>
            </a:r>
            <a:r>
              <a:rPr lang="en-US" sz="1600" dirty="0">
                <a:ea typeface="+mn-lt"/>
                <a:cs typeface="+mn-lt"/>
              </a:rPr>
              <a:t> </a:t>
            </a:r>
            <a:r>
              <a:rPr lang="en-US" sz="1600" dirty="0" err="1">
                <a:ea typeface="+mn-lt"/>
                <a:cs typeface="+mn-lt"/>
              </a:rPr>
              <a:t>poznatky</a:t>
            </a:r>
            <a:endParaRPr lang="en-US" sz="1600" dirty="0" err="1"/>
          </a:p>
          <a:p>
            <a:pPr algn="ctr">
              <a:buSzPct val="114999"/>
            </a:pPr>
            <a:r>
              <a:rPr lang="en-US" sz="1600" dirty="0" err="1">
                <a:ea typeface="+mn-lt"/>
                <a:cs typeface="+mn-lt"/>
              </a:rPr>
              <a:t>Kulturní</a:t>
            </a:r>
            <a:r>
              <a:rPr lang="en-US" sz="1600" dirty="0">
                <a:ea typeface="+mn-lt"/>
                <a:cs typeface="+mn-lt"/>
              </a:rPr>
              <a:t> </a:t>
            </a:r>
            <a:r>
              <a:rPr lang="en-US" sz="1600" dirty="0" err="1">
                <a:ea typeface="+mn-lt"/>
                <a:cs typeface="+mn-lt"/>
              </a:rPr>
              <a:t>adaptace</a:t>
            </a:r>
            <a:endParaRPr lang="en-US" sz="1600" dirty="0" err="1"/>
          </a:p>
          <a:p>
            <a:pPr algn="ctr">
              <a:buSzPct val="114999"/>
            </a:pPr>
            <a:endParaRPr lang="en-US" sz="1600"/>
          </a:p>
        </p:txBody>
      </p:sp>
      <p:pic>
        <p:nvPicPr>
          <p:cNvPr id="4" name="Picture 3" descr="Terasa se sochařskou výzdobou před východním průčelím koleje">
            <a:extLst>
              <a:ext uri="{FF2B5EF4-FFF2-40B4-BE49-F238E27FC236}">
                <a16:creationId xmlns:a16="http://schemas.microsoft.com/office/drawing/2014/main" id="{E0F9CFA4-C3C8-E857-D80E-3A813A4A2D49}"/>
              </a:ext>
            </a:extLst>
          </p:cNvPr>
          <p:cNvPicPr>
            <a:picLocks noChangeAspect="1"/>
          </p:cNvPicPr>
          <p:nvPr/>
        </p:nvPicPr>
        <p:blipFill>
          <a:blip r:embed="rId6"/>
          <a:stretch>
            <a:fillRect/>
          </a:stretch>
        </p:blipFill>
        <p:spPr>
          <a:xfrm>
            <a:off x="7014712" y="975140"/>
            <a:ext cx="3633598" cy="4893735"/>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3080298420"/>
      </p:ext>
    </p:extLst>
  </p:cSld>
  <p:clrMapOvr>
    <a:masterClrMapping/>
  </p:clrMapOvr>
  <p:extLst>
    <p:ext uri="{6950BFC3-D8DA-4A85-94F7-54DA5524770B}">
      <p188:commentRel xmlns:p188="http://schemas.microsoft.com/office/powerpoint/2018/8/main" r:id="rId2"/>
    </p:ext>
  </p:extLs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Organic</vt:lpstr>
      <vt:lpstr>Novověké misie - Asie</vt:lpstr>
      <vt:lpstr>Misie v Asii</vt:lpstr>
      <vt:lpstr>Jezuité</vt:lpstr>
      <vt:lpstr>Cíl Asie</vt:lpstr>
      <vt:lpstr>František Xaverský</vt:lpstr>
      <vt:lpstr>Japonsko</vt:lpstr>
      <vt:lpstr>Čína</vt:lpstr>
      <vt:lpstr>Spor o čínské obřady</vt:lpstr>
      <vt:lpstr>Metody jezuitů</vt:lpstr>
      <vt:lpstr>Zrušení a obnova řádu</vt:lpstr>
      <vt:lpstr>Závěr</vt:lpstr>
      <vt:lpstr>Seznam literatury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227</cp:revision>
  <dcterms:created xsi:type="dcterms:W3CDTF">2026-02-23T09:41:46Z</dcterms:created>
  <dcterms:modified xsi:type="dcterms:W3CDTF">2026-03-11T07:18:42Z</dcterms:modified>
</cp:coreProperties>
</file>