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70" r:id="rId6"/>
    <p:sldId id="271" r:id="rId7"/>
    <p:sldId id="272" r:id="rId8"/>
    <p:sldId id="259" r:id="rId9"/>
    <p:sldId id="260" r:id="rId10"/>
    <p:sldId id="261" r:id="rId11"/>
    <p:sldId id="278" r:id="rId12"/>
    <p:sldId id="281" r:id="rId13"/>
    <p:sldId id="282" r:id="rId14"/>
    <p:sldId id="283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A373E-8FDB-D894-12E1-77B76FE93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5FD8CC-2907-2EEF-A807-806BA59B9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8DCA63-7032-CFD5-D7FC-8F186038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6BBB41-FBEC-32DF-5E91-02C9A06F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0C25D2-B32B-628A-3EA0-F2112459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11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51E8A-EA1B-BC9C-EA6D-A2B83A47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D22CE5-C2C3-2246-A097-AA3773413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EB263-B58D-C9ED-2EF5-D55556F5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E7C580-9AA4-61B0-8077-19506714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47E86-A831-6768-CA3D-D8EB155E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5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A9A5F3-4471-6AAF-BA5A-396A4D7B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0D7C5B-B4C9-9604-E383-25824EBF0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7F82B1-A676-57F6-09DC-90CAD3D2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AFE9B8-F7BE-5F65-9D34-9D6B3C10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B5645-7474-3F78-AAB1-97026229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505AC-9FEF-1F55-9A3B-71DC5384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22DB2-1147-7EED-0ABE-62C6C37BE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DBD75-1204-204A-F9D5-BAAD9F85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F6504F-AEA4-1EC7-C081-E618F971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58B4AE-E41D-8142-9799-4D58FF01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50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CE17C-6473-CD45-EA2E-7B55F531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B4FFAA-D379-421B-A464-221D545A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DA21C7-1563-17DF-7B11-24EC358D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91FEB-6B89-01F4-3862-A759E85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61A0A0-605F-A28E-2B9C-098924B4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600B2-81AD-2CCE-A567-65463687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A2F73-2F05-EDB3-71F6-9DE7ED9CD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06C10F-DC6B-93A1-5B40-CD377D2E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BBCFFD-D6A0-65CB-8267-9D0FE0D9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26E93E-EA24-0B94-656E-C9460BF1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F4D541-26DB-E3D7-5279-FA886C1D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92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C4DF0-3509-4C04-191A-C723A675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C0752B-0999-FD66-C4FE-E8762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8F14E1-6391-7FDE-8D75-CFA2E6534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88BD44-1101-F77C-344E-379D5AF84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92919AE-58C0-A241-0ADD-D25BE53C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B97CE0-3ECB-DF39-0F04-155FB032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99190-8E62-DC75-1D66-ED7E4DAA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39AFB6-CC86-66EE-B488-33D8EAB0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5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56CDA-E1DF-DADB-5BFA-3FD06845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418744-DB63-4BCF-4E72-0D7C4753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580585-729C-B464-E213-D75AFD0F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66DEFA-5D21-00B3-E76F-7F110FAF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1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A88882-665D-FBE3-418D-78DE419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60531C-35FD-4469-894A-479B0C2D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AA9505-5607-20EA-530D-A01E536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7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8F380-2836-E47B-ABCF-F2FD3D5B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38973-2186-D87E-53DF-9176A4B8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4D273E-F1A2-D812-0159-19FDC8271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958A8A-FCDD-F340-350A-C1EA7AC0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4E507-B9C5-A585-2C3B-61E3DA6A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7A91E5-BE1E-E2FD-B345-3E8D4DA6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5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536F2-9BF4-291D-4009-5DDB2BFF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9AF4EA-8F20-5398-1042-55EC9FDF1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BC9D3-2EF1-67A4-D889-616982B22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F955B0-06B2-B886-7277-D3AF473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23847B-CC74-254B-B5AD-01F28C30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EF957E-03E7-958B-3ADC-FF3C9B4C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38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56249D-3343-12FD-98B8-897F6BEE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F23D79-A337-7931-83AC-E787BB18C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BAC24E-4722-0CB6-B8C9-05C5446BD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49BC1-C813-4CBB-8E19-EBB2AA2EB666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61EAAB-E251-5BD8-7775-51C7D739D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41908F-CC88-B9A1-3492-61B43E94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7826B-11B4-4F16-AAFD-F46130984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98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.org/article/1739/slavery-in-colonial-america/" TargetMode="External"/><Relationship Id="rId7" Type="http://schemas.openxmlformats.org/officeDocument/2006/relationships/hyperlink" Target="https://blackcentraleurop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jksmuseum.nl/en/stories/exhibitions/slavery" TargetMode="External"/><Relationship Id="rId5" Type="http://schemas.openxmlformats.org/officeDocument/2006/relationships/hyperlink" Target="https://www.youtube.com/watch?v=UCVAObYwyfk" TargetMode="External"/><Relationship Id="rId4" Type="http://schemas.openxmlformats.org/officeDocument/2006/relationships/hyperlink" Target="https://www.worldhistory.org/article/1837/slavery-in-plantation-agricultur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.S. Slavery: Timeline, Figures &amp; Abolition | HISTORY">
            <a:extLst>
              <a:ext uri="{FF2B5EF4-FFF2-40B4-BE49-F238E27FC236}">
                <a16:creationId xmlns:a16="http://schemas.microsoft.com/office/drawing/2014/main" id="{5DEF764F-200B-496E-CB0F-8A0E9003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1A88AA7-FACD-113C-91A3-254AC2C70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Novověké otrokářství a jeho vliv na formování moderního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27282C-927E-2F59-C643-A429700E7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Interkulturní kontakty, koloniální expanze a ekonomické základy moderní Evropy</a:t>
            </a:r>
          </a:p>
          <a:p>
            <a:r>
              <a:rPr lang="cs-CZ" sz="2000">
                <a:solidFill>
                  <a:srgbClr val="FFFFFF"/>
                </a:solidFill>
              </a:rPr>
              <a:t>Thuy Trang Vuová, Eliška Kořínková, Adéla Randáková</a:t>
            </a:r>
          </a:p>
        </p:txBody>
      </p:sp>
    </p:spTree>
    <p:extLst>
      <p:ext uri="{BB962C8B-B14F-4D97-AF65-F5344CB8AC3E}">
        <p14:creationId xmlns:p14="http://schemas.microsoft.com/office/powerpoint/2010/main" val="281690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osoba, oblečení, kolo, Lidská tvář&#10;&#10;Obsah generovaný pomocí AI může být nesprávný.">
            <a:extLst>
              <a:ext uri="{FF2B5EF4-FFF2-40B4-BE49-F238E27FC236}">
                <a16:creationId xmlns:a16="http://schemas.microsoft.com/office/drawing/2014/main" id="{5C5E24C5-0707-B402-C2F1-F0B50D1D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4380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DF4706-9E6E-D84D-D633-3113BB8E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Moderní otrokářství v 21. století?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9D5832-9930-2054-49B6-D76AE4FC4C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95375" y="557189"/>
            <a:ext cx="5158424" cy="55718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4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Nucená práce ve stavebnictví: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Tisíce lidí pracují v extrémních podmínkách bez možnosti odejít (příklad: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Katar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při výstavbě infrastruktury).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Vykořisťování v zemědělství: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Práce na plantážích a farmách za minimální nebo nulovou mzdu (příklad: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Thajsko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– rybolov,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Pobřeží slonoviny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– kakao).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Textilní průmysl: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Výroba levného oblečení v nebezpečných budovách s nucenými přesčasy (příklad: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Bangladéš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Domácí otroctví: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Lidé izolovaní v soukromých rezidencích, často bez pasů a kontaktu s okolím (příklad: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Velká Británie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Dluhové otroctví: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Splácení nelegálních dluhů, které se kvůli úrokům stále zvětšují (příklad: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Indie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– cihelny).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Dětská práce v těžařství: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Práce v nelegálních dolech na suroviny pro elektroniku (příklad: </a:t>
            </a:r>
            <a:r>
              <a:rPr kumimoji="0" lang="cs-CZ" altLang="cs-CZ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Demokratická republika Kongo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– kobalt).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3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oblečení, osoba, Vojenská organizace, voják&#10;&#10;Obsah generovaný pomocí AI může být nesprávný.">
            <a:extLst>
              <a:ext uri="{FF2B5EF4-FFF2-40B4-BE49-F238E27FC236}">
                <a16:creationId xmlns:a16="http://schemas.microsoft.com/office/drawing/2014/main" id="{0E9A5C7E-AFFE-3036-C986-2D3D5038B9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56EF81-8716-4853-3BE0-620DA9D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559" y="808332"/>
            <a:ext cx="9911081" cy="1757430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Bylo otroctví skutečně zakázáno?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9C300C-67D9-9642-0B51-9D4E976E3F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44238" y="1864606"/>
            <a:ext cx="10380402" cy="40720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Mauretánie (Severozápadní Afrika):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Přestože bylo otroctví v roce 1981 zakázáno jako v posledním státě na světě, stále zde přežívá systém, kde se lidé do otroctví rodí a jsou dědičným majetkem svých pánů.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Libye (Severní Afrika):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 důsledku politického rozvratu se zde objevily skutečné „trhy s lidmi“, kde jsou uprchlíci otevřeně prodáváni na práci nebo mučeni pro výkupné.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Demokratická republika Kongo: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 nelegálních dolech na kobalt a zlato pracují lidé (včetně dětí) pod dohledem ozbrojených skupin v podmínkách, které jsou prakticky k nerozeznání od historických galejí.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Severní Korea: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Stát zde využívá nucenou práci ve vězeňských táborech k ekonomickému zisku, přičemž lidé nemají žádná práva a jsou vystaveni extrémnímu násilí.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Súdán a oblasti konfliktů: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Během válek dochází k únosům civilistů, kteří jsou následně nuceni k otroctví nebo využíváni jako dětští vojáci</a:t>
            </a:r>
          </a:p>
        </p:txBody>
      </p:sp>
    </p:spTree>
    <p:extLst>
      <p:ext uri="{BB962C8B-B14F-4D97-AF65-F5344CB8AC3E}">
        <p14:creationId xmlns:p14="http://schemas.microsoft.com/office/powerpoint/2010/main" val="298302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E5F1F-E01A-DEBA-9B69-F8B08A185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.S. Slavery: Timeline, Figures &amp; Abolition | HISTORY">
            <a:extLst>
              <a:ext uri="{FF2B5EF4-FFF2-40B4-BE49-F238E27FC236}">
                <a16:creationId xmlns:a16="http://schemas.microsoft.com/office/drawing/2014/main" id="{EABBAB98-5EEA-8B9C-7DD4-17BC1399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EA4BF6-0451-3038-3982-0787DA38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Závěr a reflexe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3E0257-66C6-3FD0-C73E-E91504864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Ekonomický a politický pilíř:</a:t>
            </a:r>
            <a:r>
              <a:rPr lang="cs-CZ" alt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Otroctví v Novém světě nebylo náhodným jevem, ale od 15. do 19. století tvořilo základní kámen globálního obchodu a rozvoje moderních států.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Plantážní zemědělství:</a:t>
            </a:r>
            <a:r>
              <a:rPr lang="cs-CZ" alt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Systém nucené práce na plantážích byl klíčový pro masovou produkci exportních plodin, což vedlo k dehumanizaci milionů lidí v zájmu zisku.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Transformace identity:</a:t>
            </a:r>
            <a:r>
              <a:rPr lang="cs-CZ" alt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Historická zkušenost otroctví vedla ke vzniku unikátních kultur, které zásadně obohatily globální dědictví v oblasti vědy, umění i politického myšlení.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FFFFFF"/>
                </a:solidFill>
                <a:latin typeface="Arial" panose="020B0604020202020204" pitchFamily="34" charset="0"/>
              </a:rPr>
              <a:t>Výzva pro dnešek:</a:t>
            </a:r>
            <a:r>
              <a:rPr lang="cs-CZ" alt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Pochopení historie novověkého otrokářství je nezbytné pro řešení jeho moderních forem (nucená práce, obchod s lidmi) a pro budování spravedlivější společnosti. </a:t>
            </a:r>
          </a:p>
        </p:txBody>
      </p:sp>
    </p:spTree>
    <p:extLst>
      <p:ext uri="{BB962C8B-B14F-4D97-AF65-F5344CB8AC3E}">
        <p14:creationId xmlns:p14="http://schemas.microsoft.com/office/powerpoint/2010/main" val="3416473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5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.S. Slavery: Timeline, Figures &amp; Abolition | HISTORY">
            <a:extLst>
              <a:ext uri="{FF2B5EF4-FFF2-40B4-BE49-F238E27FC236}">
                <a16:creationId xmlns:a16="http://schemas.microsoft.com/office/drawing/2014/main" id="{18CB814A-DB4C-CF1A-8C45-D1795FC2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6E7265-6299-3E90-7568-5DC0D196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Prostor pro otázky </a:t>
            </a:r>
          </a:p>
        </p:txBody>
      </p:sp>
    </p:spTree>
    <p:extLst>
      <p:ext uri="{BB962C8B-B14F-4D97-AF65-F5344CB8AC3E}">
        <p14:creationId xmlns:p14="http://schemas.microsoft.com/office/powerpoint/2010/main" val="2495399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718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.S. Slavery: Timeline, Figures &amp; Abolition | HISTORY">
            <a:extLst>
              <a:ext uri="{FF2B5EF4-FFF2-40B4-BE49-F238E27FC236}">
                <a16:creationId xmlns:a16="http://schemas.microsoft.com/office/drawing/2014/main" id="{11F3C4B3-CC35-AFBD-A1A4-A86A2E7B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C8593A-B12B-6603-D5A6-4B849C6F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CB65D4-F9EA-06D2-F263-33FC84624E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cs-CZ" altLang="cs-CZ" sz="1300" b="1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Knižní zdroje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KŘÍŽOVÁ, Markéta.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Otroctví v Novém světě od 15. do 19. století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Praha: NLN, 2013.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RAKOVÁ, Svatava.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Dobrodruzi, puritáni a Indiáni: Angličané v Novém světě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Praha: Libri, 1998. (Kapitola VII. Jižní kolonie: ostrovy Západní Indií a Karolíny: zárodky otrokářské demokracie).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3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cs-CZ" altLang="cs-CZ" sz="1300" b="1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Online zdroje a encyklopedie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MARK, Joshua J.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Slavery in Colonial America. In: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World History Encyclopedia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[online]. 22. 4. 2021. Dostupné z: 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hlinkClick r:id="rId3"/>
              </a:rPr>
              <a:t>https://www.worldhistory.org/article/1739/slavery-in-colonial-america/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HANCOCK, James.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Slavery in Plantation Agriculture. In: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World History Encyclopedia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[online]. 23. 9. 2021. Dostupné z: 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hlinkClick r:id="rId4"/>
              </a:rPr>
              <a:t>https://www.worldhistory.org/article/1837/slavery-in-plantation-agriculture/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cs-CZ" altLang="cs-CZ" sz="13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1300" b="1" u="sng">
                <a:solidFill>
                  <a:srgbClr val="FFFFFF"/>
                </a:solidFill>
                <a:latin typeface="+mj-lt"/>
              </a:rPr>
              <a:t>Další</a:t>
            </a:r>
            <a:endParaRPr kumimoji="0" lang="cs-CZ" altLang="cs-CZ" sz="1300" b="1" i="0" u="sng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KŘÍŽOVÁ, Markéta.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České země, Evropa a svět I. Otroctví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Knihovna Václava Havla, 16. 10. 2013. Dostupné z: 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hlinkClick r:id="rId5"/>
              </a:rPr>
              <a:t>https://www.youtube.com/watch?v=UCVAObYwyfk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Rijksmuseum Amsterdam.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Online výstava Slavery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Dostupné z: 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hlinkClick r:id="rId6"/>
              </a:rPr>
              <a:t>https://www.rijksmuseum.nl/en/stories/exhibitions/slavery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Black Central Europe.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 </a:t>
            </a:r>
            <a:r>
              <a:rPr kumimoji="0" lang="cs-CZ" altLang="cs-CZ" sz="13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Výzkumná iniciativa pro mapování přítomnosti Afričanů ve střední Evropě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Dostupné z: 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hlinkClick r:id="rId7"/>
              </a:rPr>
              <a:t>https://blackcentraleurope.com/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4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19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.S. Slavery: Timeline, Figures &amp; Abolition | HISTORY">
            <a:extLst>
              <a:ext uri="{FF2B5EF4-FFF2-40B4-BE49-F238E27FC236}">
                <a16:creationId xmlns:a16="http://schemas.microsoft.com/office/drawing/2014/main" id="{A9EE2687-9282-05F5-D7F6-7A47AFD7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6A6FA9-08AC-B51E-2D45-E99C551F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8054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3C51F-EDA3-9DB6-5C91-08D65D31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600"/>
              <a:t>Kontext a počátky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D3921-2126-01AE-CE9C-2772B64B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400"/>
              <a:t>Mezník dějin: 15.–19. století – propojení Evropy, Afriky a Ameriky.</a:t>
            </a:r>
          </a:p>
          <a:p>
            <a:r>
              <a:rPr lang="cs-CZ" sz="1400"/>
              <a:t>Ekonomický system: Otroctví jako motor kolonizace (nejen pracovní síla, ale kapitál).</a:t>
            </a:r>
          </a:p>
          <a:p>
            <a:r>
              <a:rPr lang="cs-CZ" sz="1400"/>
              <a:t>Teoretické koncepty:</a:t>
            </a:r>
          </a:p>
          <a:p>
            <a:pPr lvl="2"/>
            <a:r>
              <a:rPr lang="cs-CZ" sz="1400"/>
              <a:t>Eurocentrismus: Evropa jako měřítko civilizovanosti.</a:t>
            </a:r>
          </a:p>
          <a:p>
            <a:pPr lvl="2"/>
            <a:r>
              <a:rPr lang="cs-CZ" sz="1400"/>
              <a:t>Orientalismus a Okcidentalismus: Vytváření stereotypních představ o cizích kulturách.</a:t>
            </a:r>
          </a:p>
          <a:p>
            <a:pPr lvl="2"/>
            <a:r>
              <a:rPr lang="cs-CZ" sz="1400"/>
              <a:t>Kolonialismus: Systém nadvlády a ekonomického využívání periferií.</a:t>
            </a:r>
          </a:p>
          <a:p>
            <a:pPr lvl="2"/>
            <a:r>
              <a:rPr lang="cs-CZ" sz="1400" err="1"/>
              <a:t>Jinost</a:t>
            </a:r>
            <a:r>
              <a:rPr lang="cs-CZ" sz="1400"/>
              <a:t> (</a:t>
            </a:r>
            <a:r>
              <a:rPr lang="cs-CZ" sz="1400" err="1"/>
              <a:t>Alterita</a:t>
            </a:r>
            <a:r>
              <a:rPr lang="cs-CZ" sz="1400"/>
              <a:t> ): </a:t>
            </a:r>
            <a:r>
              <a:rPr lang="pl-PL" sz="1400"/>
              <a:t>Jak se z člověka stal "objekt" obchodu.</a:t>
            </a:r>
            <a:r>
              <a:rPr lang="cs-CZ" sz="1400"/>
              <a:t> </a:t>
            </a:r>
          </a:p>
        </p:txBody>
      </p:sp>
      <p:pic>
        <p:nvPicPr>
          <p:cNvPr id="4" name="Picture 2" descr="Herefordská mapa světa">
            <a:extLst>
              <a:ext uri="{FF2B5EF4-FFF2-40B4-BE49-F238E27FC236}">
                <a16:creationId xmlns:a16="http://schemas.microsoft.com/office/drawing/2014/main" id="{63CA650B-2B5D-EC23-28D3-813E4AC9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7" r="-2" b="504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3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05BF5-2B6B-A069-6125-27BC005F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78DA4-12CC-4642-537D-5341AF57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Specifika novověkého otroctví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2D10DD-C167-7CA8-A7BA-DBA6CF8C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5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5663F-3C71-0824-6093-5297A9BBB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Změna paradigmatu: Otroctví v Americe se stává rasovým (vázaným na barvu pleti) a dědičným.</a:t>
            </a:r>
          </a:p>
          <a:p>
            <a:r>
              <a:rPr lang="cs-CZ" sz="2200"/>
              <a:t>Právní status: Definice otroka jako movitého majetku (komodity).</a:t>
            </a:r>
          </a:p>
          <a:p>
            <a:r>
              <a:rPr lang="cs-CZ" sz="2200"/>
              <a:t>Role institucí: Jak stát a církev ospravedlňovaly systém nesvobody.</a:t>
            </a:r>
          </a:p>
        </p:txBody>
      </p:sp>
    </p:spTree>
    <p:extLst>
      <p:ext uri="{BB962C8B-B14F-4D97-AF65-F5344CB8AC3E}">
        <p14:creationId xmlns:p14="http://schemas.microsoft.com/office/powerpoint/2010/main" val="33000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05D2B-1A75-D734-C7B5-7C778C92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cs-CZ" sz="4000"/>
              <a:t>Legitimizace a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5754F-193F-0064-12C3-FBB6945F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>
            <a:normAutofit/>
          </a:bodyPr>
          <a:lstStyle/>
          <a:p>
            <a:r>
              <a:rPr lang="cs-CZ" sz="2000"/>
              <a:t>Právní zakotvení: Státní regulace (např. Code Noir), které kodifikovaly nesvobodu.</a:t>
            </a:r>
          </a:p>
          <a:p>
            <a:r>
              <a:rPr lang="cs-CZ" sz="2000"/>
              <a:t>Role náboženství: Paradoxní využití křesťanství k ospravedlnění zotročování za účelem „spásy duše“.</a:t>
            </a:r>
          </a:p>
          <a:p>
            <a:r>
              <a:rPr lang="cs-CZ" sz="2000"/>
              <a:t>Mocenský aparát: Jak koloniální správa technicky udržovala miliony lidí v područí.</a:t>
            </a:r>
          </a:p>
        </p:txBody>
      </p:sp>
      <p:pic>
        <p:nvPicPr>
          <p:cNvPr id="4" name="Obrázek 3" descr="Obsah obrázku text, kniha, Lidská tvář, černobílá&#10;&#10;Obsah generovaný pomocí AI může být nesprávný.">
            <a:extLst>
              <a:ext uri="{FF2B5EF4-FFF2-40B4-BE49-F238E27FC236}">
                <a16:creationId xmlns:a16="http://schemas.microsoft.com/office/drawing/2014/main" id="{9918E28D-6780-C581-6BFB-D0888A86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56" b="4465"/>
          <a:stretch>
            <a:fillRect/>
          </a:stretch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94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2F031F-1DA3-410D-BC85-D5145622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/>
              <a:t>Trojúhelníkový obchod a ekonomika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EC33F-702E-2027-E835-49316EE8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600597"/>
            <a:ext cx="4777381" cy="348706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E76BC-B1FD-CD13-3C42-7989BC6F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GB" sz="1700" err="1"/>
              <a:t>Masová</a:t>
            </a:r>
            <a:r>
              <a:rPr lang="en-GB" sz="1700"/>
              <a:t> produkce </a:t>
            </a:r>
            <a:r>
              <a:rPr lang="en-GB" sz="1700" err="1"/>
              <a:t>cukru</a:t>
            </a:r>
            <a:r>
              <a:rPr lang="en-GB" sz="1700"/>
              <a:t>, </a:t>
            </a:r>
            <a:r>
              <a:rPr lang="en-GB" sz="1700" err="1"/>
              <a:t>tabáku</a:t>
            </a:r>
            <a:r>
              <a:rPr lang="en-GB" sz="1700"/>
              <a:t> a </a:t>
            </a:r>
            <a:r>
              <a:rPr lang="en-GB" sz="1700" err="1"/>
              <a:t>bavlny</a:t>
            </a:r>
            <a:endParaRPr lang="en-GB" sz="1700"/>
          </a:p>
          <a:p>
            <a:r>
              <a:rPr lang="en-GB" sz="1700" err="1"/>
              <a:t>Plantážní</a:t>
            </a:r>
            <a:r>
              <a:rPr lang="en-GB" sz="1700"/>
              <a:t> </a:t>
            </a:r>
            <a:r>
              <a:rPr lang="en-GB" sz="1700" err="1"/>
              <a:t>systém</a:t>
            </a:r>
            <a:r>
              <a:rPr lang="en-GB" sz="1700"/>
              <a:t> </a:t>
            </a:r>
            <a:r>
              <a:rPr lang="en-GB" sz="1700" err="1"/>
              <a:t>založený</a:t>
            </a:r>
            <a:r>
              <a:rPr lang="en-GB" sz="1700"/>
              <a:t> na </a:t>
            </a:r>
            <a:r>
              <a:rPr lang="en-GB" sz="1700" err="1"/>
              <a:t>nucené</a:t>
            </a:r>
            <a:r>
              <a:rPr lang="en-GB" sz="1700"/>
              <a:t> </a:t>
            </a:r>
            <a:r>
              <a:rPr lang="en-GB" sz="1700" err="1"/>
              <a:t>práci</a:t>
            </a:r>
            <a:endParaRPr lang="en-GB" sz="1700"/>
          </a:p>
          <a:p>
            <a:r>
              <a:rPr lang="en-GB" sz="1700" err="1"/>
              <a:t>Exportní</a:t>
            </a:r>
            <a:r>
              <a:rPr lang="en-GB" sz="1700"/>
              <a:t> </a:t>
            </a:r>
            <a:r>
              <a:rPr lang="en-GB" sz="1700" err="1"/>
              <a:t>orientace</a:t>
            </a:r>
            <a:r>
              <a:rPr lang="en-GB" sz="1700"/>
              <a:t> na </a:t>
            </a:r>
            <a:r>
              <a:rPr lang="en-GB" sz="1700" err="1"/>
              <a:t>evropský</a:t>
            </a:r>
            <a:r>
              <a:rPr lang="en-GB" sz="1700"/>
              <a:t> </a:t>
            </a:r>
            <a:r>
              <a:rPr lang="en-GB" sz="1700" err="1"/>
              <a:t>trh</a:t>
            </a:r>
            <a:br>
              <a:rPr lang="en-GB" sz="1700"/>
            </a:br>
            <a:endParaRPr lang="en-GB" sz="1700"/>
          </a:p>
          <a:p>
            <a:r>
              <a:rPr lang="en-GB" sz="1700" err="1"/>
              <a:t>Mechanismus</a:t>
            </a:r>
            <a:r>
              <a:rPr lang="en-GB" sz="1700"/>
              <a:t> </a:t>
            </a:r>
            <a:r>
              <a:rPr lang="en-GB" sz="1700" err="1"/>
              <a:t>trojúhelníkového</a:t>
            </a:r>
            <a:r>
              <a:rPr lang="en-GB" sz="1700"/>
              <a:t> </a:t>
            </a:r>
            <a:r>
              <a:rPr lang="en-GB" sz="1700" err="1"/>
              <a:t>obchodu</a:t>
            </a:r>
            <a:endParaRPr lang="en-GB" sz="1700"/>
          </a:p>
          <a:p>
            <a:r>
              <a:rPr lang="en-GB" sz="1700" err="1"/>
              <a:t>Evropa</a:t>
            </a:r>
            <a:r>
              <a:rPr lang="en-GB" sz="1700"/>
              <a:t> → </a:t>
            </a:r>
            <a:r>
              <a:rPr lang="en-GB" sz="1700" err="1"/>
              <a:t>průmyslové</a:t>
            </a:r>
            <a:r>
              <a:rPr lang="en-GB" sz="1700"/>
              <a:t> </a:t>
            </a:r>
            <a:r>
              <a:rPr lang="en-GB" sz="1700" err="1"/>
              <a:t>zboží</a:t>
            </a:r>
            <a:endParaRPr lang="en-GB" sz="1700"/>
          </a:p>
          <a:p>
            <a:r>
              <a:rPr lang="en-GB" sz="1700" err="1"/>
              <a:t>Afrika</a:t>
            </a:r>
            <a:r>
              <a:rPr lang="en-GB" sz="1700"/>
              <a:t> → </a:t>
            </a:r>
            <a:r>
              <a:rPr lang="en-GB" sz="1700" err="1"/>
              <a:t>zotročená</a:t>
            </a:r>
            <a:r>
              <a:rPr lang="en-GB" sz="1700"/>
              <a:t> </a:t>
            </a:r>
            <a:r>
              <a:rPr lang="en-GB" sz="1700" err="1"/>
              <a:t>pracovní</a:t>
            </a:r>
            <a:r>
              <a:rPr lang="en-GB" sz="1700"/>
              <a:t> </a:t>
            </a:r>
            <a:r>
              <a:rPr lang="en-GB" sz="1700" err="1"/>
              <a:t>síla</a:t>
            </a:r>
            <a:endParaRPr lang="en-GB" sz="1700"/>
          </a:p>
          <a:p>
            <a:r>
              <a:rPr lang="en-GB" sz="1700" err="1"/>
              <a:t>Amerika</a:t>
            </a:r>
            <a:r>
              <a:rPr lang="en-GB" sz="1700"/>
              <a:t> → </a:t>
            </a:r>
            <a:r>
              <a:rPr lang="en-GB" sz="1700" err="1"/>
              <a:t>suroviny</a:t>
            </a:r>
            <a:r>
              <a:rPr lang="en-GB" sz="1700"/>
              <a:t> s </a:t>
            </a:r>
            <a:r>
              <a:rPr lang="en-GB" sz="1700" err="1"/>
              <a:t>vysokou</a:t>
            </a:r>
            <a:r>
              <a:rPr lang="en-GB" sz="1700"/>
              <a:t> </a:t>
            </a:r>
            <a:r>
              <a:rPr lang="en-GB" sz="1700" err="1"/>
              <a:t>přidanou</a:t>
            </a:r>
            <a:r>
              <a:rPr lang="en-GB" sz="1700"/>
              <a:t> </a:t>
            </a:r>
            <a:r>
              <a:rPr lang="en-GB" sz="1700" err="1"/>
              <a:t>hodnotou</a:t>
            </a:r>
            <a:endParaRPr lang="cs-CZ" sz="1700"/>
          </a:p>
          <a:p>
            <a:endParaRPr lang="en-GB" sz="1700"/>
          </a:p>
          <a:p>
            <a:r>
              <a:rPr lang="en-GB" sz="1700" err="1"/>
              <a:t>Uzavřený</a:t>
            </a:r>
            <a:r>
              <a:rPr lang="en-GB" sz="1700"/>
              <a:t> </a:t>
            </a:r>
            <a:r>
              <a:rPr lang="en-GB" sz="1700" err="1"/>
              <a:t>systém</a:t>
            </a:r>
            <a:r>
              <a:rPr lang="en-GB" sz="1700"/>
              <a:t> </a:t>
            </a:r>
            <a:r>
              <a:rPr lang="en-GB" sz="1700" err="1"/>
              <a:t>cirkulace</a:t>
            </a:r>
            <a:r>
              <a:rPr lang="en-GB" sz="1700"/>
              <a:t> </a:t>
            </a:r>
            <a:r>
              <a:rPr lang="en-GB" sz="1700" err="1"/>
              <a:t>kapitálu</a:t>
            </a:r>
            <a:r>
              <a:rPr lang="en-GB" sz="1700"/>
              <a:t> a </a:t>
            </a:r>
            <a:r>
              <a:rPr lang="en-GB" sz="1700" err="1"/>
              <a:t>zisku</a:t>
            </a:r>
            <a:endParaRPr lang="en-GB" sz="1700"/>
          </a:p>
          <a:p>
            <a:r>
              <a:rPr lang="en-GB" sz="1700" err="1"/>
              <a:t>Rozvoj</a:t>
            </a:r>
            <a:r>
              <a:rPr lang="en-GB" sz="1700"/>
              <a:t> bank, </a:t>
            </a:r>
            <a:r>
              <a:rPr lang="en-GB" sz="1700" err="1"/>
              <a:t>pojišťoven</a:t>
            </a:r>
            <a:r>
              <a:rPr lang="en-GB" sz="1700"/>
              <a:t> a </a:t>
            </a:r>
            <a:r>
              <a:rPr lang="en-GB" sz="1700" err="1"/>
              <a:t>obchodních</a:t>
            </a:r>
            <a:r>
              <a:rPr lang="en-GB" sz="1700"/>
              <a:t> </a:t>
            </a:r>
            <a:r>
              <a:rPr lang="en-GB" sz="1700" err="1"/>
              <a:t>společností</a:t>
            </a:r>
            <a:endParaRPr lang="en-GB" sz="1700"/>
          </a:p>
          <a:p>
            <a:r>
              <a:rPr lang="en-GB" sz="1700" err="1"/>
              <a:t>Finanční</a:t>
            </a:r>
            <a:r>
              <a:rPr lang="en-GB" sz="1700"/>
              <a:t> </a:t>
            </a:r>
            <a:r>
              <a:rPr lang="en-GB" sz="1700" err="1"/>
              <a:t>předpoklady</a:t>
            </a:r>
            <a:r>
              <a:rPr lang="en-GB" sz="1700"/>
              <a:t> </a:t>
            </a:r>
            <a:r>
              <a:rPr lang="en-GB" sz="1700" err="1"/>
              <a:t>průmyslové</a:t>
            </a:r>
            <a:r>
              <a:rPr lang="en-GB" sz="1700"/>
              <a:t> </a:t>
            </a:r>
            <a:r>
              <a:rPr lang="en-GB" sz="1700" err="1"/>
              <a:t>revoluce</a:t>
            </a:r>
            <a:endParaRPr lang="en-GB" sz="1700"/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4661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9C38CA-1718-1A7A-5335-67CEBF14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 fontScale="90000"/>
          </a:bodyPr>
          <a:lstStyle/>
          <a:p>
            <a:r>
              <a:rPr lang="en-GB" sz="4100"/>
              <a:t>Virginie a </a:t>
            </a:r>
            <a:r>
              <a:rPr lang="cs-CZ" sz="4100"/>
              <a:t>Severní Karolína</a:t>
            </a:r>
            <a:r>
              <a:rPr lang="en-GB" sz="4100"/>
              <a:t>: </a:t>
            </a:r>
            <a:r>
              <a:rPr lang="en-GB" sz="4100" err="1"/>
              <a:t>svoboda</a:t>
            </a:r>
            <a:r>
              <a:rPr lang="en-GB" sz="4100"/>
              <a:t>, </a:t>
            </a:r>
            <a:r>
              <a:rPr lang="en-GB" sz="4100" err="1"/>
              <a:t>hierarchie</a:t>
            </a:r>
            <a:r>
              <a:rPr lang="en-GB" sz="4100"/>
              <a:t> a </a:t>
            </a:r>
            <a:r>
              <a:rPr lang="en-GB" sz="4100" err="1"/>
              <a:t>vznik</a:t>
            </a:r>
            <a:r>
              <a:rPr lang="en-GB" sz="4100"/>
              <a:t> </a:t>
            </a:r>
            <a:r>
              <a:rPr lang="en-GB" sz="4100" err="1"/>
              <a:t>jižanské</a:t>
            </a:r>
            <a:r>
              <a:rPr lang="en-GB" sz="4100"/>
              <a:t> identity</a:t>
            </a:r>
            <a:endParaRPr lang="cs-CZ" sz="4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92350-9B3D-C1B4-5CF6-9A74AC3ED0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71" r="2283" b="2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15D31-8CE5-C180-E0DC-094D2052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GB" sz="1700" err="1"/>
              <a:t>Kolonie</a:t>
            </a:r>
            <a:r>
              <a:rPr lang="en-GB" sz="1700"/>
              <a:t> </a:t>
            </a:r>
            <a:r>
              <a:rPr lang="en-GB" sz="1700" err="1"/>
              <a:t>hlásající</a:t>
            </a:r>
            <a:r>
              <a:rPr lang="en-GB" sz="1700"/>
              <a:t> </a:t>
            </a:r>
            <a:r>
              <a:rPr lang="en-GB" sz="1700" err="1"/>
              <a:t>přirozená</a:t>
            </a:r>
            <a:r>
              <a:rPr lang="en-GB" sz="1700"/>
              <a:t> </a:t>
            </a:r>
            <a:r>
              <a:rPr lang="en-GB" sz="1700" err="1"/>
              <a:t>práva</a:t>
            </a:r>
            <a:r>
              <a:rPr lang="en-GB" sz="1700"/>
              <a:t> a </a:t>
            </a:r>
            <a:r>
              <a:rPr lang="en-GB" sz="1700" err="1"/>
              <a:t>samosprávu</a:t>
            </a:r>
            <a:endParaRPr lang="en-GB" sz="1700"/>
          </a:p>
          <a:p>
            <a:r>
              <a:rPr lang="en-GB" sz="1700" err="1"/>
              <a:t>Ekonomika</a:t>
            </a:r>
            <a:r>
              <a:rPr lang="en-GB" sz="1700"/>
              <a:t> </a:t>
            </a:r>
            <a:r>
              <a:rPr lang="en-GB" sz="1700" err="1"/>
              <a:t>strukturálně</a:t>
            </a:r>
            <a:r>
              <a:rPr lang="en-GB" sz="1700"/>
              <a:t> </a:t>
            </a:r>
            <a:r>
              <a:rPr lang="en-GB" sz="1700" err="1"/>
              <a:t>závislá</a:t>
            </a:r>
            <a:r>
              <a:rPr lang="en-GB" sz="1700"/>
              <a:t> na </a:t>
            </a:r>
            <a:r>
              <a:rPr lang="en-GB" sz="1700" err="1"/>
              <a:t>otrocké</a:t>
            </a:r>
            <a:r>
              <a:rPr lang="en-GB" sz="1700"/>
              <a:t> </a:t>
            </a:r>
            <a:r>
              <a:rPr lang="en-GB" sz="1700" err="1"/>
              <a:t>práci</a:t>
            </a:r>
            <a:endParaRPr lang="en-GB" sz="1700"/>
          </a:p>
          <a:p>
            <a:r>
              <a:rPr lang="en-GB" sz="1700"/>
              <a:t>„</a:t>
            </a:r>
            <a:r>
              <a:rPr lang="en-GB" sz="1700" err="1"/>
              <a:t>Svoboda</a:t>
            </a:r>
            <a:r>
              <a:rPr lang="en-GB" sz="1700"/>
              <a:t>“ </a:t>
            </a:r>
            <a:r>
              <a:rPr lang="en-GB" sz="1700" err="1"/>
              <a:t>definována</a:t>
            </a:r>
            <a:r>
              <a:rPr lang="en-GB" sz="1700"/>
              <a:t> </a:t>
            </a:r>
            <a:r>
              <a:rPr lang="en-GB" sz="1700" err="1"/>
              <a:t>selektivně</a:t>
            </a:r>
            <a:r>
              <a:rPr lang="en-GB" sz="1700"/>
              <a:t> (</a:t>
            </a:r>
            <a:r>
              <a:rPr lang="en-GB" sz="1700" err="1"/>
              <a:t>rasově</a:t>
            </a:r>
            <a:r>
              <a:rPr lang="en-GB" sz="1700"/>
              <a:t> </a:t>
            </a:r>
            <a:r>
              <a:rPr lang="en-GB" sz="1700" err="1"/>
              <a:t>omezeně</a:t>
            </a:r>
            <a:r>
              <a:rPr lang="en-GB" sz="1700"/>
              <a:t>)</a:t>
            </a:r>
          </a:p>
          <a:p>
            <a:r>
              <a:rPr lang="en-GB" sz="1700" err="1"/>
              <a:t>Plantážnická</a:t>
            </a:r>
            <a:r>
              <a:rPr lang="en-GB" sz="1700"/>
              <a:t> </a:t>
            </a:r>
            <a:r>
              <a:rPr lang="en-GB" sz="1700" err="1"/>
              <a:t>elita</a:t>
            </a:r>
            <a:r>
              <a:rPr lang="en-GB" sz="1700"/>
              <a:t> </a:t>
            </a:r>
            <a:r>
              <a:rPr lang="en-GB" sz="1700" err="1"/>
              <a:t>jako</a:t>
            </a:r>
            <a:r>
              <a:rPr lang="en-GB" sz="1700"/>
              <a:t> </a:t>
            </a:r>
            <a:r>
              <a:rPr lang="en-GB" sz="1700" err="1"/>
              <a:t>politicky</a:t>
            </a:r>
            <a:r>
              <a:rPr lang="en-GB" sz="1700"/>
              <a:t> </a:t>
            </a:r>
            <a:r>
              <a:rPr lang="en-GB" sz="1700" err="1"/>
              <a:t>dominantní</a:t>
            </a:r>
            <a:r>
              <a:rPr lang="en-GB" sz="1700"/>
              <a:t> </a:t>
            </a:r>
            <a:r>
              <a:rPr lang="en-GB" sz="1700" err="1"/>
              <a:t>vrstva</a:t>
            </a:r>
            <a:endParaRPr lang="en-GB" sz="1700"/>
          </a:p>
          <a:p>
            <a:r>
              <a:rPr lang="en-GB" sz="1700" err="1"/>
              <a:t>Svoboda</a:t>
            </a:r>
            <a:r>
              <a:rPr lang="en-GB" sz="1700"/>
              <a:t> = status </a:t>
            </a:r>
            <a:r>
              <a:rPr lang="en-GB" sz="1700" err="1"/>
              <a:t>bílých</a:t>
            </a:r>
            <a:r>
              <a:rPr lang="en-GB" sz="1700"/>
              <a:t> </a:t>
            </a:r>
            <a:r>
              <a:rPr lang="en-GB" sz="1700" err="1"/>
              <a:t>vlastníků</a:t>
            </a:r>
            <a:r>
              <a:rPr lang="en-GB" sz="1700"/>
              <a:t> </a:t>
            </a:r>
            <a:r>
              <a:rPr lang="en-GB" sz="1700" err="1"/>
              <a:t>půdy</a:t>
            </a:r>
            <a:endParaRPr lang="en-GB" sz="1700"/>
          </a:p>
          <a:p>
            <a:r>
              <a:rPr lang="en-GB" sz="1700" err="1"/>
              <a:t>Otroci</a:t>
            </a:r>
            <a:r>
              <a:rPr lang="en-GB" sz="1700"/>
              <a:t> </a:t>
            </a:r>
            <a:r>
              <a:rPr lang="en-GB" sz="1700" err="1"/>
              <a:t>právně</a:t>
            </a:r>
            <a:r>
              <a:rPr lang="en-GB" sz="1700"/>
              <a:t> </a:t>
            </a:r>
            <a:r>
              <a:rPr lang="en-GB" sz="1700" err="1"/>
              <a:t>definováni</a:t>
            </a:r>
            <a:r>
              <a:rPr lang="en-GB" sz="1700"/>
              <a:t> </a:t>
            </a:r>
            <a:r>
              <a:rPr lang="en-GB" sz="1700" err="1"/>
              <a:t>jako</a:t>
            </a:r>
            <a:r>
              <a:rPr lang="en-GB" sz="1700"/>
              <a:t> </a:t>
            </a:r>
            <a:r>
              <a:rPr lang="en-GB" sz="1700" err="1"/>
              <a:t>majetek</a:t>
            </a:r>
            <a:endParaRPr lang="en-GB" sz="1700"/>
          </a:p>
          <a:p>
            <a:r>
              <a:rPr lang="en-GB" sz="1700" err="1"/>
              <a:t>Rasová</a:t>
            </a:r>
            <a:r>
              <a:rPr lang="en-GB" sz="1700"/>
              <a:t> </a:t>
            </a:r>
            <a:r>
              <a:rPr lang="en-GB" sz="1700" err="1"/>
              <a:t>hranice</a:t>
            </a:r>
            <a:r>
              <a:rPr lang="en-GB" sz="1700"/>
              <a:t> </a:t>
            </a:r>
            <a:r>
              <a:rPr lang="en-GB" sz="1700" err="1"/>
              <a:t>stabilizovala</a:t>
            </a:r>
            <a:r>
              <a:rPr lang="en-GB" sz="1700"/>
              <a:t> </a:t>
            </a:r>
            <a:r>
              <a:rPr lang="en-GB" sz="1700" err="1"/>
              <a:t>sociální</a:t>
            </a:r>
            <a:r>
              <a:rPr lang="en-GB" sz="1700"/>
              <a:t> </a:t>
            </a:r>
            <a:r>
              <a:rPr lang="en-GB" sz="1700" err="1"/>
              <a:t>systém</a:t>
            </a:r>
            <a:endParaRPr lang="en-GB" sz="1700"/>
          </a:p>
          <a:p>
            <a:r>
              <a:rPr lang="en-GB" sz="1700" err="1"/>
              <a:t>Zárodky</a:t>
            </a:r>
            <a:r>
              <a:rPr lang="en-GB" sz="1700"/>
              <a:t> identity </a:t>
            </a:r>
            <a:r>
              <a:rPr lang="en-GB" sz="1700" err="1"/>
              <a:t>amerického</a:t>
            </a:r>
            <a:r>
              <a:rPr lang="en-GB" sz="1700"/>
              <a:t> </a:t>
            </a:r>
            <a:r>
              <a:rPr lang="en-GB" sz="1700" err="1"/>
              <a:t>Jihu</a:t>
            </a:r>
            <a:endParaRPr lang="en-GB" sz="1700"/>
          </a:p>
          <a:p>
            <a:r>
              <a:rPr lang="en-GB" sz="1700" err="1"/>
              <a:t>Plantážní</a:t>
            </a:r>
            <a:r>
              <a:rPr lang="en-GB" sz="1700"/>
              <a:t> </a:t>
            </a:r>
            <a:r>
              <a:rPr lang="en-GB" sz="1700" err="1"/>
              <a:t>aristokracie</a:t>
            </a:r>
            <a:r>
              <a:rPr lang="en-GB" sz="1700"/>
              <a:t>, </a:t>
            </a:r>
            <a:r>
              <a:rPr lang="en-GB" sz="1700" err="1"/>
              <a:t>patriarchát</a:t>
            </a:r>
            <a:r>
              <a:rPr lang="en-GB" sz="1700"/>
              <a:t>, </a:t>
            </a:r>
            <a:r>
              <a:rPr lang="en-GB" sz="1700" err="1"/>
              <a:t>kultura</a:t>
            </a:r>
            <a:r>
              <a:rPr lang="en-GB" sz="1700"/>
              <a:t> cti</a:t>
            </a:r>
          </a:p>
          <a:p>
            <a:endParaRPr lang="en-GB" sz="1700"/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85960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22A8AC-C221-B7E5-D68A-CBAE7E52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Pohled „Těch Druhých“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596C81-DEBA-8B17-8D7D-15830B6E4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6680" y="2405067"/>
            <a:ext cx="6002110" cy="372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Kulturní rezistence a kreolizace: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Zotročení lidé nebyli jen pasivními oběťmi; skrze prolínání afrických a evropských vlivů aktivně vytvářeli nové náboženské směry, hudbu a jazyky jako formu odporu a zachování identity.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Projekt Black Central Europe: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Tato výzkumná iniciativa dokumentuje, že přítomnost osob afrického původu má ve střední Evropě a českých zemích dlouhou historii, která zdaleka nezahrnuje pouze nucenou imigraci.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Jižní kolonie jako „otrokařské demokracie“: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V oblastech jako jsou Karolíny se formovaly specifické politické systémy, kde byla svoboda bílých osadníků paradoxně přímo závislá na totálním zotročení černošské populace.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Dnešní reflexe a předsudky: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Koloniální minulost a historické systémy nucené práce nadále zásadně ovlivňují podobu současných interkulturních vztahů, systémový rasismus a přetrvávající společenské stereotypy. 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D0B0AD89-D2AF-7821-75D3-BFB82F5B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r="-1" b="-1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1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EBDA1-BC86-566F-1DB6-C6006C8EC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.S. Slavery: Timeline, Figures &amp; Abolition | HISTORY">
            <a:extLst>
              <a:ext uri="{FF2B5EF4-FFF2-40B4-BE49-F238E27FC236}">
                <a16:creationId xmlns:a16="http://schemas.microsoft.com/office/drawing/2014/main" id="{64052AC5-BB53-7709-C170-4C04F426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E6745B-1452-6686-DB2A-06BC89AA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Důsledky novověkého otrokářství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339D74-CCEC-9DBE-72BA-6A024DA5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Demografické oslabení Afriky</a:t>
            </a:r>
          </a:p>
          <a:p>
            <a:r>
              <a:rPr lang="cs-CZ" sz="2000" dirty="0"/>
              <a:t>Ekonomická nerovnováha mezi kontinenty</a:t>
            </a:r>
          </a:p>
          <a:p>
            <a:r>
              <a:rPr lang="cs-CZ" sz="2000" dirty="0"/>
              <a:t>Rasová hierarchizace společnosti</a:t>
            </a:r>
          </a:p>
          <a:p>
            <a:r>
              <a:rPr lang="cs-CZ" sz="2000" dirty="0"/>
              <a:t>Institucionalizovaná segregace (19.–20. století)</a:t>
            </a:r>
          </a:p>
          <a:p>
            <a:r>
              <a:rPr lang="cs-CZ" sz="2000" dirty="0"/>
              <a:t>Kulturní transformace Ameriky</a:t>
            </a:r>
          </a:p>
        </p:txBody>
      </p:sp>
    </p:spTree>
    <p:extLst>
      <p:ext uri="{BB962C8B-B14F-4D97-AF65-F5344CB8AC3E}">
        <p14:creationId xmlns:p14="http://schemas.microsoft.com/office/powerpoint/2010/main" val="360973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U.S. Slavery: Timeline, Figures &amp; Abolition | HISTORY">
            <a:extLst>
              <a:ext uri="{FF2B5EF4-FFF2-40B4-BE49-F238E27FC236}">
                <a16:creationId xmlns:a16="http://schemas.microsoft.com/office/drawing/2014/main" id="{721BDD1A-C68B-CE20-14C9-1E95A235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1667"/>
          <a:stretch>
            <a:fillRect/>
          </a:stretch>
        </p:blipFill>
        <p:spPr bwMode="auto">
          <a:xfrm>
            <a:off x="20" y="-9107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4A34F2-CAF6-C7DC-3C86-5A8C4496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Zrušení otrokářství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9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F411F5E-7BCE-ACEE-97F8-EFBCCAE04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Abolicionistické hnutí: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 18. století začalo v Evropě a Americe sílit hnutí za zrušení otroctví, poháněné osvícenskými myšlenkami o rovnosti a náboženským přesvědčením.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Klíčové milníky v Evropě: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Velká Británie zakázala obchod s otroky v roce 1807 a samotné vlastnictví v roce 1833, následována Francií v roce 1848.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Situace v USA: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K definitivnímu zrušení došlo až v roce 1865 přijetím 13. dodatku ústavy po skončení občanské války.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Zásadním impulsem bylo úspěšné Haitské povstání (1791–1804), které vedlo k vyhlášení prvního nezávislého černošského státu a inspirovalo další revolty.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altLang="cs-CZ" sz="1800" b="1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ečku za legálním otroctvím učinila Deklarace práv člověka a občana (1789) a později Všeobecná deklarace lidských práv OSN (1948).</a:t>
            </a:r>
          </a:p>
        </p:txBody>
      </p:sp>
    </p:spTree>
    <p:extLst>
      <p:ext uri="{BB962C8B-B14F-4D97-AF65-F5344CB8AC3E}">
        <p14:creationId xmlns:p14="http://schemas.microsoft.com/office/powerpoint/2010/main" val="21310112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6023726A29B44D8FFF001D2B96978E" ma:contentTypeVersion="8" ma:contentTypeDescription="Vytvoří nový dokument" ma:contentTypeScope="" ma:versionID="ee8283630ffb8aac944207b22705601c">
  <xsd:schema xmlns:xsd="http://www.w3.org/2001/XMLSchema" xmlns:xs="http://www.w3.org/2001/XMLSchema" xmlns:p="http://schemas.microsoft.com/office/2006/metadata/properties" xmlns:ns3="d1cb288d-7c65-4f57-96cf-6d2596ea119f" xmlns:ns4="26e57576-b12f-48b8-879b-60f1fc8fd760" targetNamespace="http://schemas.microsoft.com/office/2006/metadata/properties" ma:root="true" ma:fieldsID="cb4747d67e253fa927ba198055cd61ac" ns3:_="" ns4:_="">
    <xsd:import namespace="d1cb288d-7c65-4f57-96cf-6d2596ea119f"/>
    <xsd:import namespace="26e57576-b12f-48b8-879b-60f1fc8fd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b288d-7c65-4f57-96cf-6d2596ea1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57576-b12f-48b8-879b-60f1fc8f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cb288d-7c65-4f57-96cf-6d2596ea11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0BEAA9-DE39-4A0A-B611-8EBD25FBB5C8}">
  <ds:schemaRefs>
    <ds:schemaRef ds:uri="26e57576-b12f-48b8-879b-60f1fc8fd760"/>
    <ds:schemaRef ds:uri="d1cb288d-7c65-4f57-96cf-6d2596ea1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7AF6-E940-4B41-AF04-1781CAA19552}">
  <ds:schemaRefs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purl.org/dc/dcmitype/"/>
    <ds:schemaRef ds:uri="d1cb288d-7c65-4f57-96cf-6d2596ea119f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6e57576-b12f-48b8-879b-60f1fc8fd760"/>
  </ds:schemaRefs>
</ds:datastoreItem>
</file>

<file path=customXml/itemProps3.xml><?xml version="1.0" encoding="utf-8"?>
<ds:datastoreItem xmlns:ds="http://schemas.openxmlformats.org/officeDocument/2006/customXml" ds:itemID="{478D20B2-D10D-479E-BB17-E353505C95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6a48e1-fc21-461a-b97f-ac5bd535f341}" enabled="0" method="" siteId="{f26a48e1-fc21-461a-b97f-ac5bd535f3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1249</Words>
  <Application>Microsoft Office PowerPoint</Application>
  <PresentationFormat>Širokoúhlá obrazovka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Motiv Office</vt:lpstr>
      <vt:lpstr>Novověké otrokářství a jeho vliv na formování moderního světa</vt:lpstr>
      <vt:lpstr>Kontext a počátky systému</vt:lpstr>
      <vt:lpstr>Specifika novověkého otroctví </vt:lpstr>
      <vt:lpstr>Legitimizace a instituce</vt:lpstr>
      <vt:lpstr>Trojúhelníkový obchod a ekonomika </vt:lpstr>
      <vt:lpstr>Virginie a Severní Karolína: svoboda, hierarchie a vznik jižanské identity</vt:lpstr>
      <vt:lpstr>Pohled „Těch Druhých“ </vt:lpstr>
      <vt:lpstr>Důsledky novověkého otrokářství</vt:lpstr>
      <vt:lpstr>Zrušení otrokářství</vt:lpstr>
      <vt:lpstr>Moderní otrokářství v 21. století?</vt:lpstr>
      <vt:lpstr>Bylo otroctví skutečně zakázáno?</vt:lpstr>
      <vt:lpstr>Závěr a reflexe </vt:lpstr>
      <vt:lpstr>Prostor pro otázky </vt:lpstr>
      <vt:lpstr>Literatura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Novověké otrokářství a jeho vliv na formování moderního světa</dc:title>
  <dc:creator>Marie Vuova</dc:creator>
  <cp:lastModifiedBy>Randáková Adéla (S-PEF)</cp:lastModifiedBy>
  <cp:revision>5</cp:revision>
  <dcterms:created xsi:type="dcterms:W3CDTF">2026-02-17T10:23:22Z</dcterms:created>
  <dcterms:modified xsi:type="dcterms:W3CDTF">2026-02-28T10:19:54Z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0x010100F26023726A29B44D8FFF001D2B96978E</vt:lpwstr>
  </property>
</Properties>
</file>