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81" r:id="rId12"/>
    <p:sldId id="280" r:id="rId13"/>
    <p:sldId id="282" r:id="rId14"/>
    <p:sldId id="283" r:id="rId15"/>
    <p:sldId id="279" r:id="rId1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18.03.2026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18.03.2026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80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93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18.03.2026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18.03.2026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18.03.2026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18.03.2026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18.03.2026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18.03.2026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18.03.2026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18.03.2026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18.03.2026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18.03.2026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18.03.2026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18.03.2026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l-PL" dirty="0"/>
              <a:t>Publikace v Q1/2 – </a:t>
            </a:r>
            <a:br>
              <a:rPr lang="pl-PL" dirty="0"/>
            </a:br>
            <a:r>
              <a:rPr lang="pl-PL" dirty="0"/>
              <a:t>o čem mi nikdo neřekl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cs-CZ" sz="4800" dirty="0"/>
              <a:t>Sdílení postřehů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98019-73BA-6006-B3DA-A7B4835D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skutečně vybírat časopis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E8A4BC-1D07-EBC0-7311-CEEEB43A8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IF</a:t>
            </a:r>
          </a:p>
          <a:p>
            <a:r>
              <a:rPr lang="cs-CZ" dirty="0"/>
              <a:t>podle prestiže</a:t>
            </a:r>
          </a:p>
          <a:p>
            <a:pPr marL="0" indent="0">
              <a:buNone/>
            </a:pPr>
            <a:r>
              <a:rPr lang="cs-CZ" dirty="0"/>
              <a:t>________________</a:t>
            </a:r>
          </a:p>
          <a:p>
            <a:r>
              <a:rPr lang="cs-CZ" dirty="0"/>
              <a:t>podle zaměření</a:t>
            </a:r>
          </a:p>
          <a:p>
            <a:r>
              <a:rPr lang="cs-CZ" dirty="0"/>
              <a:t>Pokud tam nenajdete nějaké články podobné tomu vašemu, neposílejte to tam:</a:t>
            </a:r>
          </a:p>
          <a:p>
            <a:pPr lvl="1"/>
            <a:r>
              <a:rPr lang="cs-CZ" dirty="0"/>
              <a:t>metodologie</a:t>
            </a:r>
          </a:p>
          <a:p>
            <a:pPr lvl="1"/>
            <a:r>
              <a:rPr lang="cs-CZ" dirty="0"/>
              <a:t>styl argumentace</a:t>
            </a:r>
          </a:p>
          <a:p>
            <a:pPr lvl="1"/>
            <a:r>
              <a:rPr lang="cs-CZ" dirty="0"/>
              <a:t>typ dat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0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C0EBC-FEED-3877-15DB-7340D2B6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E96C5-C341-843C-5927-3EAB5215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Tajemství úspěšného publikování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2AB697-7B2B-6199-A0F8-142F3F27D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3" y="1828457"/>
            <a:ext cx="10284541" cy="50295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většina lidí skončí ne proto, že jsou slabí nebo to neumí</a:t>
            </a:r>
          </a:p>
          <a:p>
            <a:r>
              <a:rPr lang="cs-CZ" dirty="0"/>
              <a:t>většina lidí skončí proto, že to vzdají</a:t>
            </a:r>
          </a:p>
          <a:p>
            <a:r>
              <a:rPr lang="cs-CZ" dirty="0"/>
              <a:t>je třeba mít více článků najednou (nečekat na jeden)</a:t>
            </a:r>
          </a:p>
          <a:p>
            <a:r>
              <a:rPr lang="cs-CZ" dirty="0"/>
              <a:t>přizpůsobit úvod článku a </a:t>
            </a:r>
            <a:r>
              <a:rPr lang="cs-CZ" i="1" dirty="0" err="1"/>
              <a:t>cover</a:t>
            </a:r>
            <a:r>
              <a:rPr lang="cs-CZ" i="1" dirty="0"/>
              <a:t> </a:t>
            </a:r>
            <a:r>
              <a:rPr lang="cs-CZ" i="1" dirty="0" err="1"/>
              <a:t>letter</a:t>
            </a:r>
            <a:r>
              <a:rPr lang="cs-CZ" i="1" dirty="0"/>
              <a:t> </a:t>
            </a:r>
            <a:r>
              <a:rPr lang="cs-CZ" dirty="0"/>
              <a:t>zaměření časopisu</a:t>
            </a:r>
          </a:p>
          <a:p>
            <a:r>
              <a:rPr lang="cs-CZ" dirty="0"/>
              <a:t>objevné věci prezentovat spíše dříve než později</a:t>
            </a:r>
          </a:p>
          <a:p>
            <a:endParaRPr lang="cs-CZ" dirty="0"/>
          </a:p>
          <a:p>
            <a:endParaRPr lang="cs-CZ" dirty="0"/>
          </a:p>
          <a:p>
            <a:pPr marL="0" indent="0" algn="r">
              <a:buNone/>
            </a:pPr>
            <a:r>
              <a:rPr lang="cs-CZ" i="1" dirty="0"/>
              <a:t>Publikování není sprint. </a:t>
            </a:r>
            <a:br>
              <a:rPr lang="cs-CZ" i="1" dirty="0"/>
            </a:br>
            <a:r>
              <a:rPr lang="cs-CZ" i="1" dirty="0"/>
              <a:t>Je to orientační běh, kde vám pořád někdo říká, že běžíte špatným směrem. </a:t>
            </a:r>
            <a:br>
              <a:rPr lang="cs-CZ" i="1" dirty="0"/>
            </a:br>
            <a:r>
              <a:rPr lang="cs-CZ" i="1" dirty="0"/>
              <a:t>(=série mnoha odmítnutí).</a:t>
            </a:r>
          </a:p>
          <a:p>
            <a:pPr marL="0" indent="0" algn="r">
              <a:buNone/>
            </a:pPr>
            <a:r>
              <a:rPr lang="cs-CZ" i="1" dirty="0"/>
              <a:t>Rozdíl mezi „úspěšným“ a „neúspěšným“ autorem často není kvalita – </a:t>
            </a:r>
            <a:br>
              <a:rPr lang="cs-CZ" i="1" dirty="0"/>
            </a:br>
            <a:r>
              <a:rPr lang="cs-CZ" i="1" dirty="0"/>
              <a:t>ale to, že ten první to nevzdal po třetím </a:t>
            </a:r>
            <a:r>
              <a:rPr lang="cs-CZ" i="1" dirty="0" err="1"/>
              <a:t>rejectu</a:t>
            </a:r>
            <a:r>
              <a:rPr lang="cs-CZ" i="1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08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2D431-7F62-EED7-2F80-BF527CFE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z dat udělat Q1/Q2 článek</a:t>
            </a: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2048901-7024-6368-7FF9-8068AD58D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1892111"/>
            <a:ext cx="11661058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máme data (ale to nestačí)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potřebujeme silné rámování: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něco, co zaujme, provokuje, nutí číst dál (</a:t>
            </a:r>
            <a:r>
              <a:rPr kumimoji="0" lang="cs-CZ" altLang="cs-CZ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chcete se zbavit menšin? začněte je podporovat“)</a:t>
            </a: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typ myšlenky, ne nutně formulace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úvod</a:t>
            </a: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jasně říct</a:t>
            </a:r>
            <a:r>
              <a:rPr kumimoji="0" lang="cs-CZ" altLang="cs-CZ" sz="2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proč to někoho má zajímat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ukázat, do jaké debaty vstupuji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výzkumná otázka: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jednoduchá, čitelná, nosná</a:t>
            </a:r>
          </a:p>
          <a:p>
            <a:pPr marL="914400" lvl="2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 schovaná na straně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teoretické ukotvení</a:t>
            </a: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 přehlídka jmen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 nástroj, který používám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metodologie</a:t>
            </a: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stručně, jasně, obhajitelně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výsledky</a:t>
            </a: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 jen popis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</a:t>
            </a:r>
            <a:r>
              <a:rPr kumimoji="0" lang="cs-CZ" altLang="cs-CZ" sz="2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interpretace ve vazbě na teorii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závěr</a:t>
            </a: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odpověď na výzkumnou otázku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cs-CZ" altLang="cs-CZ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jasně, bez mlžení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53EC4-F8A1-CE25-1C05-981FC17D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(kritická věc)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5027C6-A8DC-53F2-411D-6414439D7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málo literatury → špatně</a:t>
            </a:r>
          </a:p>
          <a:p>
            <a:endParaRPr lang="cs-CZ" dirty="0"/>
          </a:p>
          <a:p>
            <a:r>
              <a:rPr lang="cs-CZ" dirty="0"/>
              <a:t>jen „antikvární lahůdky“ → také špatně</a:t>
            </a:r>
          </a:p>
          <a:p>
            <a:endParaRPr lang="cs-CZ" dirty="0"/>
          </a:p>
          <a:p>
            <a:r>
              <a:rPr lang="cs-CZ" dirty="0"/>
              <a:t>ideálně:</a:t>
            </a:r>
          </a:p>
          <a:p>
            <a:pPr lvl="1"/>
            <a:r>
              <a:rPr lang="cs-CZ" dirty="0"/>
              <a:t>kombinace klasiky + opravdu aktuálních článků (</a:t>
            </a:r>
            <a:r>
              <a:rPr lang="cs-CZ" i="1" dirty="0"/>
              <a:t>aha, má přehled, co teď zrovna teče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citace z časopisu, kam to posílám (velké plus) (</a:t>
            </a:r>
            <a:r>
              <a:rPr lang="cs-CZ" i="1" dirty="0"/>
              <a:t>vida, čte pořádné časopisy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04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95AA5-5055-CF48-6701-1A8D8DF1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Cover</a:t>
            </a:r>
            <a:r>
              <a:rPr lang="cs-CZ" dirty="0"/>
              <a:t> </a:t>
            </a:r>
            <a:r>
              <a:rPr lang="cs-CZ" dirty="0" err="1"/>
              <a:t>letter</a:t>
            </a:r>
            <a:r>
              <a:rPr lang="cs-CZ" dirty="0"/>
              <a:t> (podceňovaný klíč k úspěchu)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4B1A7D-520B-9C56-36B9-0B165734F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90749"/>
            <a:ext cx="9994392" cy="4667251"/>
          </a:xfrm>
        </p:spPr>
        <p:txBody>
          <a:bodyPr>
            <a:noAutofit/>
          </a:bodyPr>
          <a:lstStyle/>
          <a:p>
            <a:r>
              <a:rPr lang="cs-CZ" sz="2400" dirty="0"/>
              <a:t>není formalita</a:t>
            </a:r>
          </a:p>
          <a:p>
            <a:r>
              <a:rPr lang="cs-CZ" sz="2400" dirty="0"/>
              <a:t>je to první filtr</a:t>
            </a:r>
          </a:p>
          <a:p>
            <a:r>
              <a:rPr lang="cs-CZ" sz="2400" dirty="0"/>
              <a:t>musí:</a:t>
            </a:r>
          </a:p>
          <a:p>
            <a:pPr lvl="1"/>
            <a:r>
              <a:rPr lang="cs-CZ" sz="2200" dirty="0"/>
              <a:t>jasně říct přínos článku</a:t>
            </a:r>
          </a:p>
          <a:p>
            <a:pPr lvl="1"/>
            <a:r>
              <a:rPr lang="cs-CZ" sz="2400" dirty="0"/>
              <a:t>ukázat, že to do toho časopisu patří</a:t>
            </a:r>
          </a:p>
          <a:p>
            <a:pPr lvl="1"/>
            <a:r>
              <a:rPr lang="cs-CZ" sz="2400" dirty="0"/>
              <a:t>vzbudit zájem editora (páni, no tak tohle si chci přečíst)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457200" lvl="1" indent="0" algn="r">
              <a:buNone/>
            </a:pPr>
            <a:endParaRPr lang="cs-CZ" sz="2400" i="1" dirty="0"/>
          </a:p>
          <a:p>
            <a:pPr marL="457200" lvl="1" indent="0" algn="r">
              <a:buNone/>
            </a:pPr>
            <a:r>
              <a:rPr lang="cs-CZ" sz="2400" i="1" dirty="0"/>
              <a:t>Nemáme jen data. Máme příběh, který z nich uděláme.</a:t>
            </a:r>
          </a:p>
        </p:txBody>
      </p:sp>
    </p:spTree>
    <p:extLst>
      <p:ext uri="{BB962C8B-B14F-4D97-AF65-F5344CB8AC3E}">
        <p14:creationId xmlns:p14="http://schemas.microsoft.com/office/powerpoint/2010/main" val="36431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9BA7D-9A01-F124-B89A-BD0B12AA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to tak? </a:t>
            </a:r>
            <a:br>
              <a:rPr lang="cs-CZ" dirty="0"/>
            </a:br>
            <a:r>
              <a:rPr lang="cs-CZ" dirty="0"/>
              <a:t>(Spíše ano.)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C49893-4535-A640-59AC-CA6BF0B5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61" y="1828457"/>
            <a:ext cx="10422194" cy="5029544"/>
          </a:xfrm>
        </p:spPr>
        <p:txBody>
          <a:bodyPr>
            <a:normAutofit/>
          </a:bodyPr>
          <a:lstStyle/>
          <a:p>
            <a:endParaRPr lang="cs-CZ" sz="2800" dirty="0"/>
          </a:p>
          <a:p>
            <a:r>
              <a:rPr lang="cs-CZ" sz="2800" dirty="0"/>
              <a:t>Každý článek je vlastně marketingový text v převleku za vědu.</a:t>
            </a:r>
          </a:p>
          <a:p>
            <a:r>
              <a:rPr lang="cs-CZ" sz="2800" dirty="0"/>
              <a:t>Recenzent nechce primárně pravdu. Chce srozumitelný argument.</a:t>
            </a:r>
          </a:p>
          <a:p>
            <a:r>
              <a:rPr lang="cs-CZ" sz="2800" dirty="0"/>
              <a:t>Nejhorší článek je ten, který zůstane v šuplíku, protože jste ho chtěli mít dokonalý.</a:t>
            </a:r>
          </a:p>
          <a:p>
            <a:r>
              <a:rPr lang="cs-CZ" sz="2800" dirty="0"/>
              <a:t>Dokonalý článek totiž neexistuje. Jen odevzdaný, neodevzdaný, zamítnutý, přijatý.</a:t>
            </a:r>
          </a:p>
        </p:txBody>
      </p:sp>
    </p:spTree>
    <p:extLst>
      <p:ext uri="{BB962C8B-B14F-4D97-AF65-F5344CB8AC3E}">
        <p14:creationId xmlns:p14="http://schemas.microsoft.com/office/powerpoint/2010/main" val="12077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cs-CZ" sz="4400" dirty="0"/>
              <a:t>Jak funguje publikování? </a:t>
            </a:r>
            <a:br>
              <a:rPr lang="cs-CZ" sz="4400" dirty="0"/>
            </a:br>
            <a:r>
              <a:rPr lang="cs-CZ" sz="4400" dirty="0"/>
              <a:t>Je to poměrně snadné: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524683"/>
          </a:xfrm>
        </p:spPr>
        <p:txBody>
          <a:bodyPr rtlCol="0">
            <a:normAutofit/>
          </a:bodyPr>
          <a:lstStyle/>
          <a:p>
            <a:r>
              <a:rPr lang="cs-CZ" sz="2400" dirty="0"/>
              <a:t>udělám výzkum</a:t>
            </a:r>
          </a:p>
          <a:p>
            <a:pPr rtl="0"/>
            <a:r>
              <a:rPr lang="cs-CZ" sz="2400" dirty="0"/>
              <a:t>získám data</a:t>
            </a:r>
          </a:p>
          <a:p>
            <a:r>
              <a:rPr lang="cs-CZ" sz="2400" dirty="0"/>
              <a:t>napíšu článek, ve kterém popíšu, co jsem zjistil</a:t>
            </a:r>
          </a:p>
          <a:p>
            <a:r>
              <a:rPr lang="cs-CZ" sz="2400" dirty="0"/>
              <a:t>pošlu ho do odborného časopisu</a:t>
            </a:r>
          </a:p>
          <a:p>
            <a:r>
              <a:rPr lang="cs-CZ" sz="2400" dirty="0"/>
              <a:t>editor (má většinou radost), předá článek recenzentům</a:t>
            </a:r>
          </a:p>
          <a:p>
            <a:r>
              <a:rPr lang="cs-CZ" sz="2400" dirty="0"/>
              <a:t>recenzenti rychle napíší konstruktivní posudky</a:t>
            </a:r>
          </a:p>
          <a:p>
            <a:r>
              <a:rPr lang="cs-CZ" sz="2400" dirty="0"/>
              <a:t>pokud je třeba, zapracuji jejich připomínky</a:t>
            </a:r>
          </a:p>
          <a:p>
            <a:r>
              <a:rPr lang="cs-CZ" sz="2400" dirty="0"/>
              <a:t>článek je na světě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5D717-8616-5D66-4EA1-5CF2727F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Výjimečně může dojít k menším zádrhelům</a:t>
            </a:r>
            <a:br>
              <a:rPr lang="cs-CZ" dirty="0"/>
            </a:br>
            <a:r>
              <a:rPr lang="cs-CZ" dirty="0"/>
              <a:t>(když máte vyloženě smůlu):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4870D2D-B65E-CC07-306C-B3ECC01B93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80160" y="1811471"/>
            <a:ext cx="9381142" cy="494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/>
              <a:t>udělám výzkum</a:t>
            </a:r>
          </a:p>
          <a:p>
            <a:r>
              <a:rPr lang="cs-CZ" altLang="cs-CZ" sz="2400" dirty="0"/>
              <a:t>získám data (která nejsou tak krásná, jak jsem čekal)</a:t>
            </a:r>
          </a:p>
          <a:p>
            <a:r>
              <a:rPr lang="cs-CZ" altLang="cs-CZ" sz="2400" dirty="0"/>
              <a:t>napíšu článek (a zjistím, že vlastně nevím, co je moje hlavní pointa)</a:t>
            </a:r>
          </a:p>
          <a:p>
            <a:r>
              <a:rPr lang="cs-CZ" altLang="cs-CZ" sz="2400" dirty="0"/>
              <a:t>pošlu do časopisu (který se mi líbí, ale já se nelíbím jemu)</a:t>
            </a:r>
          </a:p>
          <a:p>
            <a:r>
              <a:rPr lang="cs-CZ" altLang="cs-CZ" sz="2400" dirty="0"/>
              <a:t>editor (nemá radost) → </a:t>
            </a:r>
            <a:r>
              <a:rPr lang="cs-CZ" altLang="cs-CZ" sz="2400" dirty="0" err="1"/>
              <a:t>desk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reject</a:t>
            </a:r>
            <a:endParaRPr lang="cs-CZ" altLang="cs-CZ" sz="2400" dirty="0"/>
          </a:p>
          <a:p>
            <a:pPr lvl="1"/>
            <a:r>
              <a:rPr lang="cs-CZ" altLang="cs-CZ" sz="2200" dirty="0"/>
              <a:t>(Litujeme, že… - ale ve skutečnosti vás nelitují, i když to píší)</a:t>
            </a:r>
          </a:p>
          <a:p>
            <a:pPr marL="0" indent="0">
              <a:buNone/>
            </a:pPr>
            <a:endParaRPr lang="cs-CZ" altLang="cs-CZ" sz="2400" dirty="0"/>
          </a:p>
          <a:p>
            <a:pPr marL="0" indent="0" algn="r">
              <a:buNone/>
            </a:pPr>
            <a:r>
              <a:rPr lang="cs-CZ" sz="2400" i="1" dirty="0" err="1"/>
              <a:t>Desk</a:t>
            </a:r>
            <a:r>
              <a:rPr lang="cs-CZ" sz="2400" i="1" dirty="0"/>
              <a:t> </a:t>
            </a:r>
            <a:r>
              <a:rPr lang="cs-CZ" sz="2400" i="1" dirty="0" err="1"/>
              <a:t>reject</a:t>
            </a:r>
            <a:r>
              <a:rPr lang="cs-CZ" sz="2400" i="1" dirty="0"/>
              <a:t> je jako když vás ani nepustí do klubu.</a:t>
            </a:r>
            <a:br>
              <a:rPr lang="cs-CZ" sz="2400" i="1" dirty="0"/>
            </a:br>
            <a:r>
              <a:rPr lang="cs-CZ" sz="2400" i="1" dirty="0"/>
              <a:t>Ne že byste špatně tancovali – ale nelíbí se jim vaše boty.</a:t>
            </a:r>
            <a:br>
              <a:rPr lang="cs-CZ" sz="2400" i="1" dirty="0"/>
            </a:br>
            <a:r>
              <a:rPr lang="cs-CZ" sz="2400" i="1" dirty="0"/>
              <a:t>(V teniskách se do klubu nechodí).</a:t>
            </a:r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6870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A2CAA-5201-B3DC-8637-E2B49CE4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Když máte vyloženě štěstí: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3B4D95-D328-770E-1FB1-83513C0BC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5" y="1946787"/>
            <a:ext cx="10343534" cy="4984955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>
                <a:latin typeface="Arial" panose="020B0604020202020204" pitchFamily="34" charset="0"/>
              </a:rPr>
              <a:t>pošlu jinam, tentokrát s větší pokorou (máte obuté lakýrky)</a:t>
            </a:r>
          </a:p>
          <a:p>
            <a:r>
              <a:rPr lang="cs-CZ" altLang="cs-CZ" sz="2400" dirty="0">
                <a:latin typeface="Arial" panose="020B0604020202020204" pitchFamily="34" charset="0"/>
              </a:rPr>
              <a:t>editor to pošle recenzentům</a:t>
            </a:r>
          </a:p>
          <a:p>
            <a:r>
              <a:rPr lang="cs-CZ" altLang="cs-CZ" sz="2400" dirty="0">
                <a:latin typeface="Arial" panose="020B0604020202020204" pitchFamily="34" charset="0"/>
              </a:rPr>
              <a:t>recenzenti během několika let napíší posudky: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900" dirty="0">
                <a:latin typeface="Arial" panose="020B0604020202020204" pitchFamily="34" charset="0"/>
              </a:rPr>
              <a:t>jeden tomu věří, ale má obrovské množství připomínek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900" dirty="0">
                <a:latin typeface="Arial" panose="020B0604020202020204" pitchFamily="34" charset="0"/>
              </a:rPr>
              <a:t>jeden chce jiný článek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900" dirty="0">
                <a:latin typeface="Arial" panose="020B0604020202020204" pitchFamily="34" charset="0"/>
              </a:rPr>
              <a:t>jeden by to nejraději nikdy nečetl</a:t>
            </a:r>
          </a:p>
          <a:p>
            <a:r>
              <a:rPr lang="cs-CZ" altLang="cs-CZ" sz="2400" dirty="0">
                <a:latin typeface="Arial" panose="020B0604020202020204" pitchFamily="34" charset="0"/>
              </a:rPr>
              <a:t>„minor </a:t>
            </a:r>
            <a:r>
              <a:rPr lang="cs-CZ" altLang="cs-CZ" sz="2400" dirty="0" err="1">
                <a:latin typeface="Arial" panose="020B0604020202020204" pitchFamily="34" charset="0"/>
              </a:rPr>
              <a:t>revisions</a:t>
            </a:r>
            <a:r>
              <a:rPr lang="cs-CZ" altLang="cs-CZ" sz="2400" dirty="0">
                <a:latin typeface="Arial" panose="020B0604020202020204" pitchFamily="34" charset="0"/>
              </a:rPr>
              <a:t>“ = přepíšu polovinu textu</a:t>
            </a:r>
          </a:p>
          <a:p>
            <a:r>
              <a:rPr lang="cs-CZ" altLang="cs-CZ" sz="2400" dirty="0">
                <a:latin typeface="Arial" panose="020B0604020202020204" pitchFamily="34" charset="0"/>
              </a:rPr>
              <a:t>„major </a:t>
            </a:r>
            <a:r>
              <a:rPr lang="cs-CZ" altLang="cs-CZ" sz="2400" dirty="0" err="1">
                <a:latin typeface="Arial" panose="020B0604020202020204" pitchFamily="34" charset="0"/>
              </a:rPr>
              <a:t>revisions</a:t>
            </a:r>
            <a:r>
              <a:rPr lang="cs-CZ" altLang="cs-CZ" sz="2400" dirty="0">
                <a:latin typeface="Arial" panose="020B0604020202020204" pitchFamily="34" charset="0"/>
              </a:rPr>
              <a:t>“ = přepíšu úplně všechno</a:t>
            </a:r>
          </a:p>
          <a:p>
            <a:r>
              <a:rPr lang="cs-CZ" altLang="cs-CZ" sz="2400" dirty="0">
                <a:latin typeface="Arial" panose="020B0604020202020204" pitchFamily="34" charset="0"/>
              </a:rPr>
              <a:t>odpovím na recenze (cca 20 stran textu)</a:t>
            </a:r>
          </a:p>
          <a:p>
            <a:r>
              <a:rPr lang="cs-CZ" altLang="cs-CZ" sz="2400" dirty="0">
                <a:latin typeface="Arial" panose="020B0604020202020204" pitchFamily="34" charset="0"/>
              </a:rPr>
              <a:t>pošlu znovu</a:t>
            </a:r>
          </a:p>
          <a:p>
            <a:r>
              <a:rPr lang="cs-CZ" altLang="cs-CZ" sz="2400" dirty="0">
                <a:latin typeface="Arial" panose="020B0604020202020204" pitchFamily="34" charset="0"/>
              </a:rPr>
              <a:t>čekám</a:t>
            </a:r>
          </a:p>
          <a:p>
            <a:pPr lvl="1"/>
            <a:r>
              <a:rPr lang="cs-CZ" altLang="cs-CZ" sz="2200" dirty="0">
                <a:latin typeface="Arial" panose="020B0604020202020204" pitchFamily="34" charset="0"/>
              </a:rPr>
              <a:t>čekám</a:t>
            </a:r>
          </a:p>
          <a:p>
            <a:pPr lvl="2"/>
            <a:r>
              <a:rPr lang="cs-CZ" altLang="cs-CZ" sz="2000" dirty="0">
                <a:latin typeface="Arial" panose="020B0604020202020204" pitchFamily="34" charset="0"/>
              </a:rPr>
              <a:t>čekám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8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A0A37-CAB2-9BF8-3758-D86EA0C0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Největší mýtus: „Stačí dobrý výzkum“</a:t>
            </a:r>
            <a:br>
              <a:rPr lang="cs-CZ" dirty="0"/>
            </a:br>
            <a:r>
              <a:rPr lang="cs-CZ" dirty="0"/>
              <a:t>(nestačí)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F702D3-317E-6F4F-378F-7C6C486E0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59" y="1828457"/>
            <a:ext cx="10754525" cy="5029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Co rozhoduje:</a:t>
            </a:r>
          </a:p>
          <a:p>
            <a:r>
              <a:rPr lang="pl-PL" dirty="0"/>
              <a:t>framing (jak to prodáte)</a:t>
            </a:r>
          </a:p>
          <a:p>
            <a:r>
              <a:rPr lang="pl-PL" dirty="0"/>
              <a:t>positioning (kam to zapadá)</a:t>
            </a:r>
          </a:p>
          <a:p>
            <a:r>
              <a:rPr lang="pl-PL" dirty="0"/>
              <a:t>jazyk (jak to zní)</a:t>
            </a:r>
          </a:p>
          <a:p>
            <a:r>
              <a:rPr lang="pl-PL" dirty="0"/>
              <a:t>kam to pošlete</a:t>
            </a:r>
          </a:p>
          <a:p>
            <a:endParaRPr lang="pl-PL" dirty="0"/>
          </a:p>
          <a:p>
            <a:pPr marL="0" indent="0" algn="r">
              <a:buNone/>
            </a:pPr>
            <a:endParaRPr lang="cs-CZ" i="1" dirty="0"/>
          </a:p>
          <a:p>
            <a:pPr marL="0" indent="0" algn="r">
              <a:buNone/>
            </a:pPr>
            <a:r>
              <a:rPr lang="cs-CZ" i="1" dirty="0"/>
              <a:t>Q1/Q2 článek není jen o tom, co víte. Je o tom, jak přesvědčíte ostatní, že to potřebují vědět (nebo chtějí slyšet).</a:t>
            </a:r>
            <a:endParaRPr lang="pl-PL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3B621-14F6-E0A4-7B23-9EFDCBCA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Desk</a:t>
            </a:r>
            <a:r>
              <a:rPr lang="cs-CZ" dirty="0"/>
              <a:t> </a:t>
            </a:r>
            <a:r>
              <a:rPr lang="cs-CZ" dirty="0" err="1"/>
              <a:t>reject</a:t>
            </a:r>
            <a:r>
              <a:rPr lang="cs-CZ" dirty="0"/>
              <a:t> není tragédie</a:t>
            </a:r>
            <a:br>
              <a:rPr lang="cs-CZ" dirty="0"/>
            </a:br>
            <a:r>
              <a:rPr lang="cs-CZ" dirty="0"/>
              <a:t>(ale spíše norma)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0D3A00-CDD9-F173-4678-BFB09FAA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535" y="1828457"/>
            <a:ext cx="10264878" cy="5029544"/>
          </a:xfrm>
        </p:spPr>
        <p:txBody>
          <a:bodyPr>
            <a:normAutofit/>
          </a:bodyPr>
          <a:lstStyle/>
          <a:p>
            <a:r>
              <a:rPr lang="cs-CZ" sz="2400" dirty="0"/>
              <a:t>50–80 % článků končí bez recenzí </a:t>
            </a:r>
          </a:p>
          <a:p>
            <a:r>
              <a:rPr lang="cs-CZ" sz="2400" dirty="0"/>
              <a:t>v opravdu prestižních časopisech to může být i přes 90 %</a:t>
            </a:r>
          </a:p>
          <a:p>
            <a:r>
              <a:rPr lang="cs-CZ" sz="2400" dirty="0"/>
              <a:t>do některých Q1 časopisů se dostanete jen na pozvání	</a:t>
            </a:r>
          </a:p>
          <a:p>
            <a:pPr marL="0" indent="0">
              <a:buNone/>
            </a:pPr>
            <a:r>
              <a:rPr lang="cs-CZ" sz="2400" dirty="0"/>
              <a:t>Důvody:</a:t>
            </a:r>
          </a:p>
          <a:p>
            <a:pPr lvl="1"/>
            <a:r>
              <a:rPr lang="cs-CZ" sz="2400" dirty="0"/>
              <a:t>špatný fit s časopisem (nesoulad se zaměřením)</a:t>
            </a:r>
          </a:p>
          <a:p>
            <a:pPr lvl="1"/>
            <a:r>
              <a:rPr lang="cs-CZ" sz="2400" dirty="0"/>
              <a:t>slabý </a:t>
            </a:r>
            <a:r>
              <a:rPr lang="cs-CZ" sz="2400" dirty="0" err="1"/>
              <a:t>framing</a:t>
            </a:r>
            <a:r>
              <a:rPr lang="cs-CZ" sz="2400" dirty="0"/>
              <a:t> (neumíte to prodat)</a:t>
            </a:r>
          </a:p>
          <a:p>
            <a:pPr lvl="1"/>
            <a:r>
              <a:rPr lang="cs-CZ" sz="2400" dirty="0"/>
              <a:t>nejasný přínos (nebo je přínos až hluboko v textu, kam to editor ani nedočte)	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Není to osobní, je to první filtr časopisu.</a:t>
            </a:r>
          </a:p>
        </p:txBody>
      </p:sp>
    </p:spTree>
    <p:extLst>
      <p:ext uri="{BB962C8B-B14F-4D97-AF65-F5344CB8AC3E}">
        <p14:creationId xmlns:p14="http://schemas.microsoft.com/office/powerpoint/2010/main" val="13891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22DB1-82E9-0A1B-3B33-EE93FF26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Recenzent (většinou) není nepřítel (ale test vaší odolnosti)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B46AE-896B-0386-79B5-9FF2E37ED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Typy recenzentů:</a:t>
            </a:r>
          </a:p>
          <a:p>
            <a:r>
              <a:rPr lang="cs-CZ" dirty="0"/>
              <a:t>Konstruktivní mentor</a:t>
            </a:r>
          </a:p>
          <a:p>
            <a:r>
              <a:rPr lang="cs-CZ" dirty="0"/>
              <a:t>Technokrat</a:t>
            </a:r>
          </a:p>
          <a:p>
            <a:r>
              <a:rPr lang="pl-PL" dirty="0"/>
              <a:t>Co to je za nesmysl..., nestačím se divit...</a:t>
            </a:r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r>
              <a:rPr lang="cs-CZ" i="1" dirty="0"/>
              <a:t>Recenzent vás nenávidí jen zdánlivě. </a:t>
            </a:r>
            <a:br>
              <a:rPr lang="cs-CZ" i="1" dirty="0"/>
            </a:br>
            <a:r>
              <a:rPr lang="cs-CZ" i="1" dirty="0"/>
              <a:t>Ve skutečnosti vás připravuje na akademický život.</a:t>
            </a:r>
          </a:p>
        </p:txBody>
      </p:sp>
    </p:spTree>
    <p:extLst>
      <p:ext uri="{BB962C8B-B14F-4D97-AF65-F5344CB8AC3E}">
        <p14:creationId xmlns:p14="http://schemas.microsoft.com/office/powerpoint/2010/main" val="25681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9B864-789F-4D1C-C0F3-2A9E6A74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Odpověď na recenze = půlka úspěchu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3B95E8-4325-CB42-B46F-A10DF53AD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Nikdy nereagovat emotivně.</a:t>
            </a:r>
          </a:p>
          <a:p>
            <a:pPr marL="0" indent="0">
              <a:buNone/>
            </a:pPr>
            <a:r>
              <a:rPr lang="cs-CZ" dirty="0"/>
              <a:t>Vždy:</a:t>
            </a:r>
          </a:p>
          <a:p>
            <a:r>
              <a:rPr lang="cs-CZ" dirty="0"/>
              <a:t>poděkovat</a:t>
            </a:r>
          </a:p>
          <a:p>
            <a:r>
              <a:rPr lang="cs-CZ" dirty="0"/>
              <a:t>uznat chybu</a:t>
            </a:r>
          </a:p>
          <a:p>
            <a:r>
              <a:rPr lang="cs-CZ" dirty="0"/>
              <a:t>otočit ve svůj prospěch (teprve teď článek začíná vypadat trochu k světu)</a:t>
            </a:r>
          </a:p>
          <a:p>
            <a:pPr marL="0" indent="0">
              <a:buNone/>
            </a:pPr>
            <a:r>
              <a:rPr lang="cs-CZ" dirty="0"/>
              <a:t>Nikdy nepište: </a:t>
            </a:r>
          </a:p>
          <a:p>
            <a:r>
              <a:rPr lang="cs-CZ" dirty="0"/>
              <a:t>recenzent se mýlí (text byl nejasný, upravili jsme to).</a:t>
            </a:r>
          </a:p>
          <a:p>
            <a:pPr marL="0" indent="0">
              <a:buNone/>
            </a:pPr>
            <a:r>
              <a:rPr lang="cs-CZ" dirty="0"/>
              <a:t>Někdy stačí přepsat jednu větu, a recenzent je spokojený</a:t>
            </a:r>
          </a:p>
        </p:txBody>
      </p:sp>
    </p:spTree>
    <p:extLst>
      <p:ext uri="{BB962C8B-B14F-4D97-AF65-F5344CB8AC3E}">
        <p14:creationId xmlns:p14="http://schemas.microsoft.com/office/powerpoint/2010/main" val="26866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DE1F3-67C3-F526-14D5-EAAEA588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Většina článků není tak „geniální“, jak vypadá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ECA6F5-FF55-3A95-4851-7F33B87D8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čtení můžete mít pocit: tohle bych nikdy nenapsal.</a:t>
            </a:r>
          </a:p>
          <a:p>
            <a:r>
              <a:rPr lang="pl-PL" dirty="0"/>
              <a:t>Oni to taky tak nenapsali. Psali to 6× jinak.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8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0</TotalTime>
  <Words>952</Words>
  <Application>Microsoft Office PowerPoint</Application>
  <PresentationFormat>Širokoúhlá obrazovka</PresentationFormat>
  <Paragraphs>140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Školní předměty 16×9</vt:lpstr>
      <vt:lpstr>Publikace v Q1/2 –  o čem mi nikdo neřekl</vt:lpstr>
      <vt:lpstr>Jak funguje publikování?  Je to poměrně snadné:</vt:lpstr>
      <vt:lpstr>Výjimečně může dojít k menším zádrhelům (když máte vyloženě smůlu):</vt:lpstr>
      <vt:lpstr>Když máte vyloženě štěstí:</vt:lpstr>
      <vt:lpstr>Největší mýtus: „Stačí dobrý výzkum“ (nestačí)</vt:lpstr>
      <vt:lpstr>Desk reject není tragédie (ale spíše norma)</vt:lpstr>
      <vt:lpstr>Recenzent (většinou) není nepřítel (ale test vaší odolnosti)</vt:lpstr>
      <vt:lpstr>Odpověď na recenze = půlka úspěchu</vt:lpstr>
      <vt:lpstr>Většina článků není tak „geniální“, jak vypadá</vt:lpstr>
      <vt:lpstr>Jak skutečně vybírat časopis</vt:lpstr>
      <vt:lpstr>Tajemství úspěšného publikování </vt:lpstr>
      <vt:lpstr>Jak z dat udělat Q1/Q2 článek</vt:lpstr>
      <vt:lpstr>Literatura (kritická věc)</vt:lpstr>
      <vt:lpstr>Cover letter (podceňovaný klíč k úspěchu)</vt:lpstr>
      <vt:lpstr>Je to tak?  (Spíše ano.)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Kokaisl Petr</dc:creator>
  <cp:lastModifiedBy>Kokaisl Petr</cp:lastModifiedBy>
  <cp:revision>2</cp:revision>
  <dcterms:created xsi:type="dcterms:W3CDTF">2026-03-18T20:03:32Z</dcterms:created>
  <dcterms:modified xsi:type="dcterms:W3CDTF">2026-03-19T07:49:11Z</dcterms:modified>
</cp:coreProperties>
</file>