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9" r:id="rId7"/>
    <p:sldId id="277" r:id="rId8"/>
    <p:sldId id="275" r:id="rId9"/>
    <p:sldId id="276" r:id="rId10"/>
    <p:sldId id="262" r:id="rId11"/>
    <p:sldId id="266" r:id="rId12"/>
    <p:sldId id="267" r:id="rId13"/>
    <p:sldId id="270" r:id="rId14"/>
    <p:sldId id="268" r:id="rId15"/>
    <p:sldId id="269" r:id="rId16"/>
    <p:sldId id="263" r:id="rId17"/>
    <p:sldId id="271" r:id="rId18"/>
    <p:sldId id="272" r:id="rId19"/>
    <p:sldId id="261" r:id="rId20"/>
    <p:sldId id="273" r:id="rId21"/>
    <p:sldId id="26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3993-284F-4019-A647-0CEE671E794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90BDF-DB66-4F29-84B4-8A6CC9B118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67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0BDF-DB66-4F29-84B4-8A6CC9B1185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86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712D41-E9A3-47BA-8262-3799727E701C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57E0FC-110F-4D9B-8E47-5DCB1BC0B4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středověkých eposů a legend při utváření evropského kulturního dědictví a kulturních a duchovních hodnot</a:t>
            </a:r>
            <a:endParaRPr lang="cs-CZ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Fiala,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Mostýn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HKS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 latinského slova  – to co mělo být čteno při mši v určitý den</a:t>
            </a:r>
          </a:p>
          <a:p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ypický středověký literární žánr</a:t>
            </a:r>
          </a:p>
          <a:p>
            <a:endParaRPr lang="cs-CZ" dirty="0" smtClean="0"/>
          </a:p>
          <a:p>
            <a:r>
              <a:rPr lang="cs-CZ" dirty="0" smtClean="0"/>
              <a:t>Próza i veršovaná epika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ýchovný ráz</a:t>
            </a:r>
          </a:p>
          <a:p>
            <a:pPr marL="109728" indent="0">
              <a:buNone/>
            </a:pPr>
            <a:r>
              <a:rPr lang="cs-CZ" dirty="0" smtClean="0">
                <a:latin typeface="Bell MT" panose="02020503060305020303" pitchFamily="18" charset="0"/>
              </a:rPr>
              <a:t> </a:t>
            </a:r>
            <a:endParaRPr lang="cs-CZ" dirty="0">
              <a:latin typeface="Bell MT" panose="02020503060305020303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Legendy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latinské </a:t>
            </a:r>
            <a:r>
              <a:rPr lang="cs-CZ" sz="2000" dirty="0"/>
              <a:t>texty z 9. -14. </a:t>
            </a:r>
            <a:r>
              <a:rPr lang="cs-CZ" sz="2000" dirty="0" smtClean="0"/>
              <a:t>století</a:t>
            </a:r>
          </a:p>
          <a:p>
            <a:endParaRPr lang="cs-CZ" sz="2000" dirty="0" smtClean="0"/>
          </a:p>
          <a:p>
            <a:r>
              <a:rPr lang="cs-CZ" sz="2000" dirty="0" smtClean="0"/>
              <a:t>rané </a:t>
            </a:r>
            <a:r>
              <a:rPr lang="cs-CZ" sz="2000" dirty="0"/>
              <a:t>a vrcholné </a:t>
            </a:r>
            <a:r>
              <a:rPr lang="cs-CZ" sz="2000" dirty="0" smtClean="0"/>
              <a:t>období středověku a počátky vzdělanosti písemnictví v našich zemích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Po staletí formovaly českou křesťanskou tradici a  představy o počátcích našich dějin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Středověké </a:t>
            </a:r>
            <a:r>
              <a:rPr lang="cs-CZ" dirty="0"/>
              <a:t>legendy o českých světcích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1602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5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cs-CZ" sz="2400" dirty="0" smtClean="0"/>
              <a:t>Kapitoly:</a:t>
            </a:r>
          </a:p>
          <a:p>
            <a:r>
              <a:rPr lang="cs-CZ" sz="1800" dirty="0" smtClean="0"/>
              <a:t>Život svatého Konstantina – Cyrila</a:t>
            </a:r>
          </a:p>
          <a:p>
            <a:r>
              <a:rPr lang="cs-CZ" sz="1800" dirty="0" smtClean="0"/>
              <a:t>Život svatého Metoděje</a:t>
            </a:r>
          </a:p>
          <a:p>
            <a:r>
              <a:rPr lang="cs-CZ" sz="1800" dirty="0" smtClean="0"/>
              <a:t>Utrpení Ludmily Mučednice</a:t>
            </a:r>
          </a:p>
          <a:p>
            <a:r>
              <a:rPr lang="cs-CZ" sz="1800" dirty="0" smtClean="0"/>
              <a:t>První staroslověnské legendy o svatém Václavu</a:t>
            </a:r>
          </a:p>
          <a:p>
            <a:r>
              <a:rPr lang="cs-CZ" sz="1800" dirty="0" smtClean="0"/>
              <a:t>Kristiánova legenda. Život a umučení svatého Václava a jeho báby svaté Ludmily</a:t>
            </a:r>
          </a:p>
          <a:p>
            <a:r>
              <a:rPr lang="cs-CZ" sz="1800" dirty="0" smtClean="0"/>
              <a:t>Verše o utrpení svatého Vojtěcha</a:t>
            </a:r>
          </a:p>
          <a:p>
            <a:r>
              <a:rPr lang="cs-CZ" sz="1800" dirty="0" smtClean="0"/>
              <a:t>Život svatého Prokopa</a:t>
            </a:r>
          </a:p>
          <a:p>
            <a:r>
              <a:rPr lang="cs-CZ" sz="1800" dirty="0" smtClean="0"/>
              <a:t>Legenda o Blahoslavené Anežce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Středověké legendy o českých světcích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93" y="3501008"/>
            <a:ext cx="216907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54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</a:t>
            </a:r>
            <a:r>
              <a:rPr lang="cs-CZ" sz="1800" dirty="0" smtClean="0"/>
              <a:t>odklad tzv. Druhá staroslověnská legenda o svatém Václavovi</a:t>
            </a:r>
          </a:p>
          <a:p>
            <a:endParaRPr lang="cs-CZ" sz="1800" dirty="0" smtClean="0"/>
          </a:p>
          <a:p>
            <a:r>
              <a:rPr lang="cs-CZ" sz="1800" dirty="0" smtClean="0"/>
              <a:t>psaná prózou z konce 10. století</a:t>
            </a:r>
          </a:p>
          <a:p>
            <a:endParaRPr lang="cs-CZ" sz="1800" dirty="0" smtClean="0"/>
          </a:p>
          <a:p>
            <a:r>
              <a:rPr lang="cs-CZ" sz="1800" dirty="0" smtClean="0"/>
              <a:t>dějiny českého křesťanství</a:t>
            </a:r>
          </a:p>
          <a:p>
            <a:endParaRPr lang="cs-CZ" sz="1800" dirty="0" smtClean="0"/>
          </a:p>
          <a:p>
            <a:r>
              <a:rPr lang="cs-CZ" sz="1800" dirty="0" smtClean="0"/>
              <a:t>charakter postav nositelé křesťanských ctností a ideálů(pevnost víry, ochrana slabých, milosrdenství) X pohanské bludy(násilí, závist)</a:t>
            </a:r>
          </a:p>
          <a:p>
            <a:pPr marL="109728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			</a:t>
            </a:r>
            <a:r>
              <a:rPr lang="cs-CZ" sz="1400" dirty="0" smtClean="0"/>
              <a:t>Křesťanství dobro X pohanství zlo </a:t>
            </a:r>
          </a:p>
          <a:p>
            <a:pPr marL="109728" indent="0">
              <a:buNone/>
            </a:pPr>
            <a:endParaRPr lang="cs-CZ" sz="100" dirty="0" smtClean="0"/>
          </a:p>
          <a:p>
            <a:r>
              <a:rPr lang="cs-CZ" sz="1800" dirty="0"/>
              <a:t>c</a:t>
            </a:r>
            <a:r>
              <a:rPr lang="cs-CZ" sz="1800" dirty="0" smtClean="0"/>
              <a:t>htěl Čechy postavit vedle velkých národů, tak že povznese vzdělanost obyvatel a podpory víry širokých lidových vrstev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>
                <a:effectLst/>
              </a:rPr>
              <a:t>Kristiánova </a:t>
            </a:r>
            <a:r>
              <a:rPr lang="cs-CZ" sz="2700" dirty="0">
                <a:effectLst/>
              </a:rPr>
              <a:t>legenda. Život a umučení svatého Václava a jeho báby svaté Ludmily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765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900" dirty="0"/>
              <a:t>z</a:t>
            </a:r>
            <a:r>
              <a:rPr lang="cs-CZ" sz="1900" dirty="0" smtClean="0"/>
              <a:t>astínila všechny ostatní sbírky legend – Zlatá</a:t>
            </a:r>
          </a:p>
          <a:p>
            <a:endParaRPr lang="cs-CZ" sz="1900" dirty="0" smtClean="0"/>
          </a:p>
          <a:p>
            <a:r>
              <a:rPr lang="cs-CZ" sz="1900" dirty="0" smtClean="0"/>
              <a:t>vyprávění o všech církevních světcích</a:t>
            </a:r>
          </a:p>
          <a:p>
            <a:endParaRPr lang="cs-CZ" sz="1900" dirty="0" smtClean="0"/>
          </a:p>
          <a:p>
            <a:r>
              <a:rPr lang="cs-CZ" sz="1900" dirty="0" smtClean="0"/>
              <a:t>účelem spáse věřících, přibližovaní pravdy víry</a:t>
            </a:r>
          </a:p>
          <a:p>
            <a:endParaRPr lang="cs-CZ" sz="1900" dirty="0" smtClean="0"/>
          </a:p>
          <a:p>
            <a:r>
              <a:rPr lang="cs-CZ" sz="1900" dirty="0" smtClean="0"/>
              <a:t>autor – dominikánský mnich později arcibiskup</a:t>
            </a:r>
          </a:p>
          <a:p>
            <a:endParaRPr lang="cs-CZ" sz="1900" dirty="0" smtClean="0"/>
          </a:p>
          <a:p>
            <a:r>
              <a:rPr lang="cs-CZ" sz="1900" dirty="0" smtClean="0"/>
              <a:t>pochází z doby 13. a 14 století</a:t>
            </a:r>
          </a:p>
          <a:p>
            <a:endParaRPr lang="cs-CZ" sz="1900" dirty="0" smtClean="0"/>
          </a:p>
          <a:p>
            <a:r>
              <a:rPr lang="cs-CZ" sz="1900" dirty="0"/>
              <a:t>p</a:t>
            </a:r>
            <a:r>
              <a:rPr lang="cs-CZ" sz="1900" dirty="0" smtClean="0"/>
              <a:t>ředloha pro mnoho textů a písní – pronikaly do lidových vyprávění</a:t>
            </a:r>
          </a:p>
          <a:p>
            <a:endParaRPr lang="cs-CZ" sz="1900" dirty="0" smtClean="0"/>
          </a:p>
          <a:p>
            <a:r>
              <a:rPr lang="cs-CZ" sz="1900" dirty="0" smtClean="0"/>
              <a:t>velký důraz klade na zázračné skutky svatých, mučednických výjevů, milostného vytržení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Jakub De </a:t>
            </a:r>
            <a:r>
              <a:rPr lang="cs-CZ" dirty="0" err="1" smtClean="0"/>
              <a:t>Voragine</a:t>
            </a:r>
            <a:r>
              <a:rPr lang="cs-CZ" dirty="0" smtClean="0"/>
              <a:t> – Legenda </a:t>
            </a:r>
            <a:r>
              <a:rPr lang="cs-CZ" dirty="0" err="1"/>
              <a:t>A</a:t>
            </a:r>
            <a:r>
              <a:rPr lang="cs-CZ" dirty="0" err="1" smtClean="0"/>
              <a:t>urea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08720"/>
            <a:ext cx="305983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3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b="1" i="1" dirty="0" err="1" smtClean="0"/>
              <a:t>nikos</a:t>
            </a:r>
            <a:r>
              <a:rPr lang="cs-CZ" sz="1800" dirty="0" smtClean="0"/>
              <a:t> řecky vítězství a </a:t>
            </a:r>
            <a:r>
              <a:rPr lang="cs-CZ" sz="1800" b="1" i="1" dirty="0" err="1" smtClean="0"/>
              <a:t>laos</a:t>
            </a:r>
            <a:r>
              <a:rPr lang="cs-CZ" sz="1800" dirty="0" smtClean="0"/>
              <a:t> řecky lid = vítězství nad lidem</a:t>
            </a:r>
          </a:p>
          <a:p>
            <a:endParaRPr lang="cs-CZ" sz="1800" dirty="0" smtClean="0"/>
          </a:p>
          <a:p>
            <a:r>
              <a:rPr lang="cs-CZ" sz="1800" dirty="0" smtClean="0"/>
              <a:t>Rodiče </a:t>
            </a:r>
            <a:r>
              <a:rPr lang="cs-CZ" sz="1800" dirty="0" err="1" smtClean="0"/>
              <a:t>Epifanes</a:t>
            </a:r>
            <a:r>
              <a:rPr lang="cs-CZ" sz="1800" dirty="0" smtClean="0"/>
              <a:t> a Johana</a:t>
            </a:r>
          </a:p>
          <a:p>
            <a:endParaRPr lang="cs-CZ" sz="1800" dirty="0" smtClean="0"/>
          </a:p>
          <a:p>
            <a:r>
              <a:rPr lang="cs-CZ" sz="1800" dirty="0" smtClean="0"/>
              <a:t>Byl biskupem v Miře </a:t>
            </a:r>
          </a:p>
          <a:p>
            <a:endParaRPr lang="cs-CZ" sz="1800" dirty="0" smtClean="0"/>
          </a:p>
          <a:p>
            <a:r>
              <a:rPr lang="cs-CZ" sz="1800" dirty="0"/>
              <a:t>J</a:t>
            </a:r>
            <a:r>
              <a:rPr lang="cs-CZ" sz="1800" dirty="0" smtClean="0"/>
              <a:t>edna z legend – o chudém šlechtici, který měl </a:t>
            </a:r>
          </a:p>
          <a:p>
            <a:pPr marL="109728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			3 dcery – nevěstky</a:t>
            </a:r>
          </a:p>
          <a:p>
            <a:endParaRPr lang="cs-CZ" sz="1800" dirty="0" smtClean="0"/>
          </a:p>
          <a:p>
            <a:r>
              <a:rPr lang="cs-CZ" sz="1800" dirty="0" smtClean="0"/>
              <a:t>Mikuláš nosil potají do jejich pokoje hroudu zlata(věno, provdání)</a:t>
            </a:r>
          </a:p>
          <a:p>
            <a:r>
              <a:rPr lang="cs-CZ" sz="1800" dirty="0" smtClean="0"/>
              <a:t>Dobročinný skutek= dnešní charitativní, křesťanský prvek zvyk dávat před svátkem svatého Mikuláše dětem nadílku</a:t>
            </a:r>
          </a:p>
          <a:p>
            <a:endParaRPr lang="cs-CZ" sz="1800" dirty="0" smtClean="0"/>
          </a:p>
          <a:p>
            <a:r>
              <a:rPr lang="cs-CZ" sz="1800" dirty="0"/>
              <a:t>B</a:t>
            </a:r>
            <a:r>
              <a:rPr lang="cs-CZ" sz="1800" dirty="0" smtClean="0"/>
              <a:t>ojoval proti pohanským kultům – nechal pokácet strom zasvěcený Dianě – planoucí olej              dobro X zlo</a:t>
            </a:r>
          </a:p>
          <a:p>
            <a:r>
              <a:rPr lang="cs-CZ" sz="1800" dirty="0" smtClean="0"/>
              <a:t>6.12 od středověku spojován s vírou a bohatstvím – uzavíraní obchodů</a:t>
            </a:r>
          </a:p>
          <a:p>
            <a:endParaRPr lang="cs-CZ" sz="18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Svatý Mikuláš – Legenda </a:t>
            </a:r>
            <a:r>
              <a:rPr lang="cs-CZ" dirty="0" err="1" smtClean="0"/>
              <a:t>Aurea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90675"/>
            <a:ext cx="20162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114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Také nazýváno Uvedení páně do chrámu</a:t>
            </a:r>
          </a:p>
          <a:p>
            <a:endParaRPr lang="cs-CZ" sz="2000" dirty="0" smtClean="0"/>
          </a:p>
          <a:p>
            <a:r>
              <a:rPr lang="cs-CZ" sz="2000" dirty="0" smtClean="0"/>
              <a:t>Slaví se 40 dne po Narození Páně –</a:t>
            </a:r>
          </a:p>
          <a:p>
            <a:pPr marL="109728" indent="0">
              <a:buNone/>
            </a:pPr>
            <a:r>
              <a:rPr lang="cs-CZ" sz="2000" dirty="0" smtClean="0"/>
              <a:t>	            Ježíšova matka Marie přinesla </a:t>
            </a:r>
          </a:p>
          <a:p>
            <a:pPr marL="109728" indent="0">
              <a:buNone/>
            </a:pPr>
            <a:r>
              <a:rPr lang="cs-CZ" sz="2000" dirty="0" smtClean="0"/>
              <a:t>	                       svého syna do chrámu</a:t>
            </a:r>
          </a:p>
          <a:p>
            <a:endParaRPr lang="cs-CZ" sz="2000" dirty="0" smtClean="0"/>
          </a:p>
          <a:p>
            <a:r>
              <a:rPr lang="cs-CZ" sz="2000" dirty="0" smtClean="0"/>
              <a:t>Zasvěcení Bohu a očištění </a:t>
            </a:r>
            <a:endParaRPr lang="cs-CZ" sz="2000" dirty="0"/>
          </a:p>
          <a:p>
            <a:pPr marL="109728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		„ Jejich srdce očistil vírou“</a:t>
            </a:r>
          </a:p>
          <a:p>
            <a:endParaRPr lang="cs-CZ" sz="2000" dirty="0" smtClean="0"/>
          </a:p>
          <a:p>
            <a:r>
              <a:rPr lang="cs-CZ" sz="2000" dirty="0" smtClean="0"/>
              <a:t>Hromnice – osvícení milostí – Kristovi dáváno jméno světlo</a:t>
            </a:r>
          </a:p>
          <a:p>
            <a:r>
              <a:rPr lang="cs-CZ" sz="2000" dirty="0" smtClean="0"/>
              <a:t>Nošení zapálených svíček </a:t>
            </a:r>
            <a:r>
              <a:rPr lang="cs-CZ" sz="1800" dirty="0" smtClean="0"/>
              <a:t>– čistota Panny Marie</a:t>
            </a:r>
          </a:p>
          <a:p>
            <a:pPr marL="393192" lvl="1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- představení průvodu, neseme 						svíčku(Ježíše) do kostela</a:t>
            </a:r>
          </a:p>
          <a:p>
            <a:pPr marL="393192" lvl="1" indent="0">
              <a:buNone/>
            </a:pPr>
            <a:r>
              <a:rPr lang="cs-CZ" sz="1800" dirty="0" smtClean="0"/>
              <a:t>			            - víra s dobrou činností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Svíčka 3 složky – vosk(tělo),knot(bělostná duše), oheň(božství)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Očištění Panny Marie - Hromnice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3096344" cy="3096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Hromnice o hodinu </a:t>
            </a:r>
            <a:r>
              <a:rPr lang="pl-PL" dirty="0" smtClean="0"/>
              <a:t>více – příchod jara( světla) 2. února</a:t>
            </a:r>
          </a:p>
          <a:p>
            <a:r>
              <a:rPr lang="pl-PL" dirty="0" smtClean="0"/>
              <a:t>U starých Slovanů – bůh Perun – boha hromů a blesků – jarní blesky</a:t>
            </a:r>
          </a:p>
          <a:p>
            <a:r>
              <a:rPr lang="pl-PL" dirty="0" smtClean="0"/>
              <a:t>Spojovány také s očištěním domů, sklizením betlémů a vánočních stromků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Hromnice dnes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28095"/>
            <a:ext cx="408198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30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Pochází z bohaté rodiny v Alexandrii</a:t>
            </a:r>
          </a:p>
          <a:p>
            <a:r>
              <a:rPr lang="cs-CZ" sz="2000" dirty="0" smtClean="0"/>
              <a:t>Vztah Kateřiny a Krista</a:t>
            </a:r>
          </a:p>
          <a:p>
            <a:r>
              <a:rPr lang="cs-CZ" sz="2000" dirty="0" smtClean="0"/>
              <a:t>Protest proti uctívaní pohanských bohů(král </a:t>
            </a:r>
            <a:r>
              <a:rPr lang="cs-CZ" sz="2000" dirty="0" err="1" smtClean="0"/>
              <a:t>Maxentius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50 císařových mudrců – vyvrácení víry→ sami přijímají víru křesťanství </a:t>
            </a:r>
          </a:p>
          <a:p>
            <a:r>
              <a:rPr lang="cs-CZ" sz="2000" dirty="0" smtClean="0"/>
              <a:t>Trest upálení mudrců</a:t>
            </a:r>
          </a:p>
          <a:p>
            <a:endParaRPr lang="cs-CZ" sz="2000" dirty="0" smtClean="0"/>
          </a:p>
          <a:p>
            <a:r>
              <a:rPr lang="cs-CZ" sz="2000" dirty="0" smtClean="0"/>
              <a:t>Kateřina je mučena na kole s bodci</a:t>
            </a:r>
          </a:p>
          <a:p>
            <a:r>
              <a:rPr lang="cs-CZ" sz="2000" dirty="0" smtClean="0"/>
              <a:t>„Když jí srazili hlavu, </a:t>
            </a:r>
          </a:p>
          <a:p>
            <a:pPr marL="109728" indent="0">
              <a:buNone/>
            </a:pPr>
            <a:r>
              <a:rPr lang="cs-CZ" sz="2000" dirty="0" smtClean="0"/>
              <a:t>    z jejího těla místo krve teklo“- mléko</a:t>
            </a:r>
          </a:p>
          <a:p>
            <a:endParaRPr lang="cs-CZ" sz="2000" dirty="0" smtClean="0"/>
          </a:p>
          <a:p>
            <a:r>
              <a:rPr lang="cs-CZ" sz="2000" dirty="0" smtClean="0"/>
              <a:t>Patronka univerzit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Svatá Kateřina – Legenda </a:t>
            </a:r>
            <a:r>
              <a:rPr lang="cs-CZ" dirty="0" err="1" smtClean="0"/>
              <a:t>Aurea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96952"/>
            <a:ext cx="28083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42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Hrdinové-vojáci, politici, učitelé, politologové, filosofové</a:t>
            </a:r>
          </a:p>
          <a:p>
            <a:endParaRPr lang="cs-CZ" dirty="0" smtClean="0"/>
          </a:p>
          <a:p>
            <a:r>
              <a:rPr lang="cs-CZ" dirty="0" smtClean="0"/>
              <a:t>Uvědomění a jejich uctění</a:t>
            </a:r>
          </a:p>
          <a:p>
            <a:endParaRPr lang="cs-CZ" dirty="0" smtClean="0"/>
          </a:p>
          <a:p>
            <a:r>
              <a:rPr lang="cs-CZ" dirty="0" smtClean="0"/>
              <a:t>Boj dobra x zla, světla x temnoty</a:t>
            </a:r>
          </a:p>
          <a:p>
            <a:endParaRPr lang="cs-CZ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v dnešní době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konce 5.století do konce 15.století</a:t>
            </a:r>
          </a:p>
          <a:p>
            <a:endParaRPr lang="cs-CZ" dirty="0" smtClean="0"/>
          </a:p>
          <a:p>
            <a:r>
              <a:rPr lang="cs-CZ" dirty="0" smtClean="0"/>
              <a:t>Křesťanství</a:t>
            </a:r>
          </a:p>
          <a:p>
            <a:endParaRPr lang="cs-CZ" dirty="0" smtClean="0"/>
          </a:p>
          <a:p>
            <a:r>
              <a:rPr lang="cs-CZ" dirty="0" smtClean="0"/>
              <a:t>Duchovní x Světská moc</a:t>
            </a:r>
          </a:p>
          <a:p>
            <a:endParaRPr lang="cs-CZ" dirty="0" smtClean="0"/>
          </a:p>
          <a:p>
            <a:r>
              <a:rPr lang="cs-CZ" dirty="0" smtClean="0"/>
              <a:t>Patristika, scholastika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Nejstarší sepsaný středověký epos:</a:t>
            </a:r>
          </a:p>
          <a:p>
            <a:pPr lvl="2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A) Píseň o Rolandovi</a:t>
            </a:r>
          </a:p>
          <a:p>
            <a:pPr lvl="2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B) Píseň o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Cidovi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C) Píseň o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Beowulfovi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Ve kterém příběhu se vyskytuje Olifant:</a:t>
            </a:r>
          </a:p>
          <a:p>
            <a:pPr lvl="2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) Píseň o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Cidovi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Píseň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o Rolandovi</a:t>
            </a:r>
          </a:p>
          <a:p>
            <a:pPr lvl="2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) Píseň o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Nibelunzích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Patronkou univerzit je:</a:t>
            </a:r>
          </a:p>
          <a:p>
            <a:pPr lvl="2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A) Svatá Ludmila</a:t>
            </a:r>
          </a:p>
          <a:p>
            <a:pPr marL="603504" lvl="2" indent="0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   B) Svatá Markéta</a:t>
            </a:r>
          </a:p>
          <a:p>
            <a:pPr marL="603504" lvl="2" indent="0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   C) Svatá Kateřina</a:t>
            </a: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Svatý Mikuláš se nazývá podle řeckých slov:</a:t>
            </a:r>
          </a:p>
          <a:p>
            <a:pPr marL="603504" lvl="2" indent="0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     A)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ikos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laos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603504" lvl="2" indent="0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     B)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nikos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laos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603504" lvl="2" indent="0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     C) Z řeckého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nitor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laus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Otázečky: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033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Documents and Settings\Uzivatel\Local Settings\Temporary Internet Files\Content.IE5\BFNBURI5\AJ_Buddy_graduat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597274" cy="25972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Žalm</a:t>
            </a:r>
          </a:p>
          <a:p>
            <a:endParaRPr lang="cs-CZ" dirty="0" smtClean="0"/>
          </a:p>
          <a:p>
            <a:r>
              <a:rPr lang="cs-CZ" dirty="0" smtClean="0"/>
              <a:t>Apokryf</a:t>
            </a:r>
          </a:p>
          <a:p>
            <a:endParaRPr lang="cs-CZ" dirty="0" smtClean="0"/>
          </a:p>
          <a:p>
            <a:r>
              <a:rPr lang="cs-CZ" dirty="0" err="1" smtClean="0"/>
              <a:t>Faubliaux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Fraška</a:t>
            </a:r>
          </a:p>
          <a:p>
            <a:endParaRPr lang="cs-CZ" dirty="0" smtClean="0"/>
          </a:p>
          <a:p>
            <a:r>
              <a:rPr lang="cs-CZ" dirty="0" smtClean="0"/>
              <a:t>Sága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Byliny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Traktáty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středověku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Eposy – zaznamenávající mýty, významné události v životě národa a činy mimořádných osobností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Legendy - narození, život, utrpení, umučení či usmrcení světců a světic a o jejich mimořádných činech a zázracích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Eposy x Legendy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Zrození hrdiny, jeho hrdinské činy, smrt nebo nesmrtelnost</a:t>
            </a:r>
          </a:p>
          <a:p>
            <a:endParaRPr lang="cs-CZ" dirty="0" smtClean="0"/>
          </a:p>
          <a:p>
            <a:r>
              <a:rPr lang="cs-CZ" dirty="0" smtClean="0"/>
              <a:t> Hrdinové se střetávali s bájnými netvory (draci, hadi) a silnějšími protivníky.</a:t>
            </a:r>
          </a:p>
          <a:p>
            <a:endParaRPr lang="cs-CZ" dirty="0" smtClean="0"/>
          </a:p>
          <a:p>
            <a:r>
              <a:rPr lang="cs-CZ" dirty="0" smtClean="0"/>
              <a:t> Do děje často zasahují nadpřirozené síly a bohové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Eposy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Francouzská literatura</a:t>
            </a:r>
          </a:p>
          <a:p>
            <a:endParaRPr lang="cs-CZ" dirty="0" smtClean="0"/>
          </a:p>
          <a:p>
            <a:r>
              <a:rPr lang="cs-CZ" dirty="0" smtClean="0"/>
              <a:t>Kolem roku 1100</a:t>
            </a:r>
          </a:p>
          <a:p>
            <a:endParaRPr lang="cs-CZ" dirty="0" smtClean="0"/>
          </a:p>
          <a:p>
            <a:r>
              <a:rPr lang="cs-CZ" dirty="0" smtClean="0"/>
              <a:t>Epos z tažení Karla Velikého</a:t>
            </a:r>
          </a:p>
          <a:p>
            <a:endParaRPr lang="cs-CZ" dirty="0" smtClean="0"/>
          </a:p>
          <a:p>
            <a:r>
              <a:rPr lang="cs-CZ" dirty="0" smtClean="0"/>
              <a:t>Roland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Vznešený text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Píseň o Rolandovi</a:t>
            </a:r>
            <a:endParaRPr lang="cs-CZ" dirty="0"/>
          </a:p>
        </p:txBody>
      </p:sp>
      <p:pic>
        <p:nvPicPr>
          <p:cNvPr id="1026" name="Picture 2" descr="017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16832"/>
            <a:ext cx="2667000" cy="2962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Španělská literatura</a:t>
            </a:r>
          </a:p>
          <a:p>
            <a:endParaRPr lang="cs-CZ" dirty="0" smtClean="0"/>
          </a:p>
          <a:p>
            <a:r>
              <a:rPr lang="cs-CZ" dirty="0" smtClean="0"/>
              <a:t>Počátek 12. století</a:t>
            </a:r>
          </a:p>
          <a:p>
            <a:endParaRPr lang="cs-CZ" dirty="0" smtClean="0"/>
          </a:p>
          <a:p>
            <a:r>
              <a:rPr lang="cs-CZ" dirty="0" smtClean="0"/>
              <a:t>Skutečná historická postava</a:t>
            </a:r>
          </a:p>
          <a:p>
            <a:pPr lvl="2"/>
            <a:r>
              <a:rPr lang="cs-CZ" dirty="0" err="1" smtClean="0"/>
              <a:t>Rodrigo</a:t>
            </a:r>
            <a:r>
              <a:rPr lang="cs-CZ" dirty="0" smtClean="0"/>
              <a:t> </a:t>
            </a:r>
            <a:r>
              <a:rPr lang="cs-CZ" dirty="0" err="1" smtClean="0"/>
              <a:t>Diaz</a:t>
            </a:r>
            <a:r>
              <a:rPr lang="cs-CZ" dirty="0" smtClean="0"/>
              <a:t> de </a:t>
            </a:r>
            <a:r>
              <a:rPr lang="cs-CZ" dirty="0" err="1" smtClean="0"/>
              <a:t>Vivar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Rytíř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Píseň o </a:t>
            </a:r>
            <a:r>
              <a:rPr lang="cs-CZ" dirty="0" err="1" smtClean="0"/>
              <a:t>Cidovi</a:t>
            </a:r>
            <a:endParaRPr lang="cs-CZ" dirty="0"/>
          </a:p>
        </p:txBody>
      </p:sp>
      <p:pic>
        <p:nvPicPr>
          <p:cNvPr id="2050" name="Picture 2" descr="https://upload.wikimedia.org/wikipedia/commons/1/14/Monumento_al_Cid_%28Burgos%2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772" y="0"/>
            <a:ext cx="3434228" cy="45789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Germánské pověsti</a:t>
            </a:r>
          </a:p>
          <a:p>
            <a:endParaRPr lang="cs-CZ" dirty="0" smtClean="0"/>
          </a:p>
          <a:p>
            <a:r>
              <a:rPr lang="cs-CZ" dirty="0" smtClean="0"/>
              <a:t>670-850</a:t>
            </a:r>
          </a:p>
          <a:p>
            <a:endParaRPr lang="cs-CZ" dirty="0" smtClean="0"/>
          </a:p>
          <a:p>
            <a:r>
              <a:rPr lang="cs-CZ" dirty="0" smtClean="0"/>
              <a:t>Ideál křesťanského rytíře</a:t>
            </a:r>
          </a:p>
          <a:p>
            <a:endParaRPr lang="cs-CZ" dirty="0" smtClean="0"/>
          </a:p>
          <a:p>
            <a:r>
              <a:rPr lang="cs-CZ" dirty="0" smtClean="0"/>
              <a:t>Magické bytosti: netvor z Dánska, vodní čarodějnice, ohnivý drak…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Píseň o </a:t>
            </a:r>
            <a:r>
              <a:rPr lang="cs-CZ" dirty="0" err="1" smtClean="0"/>
              <a:t>Beowulfovi</a:t>
            </a:r>
            <a:endParaRPr lang="cs-CZ" dirty="0"/>
          </a:p>
        </p:txBody>
      </p:sp>
      <p:pic>
        <p:nvPicPr>
          <p:cNvPr id="4098" name="Picture 2" descr="Výsledek obrázku pro Beow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642" y="332656"/>
            <a:ext cx="3825358" cy="38923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Germánská literatura 13.století</a:t>
            </a:r>
          </a:p>
          <a:p>
            <a:endParaRPr lang="cs-CZ" dirty="0" smtClean="0"/>
          </a:p>
          <a:p>
            <a:r>
              <a:rPr lang="cs-CZ" dirty="0" smtClean="0"/>
              <a:t>Nibelungové- skřítci, strážci pokladu</a:t>
            </a:r>
          </a:p>
          <a:p>
            <a:endParaRPr lang="cs-CZ" dirty="0" smtClean="0"/>
          </a:p>
          <a:p>
            <a:r>
              <a:rPr lang="cs-CZ" dirty="0" err="1" smtClean="0"/>
              <a:t>Sigfried</a:t>
            </a:r>
            <a:r>
              <a:rPr lang="cs-CZ" dirty="0" smtClean="0"/>
              <a:t>, </a:t>
            </a:r>
            <a:r>
              <a:rPr lang="cs-CZ" dirty="0" err="1" smtClean="0"/>
              <a:t>Gunther</a:t>
            </a:r>
            <a:r>
              <a:rPr lang="cs-CZ" dirty="0" smtClean="0"/>
              <a:t>, </a:t>
            </a:r>
            <a:r>
              <a:rPr lang="cs-CZ" dirty="0" err="1" smtClean="0"/>
              <a:t>Brumhilda</a:t>
            </a:r>
            <a:r>
              <a:rPr lang="cs-CZ" dirty="0" smtClean="0"/>
              <a:t>, </a:t>
            </a:r>
            <a:r>
              <a:rPr lang="cs-CZ" dirty="0" err="1" smtClean="0"/>
              <a:t>Krimhilda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Píseň o Nibelunzích</a:t>
            </a:r>
            <a:endParaRPr lang="cs-CZ" dirty="0"/>
          </a:p>
        </p:txBody>
      </p:sp>
      <p:pic>
        <p:nvPicPr>
          <p:cNvPr id="3074" name="Picture 2" descr="Výsledek obrázku pro píseň o nibelunzí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28356"/>
            <a:ext cx="3322340" cy="27176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670</Words>
  <Application>Microsoft Office PowerPoint</Application>
  <PresentationFormat>Předvádění na obrazovce (4:3)</PresentationFormat>
  <Paragraphs>191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Shluk</vt:lpstr>
      <vt:lpstr> Role středověkých eposů a legend při utváření evropského kulturního dědictví a kulturních a duchovních hodnot</vt:lpstr>
      <vt:lpstr>Středověk</vt:lpstr>
      <vt:lpstr>Literatura středověku</vt:lpstr>
      <vt:lpstr>Eposy x Legendy</vt:lpstr>
      <vt:lpstr>Eposy</vt:lpstr>
      <vt:lpstr>Píseň o Rolandovi</vt:lpstr>
      <vt:lpstr>Píseň o Cidovi</vt:lpstr>
      <vt:lpstr>Píseň o Beowulfovi</vt:lpstr>
      <vt:lpstr>Píseň o Nibelunzích</vt:lpstr>
      <vt:lpstr>Legendy</vt:lpstr>
      <vt:lpstr> Středověké legendy o českých světcích </vt:lpstr>
      <vt:lpstr>Středověké legendy o českých světcích</vt:lpstr>
      <vt:lpstr>  Kristiánova legenda. Život a umučení svatého Václava a jeho báby svaté Ludmily </vt:lpstr>
      <vt:lpstr>Jakub De Voragine – Legenda Aurea</vt:lpstr>
      <vt:lpstr>Svatý Mikuláš – Legenda Aurea</vt:lpstr>
      <vt:lpstr> Očištění Panny Marie - Hromnice </vt:lpstr>
      <vt:lpstr>Hromnice dnes</vt:lpstr>
      <vt:lpstr>Svatá Kateřina – Legenda Aurea</vt:lpstr>
      <vt:lpstr>Prvky v dnešní době</vt:lpstr>
      <vt:lpstr>Otázečky:</vt:lpstr>
      <vt:lpstr>Děkujeme za pozornost.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středověkých eposů a legend při utváření evropského kulturního dědictví a kulturních a duchovních hodnot</dc:title>
  <dc:creator>uzivatel</dc:creator>
  <cp:lastModifiedBy>Lukas</cp:lastModifiedBy>
  <cp:revision>52</cp:revision>
  <dcterms:created xsi:type="dcterms:W3CDTF">2016-10-15T15:04:51Z</dcterms:created>
  <dcterms:modified xsi:type="dcterms:W3CDTF">2016-10-26T20:41:09Z</dcterms:modified>
</cp:coreProperties>
</file>