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65" r:id="rId4"/>
    <p:sldId id="258" r:id="rId5"/>
    <p:sldId id="261" r:id="rId6"/>
    <p:sldId id="262" r:id="rId7"/>
    <p:sldId id="259" r:id="rId8"/>
    <p:sldId id="266" r:id="rId9"/>
    <p:sldId id="268" r:id="rId10"/>
    <p:sldId id="269" r:id="rId11"/>
    <p:sldId id="270" r:id="rId12"/>
    <p:sldId id="271" r:id="rId13"/>
    <p:sldId id="272" r:id="rId14"/>
    <p:sldId id="267" r:id="rId15"/>
    <p:sldId id="273" r:id="rId16"/>
    <p:sldId id="26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12/8/2016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12/8/2016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12/8/2016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12/8/2016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12/8/2016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12/8/2016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STŘEDOVĚKÉ EPOSY A LEGENDY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Kučerová, Znamenáčková</a:t>
            </a:r>
          </a:p>
        </p:txBody>
      </p:sp>
    </p:spTree>
    <p:extLst>
      <p:ext uri="{BB962C8B-B14F-4D97-AF65-F5344CB8AC3E}">
        <p14:creationId xmlns:p14="http://schemas.microsoft.com/office/powerpoint/2010/main" val="392600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Legendy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Jakub </a:t>
            </a:r>
            <a:r>
              <a:rPr lang="cs-CZ" dirty="0" err="1"/>
              <a:t>Voragine</a:t>
            </a:r>
            <a:r>
              <a:rPr lang="cs-CZ" dirty="0"/>
              <a:t> – Legenda </a:t>
            </a:r>
            <a:r>
              <a:rPr lang="cs-CZ" dirty="0" err="1"/>
              <a:t>Aurea</a:t>
            </a:r>
            <a:endParaRPr lang="cs-CZ" dirty="0"/>
          </a:p>
          <a:p>
            <a:endParaRPr lang="cs-CZ" dirty="0"/>
          </a:p>
          <a:p>
            <a:r>
              <a:rPr lang="cs-CZ" dirty="0"/>
              <a:t>Svatý Antonín</a:t>
            </a:r>
          </a:p>
          <a:p>
            <a:pPr lvl="1"/>
            <a:r>
              <a:rPr lang="cs-CZ" dirty="0"/>
              <a:t>Bojoval se zlými duchy</a:t>
            </a:r>
          </a:p>
          <a:p>
            <a:r>
              <a:rPr lang="cs-CZ" dirty="0"/>
              <a:t>Svatý Jiří</a:t>
            </a:r>
          </a:p>
          <a:p>
            <a:pPr lvl="1"/>
            <a:r>
              <a:rPr lang="cs-CZ" dirty="0"/>
              <a:t>Bojoval s drakem</a:t>
            </a:r>
          </a:p>
          <a:p>
            <a:r>
              <a:rPr lang="cs-CZ" dirty="0"/>
              <a:t>Svatý Jiljí</a:t>
            </a:r>
          </a:p>
          <a:p>
            <a:pPr lvl="1"/>
            <a:r>
              <a:rPr lang="cs-CZ" dirty="0"/>
              <a:t>Laň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382" y="1316278"/>
            <a:ext cx="5782269" cy="425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82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Svatý Antonín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 20 letech prodal všechen svůj majetek</a:t>
            </a:r>
          </a:p>
          <a:p>
            <a:r>
              <a:rPr lang="cs-CZ" dirty="0"/>
              <a:t>Ďábel se ho snaží svézt</a:t>
            </a:r>
          </a:p>
          <a:p>
            <a:r>
              <a:rPr lang="cs-CZ" dirty="0"/>
              <a:t>Ježíš jej po velké bitvě s duchy uzdravil</a:t>
            </a:r>
          </a:p>
          <a:p>
            <a:endParaRPr lang="cs-CZ" dirty="0"/>
          </a:p>
        </p:txBody>
      </p:sp>
      <p:pic>
        <p:nvPicPr>
          <p:cNvPr id="1028" name="Picture 4" descr="http://catholica.cz/images/220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369" y="787014"/>
            <a:ext cx="1739127" cy="541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328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Svatý Jiří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Povoláním tribun</a:t>
            </a:r>
          </a:p>
          <a:p>
            <a:r>
              <a:rPr lang="cs-CZ" dirty="0"/>
              <a:t>Terorizující drak</a:t>
            </a:r>
          </a:p>
          <a:p>
            <a:r>
              <a:rPr lang="cs-CZ" dirty="0"/>
              <a:t>Všichni obyvatelé města se musí						 nechat pokřtít</a:t>
            </a:r>
          </a:p>
          <a:p>
            <a:r>
              <a:rPr lang="cs-CZ" dirty="0"/>
              <a:t>Snahy o Jiřího smrt</a:t>
            </a:r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083" y="1229539"/>
            <a:ext cx="5682976" cy="43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44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Svatý Jiljí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Pocházel z královského rodu</a:t>
            </a:r>
          </a:p>
          <a:p>
            <a:r>
              <a:rPr lang="cs-CZ" dirty="0"/>
              <a:t>Dal nemocnému svůj plášť</a:t>
            </a:r>
          </a:p>
          <a:p>
            <a:r>
              <a:rPr lang="cs-CZ" dirty="0"/>
              <a:t>Léčí zranění pomocí modliteb</a:t>
            </a:r>
          </a:p>
          <a:p>
            <a:r>
              <a:rPr lang="cs-CZ" dirty="0"/>
              <a:t>Laň</a:t>
            </a:r>
          </a:p>
        </p:txBody>
      </p:sp>
      <p:pic>
        <p:nvPicPr>
          <p:cNvPr id="2050" name="Picture 2" descr="Výsledek obrázku pro svatý jilj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495" y="1179311"/>
            <a:ext cx="3830783" cy="466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210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456706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AutoNum type="arabicPeriod"/>
            </a:pPr>
            <a:r>
              <a:rPr lang="cs-CZ" dirty="0"/>
              <a:t>V jakém století přišli na Moravu Cyril a Metoděj?</a:t>
            </a:r>
          </a:p>
          <a:p>
            <a:pPr marL="0" indent="0">
              <a:buNone/>
            </a:pPr>
            <a:r>
              <a:rPr lang="cs-CZ" dirty="0"/>
              <a:t>      a, 10</a:t>
            </a:r>
          </a:p>
          <a:p>
            <a:pPr marL="0" indent="0">
              <a:buNone/>
            </a:pPr>
            <a:r>
              <a:rPr lang="cs-CZ" dirty="0"/>
              <a:t>      b, 11</a:t>
            </a:r>
          </a:p>
          <a:p>
            <a:pPr marL="0" indent="0">
              <a:buNone/>
            </a:pPr>
            <a:r>
              <a:rPr lang="cs-CZ" dirty="0"/>
              <a:t>      c, 9</a:t>
            </a:r>
          </a:p>
          <a:p>
            <a:pPr marL="0" indent="0">
              <a:buNone/>
            </a:pPr>
            <a:r>
              <a:rPr lang="cs-CZ" dirty="0"/>
              <a:t>2. Jak se jmenoval Rolandův meč v Písni o Rolandovi?</a:t>
            </a:r>
          </a:p>
          <a:p>
            <a:pPr marL="0" indent="0">
              <a:buNone/>
            </a:pPr>
            <a:r>
              <a:rPr lang="cs-CZ" dirty="0"/>
              <a:t>      a, </a:t>
            </a:r>
            <a:r>
              <a:rPr lang="cs-CZ" dirty="0" err="1"/>
              <a:t>Excalibur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b, </a:t>
            </a:r>
            <a:r>
              <a:rPr lang="cs-CZ" dirty="0" err="1"/>
              <a:t>Durendal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c, </a:t>
            </a:r>
            <a:r>
              <a:rPr lang="cs-CZ" dirty="0" err="1"/>
              <a:t>Tizon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3. Z jaké země pocházejí </a:t>
            </a:r>
            <a:r>
              <a:rPr lang="cs-CZ" i="1" dirty="0"/>
              <a:t>byliny</a:t>
            </a:r>
            <a:r>
              <a:rPr lang="cs-CZ" dirty="0"/>
              <a:t>, lidové písně pojednávající o činech legendárních bohatýrů?</a:t>
            </a:r>
          </a:p>
          <a:p>
            <a:pPr marL="0" indent="0">
              <a:buNone/>
            </a:pPr>
            <a:r>
              <a:rPr lang="cs-CZ" dirty="0"/>
              <a:t>      a, Rusko</a:t>
            </a:r>
          </a:p>
          <a:p>
            <a:pPr marL="0" indent="0">
              <a:buNone/>
            </a:pPr>
            <a:r>
              <a:rPr lang="cs-CZ" dirty="0"/>
              <a:t>      b, Anglie</a:t>
            </a:r>
          </a:p>
          <a:p>
            <a:pPr marL="0" indent="0">
              <a:buNone/>
            </a:pPr>
            <a:r>
              <a:rPr lang="cs-CZ" dirty="0"/>
              <a:t>      c, Německo</a:t>
            </a:r>
          </a:p>
        </p:txBody>
      </p:sp>
    </p:spTree>
    <p:extLst>
      <p:ext uri="{BB962C8B-B14F-4D97-AF65-F5344CB8AC3E}">
        <p14:creationId xmlns:p14="http://schemas.microsoft.com/office/powerpoint/2010/main" val="2589813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Jaký světec zabil draka?</a:t>
            </a:r>
          </a:p>
          <a:p>
            <a:pPr marL="0" indent="0">
              <a:buNone/>
            </a:pPr>
            <a:r>
              <a:rPr lang="cs-CZ" dirty="0"/>
              <a:t>   a, Jiří</a:t>
            </a:r>
          </a:p>
          <a:p>
            <a:pPr marL="0" indent="0">
              <a:buNone/>
            </a:pPr>
            <a:r>
              <a:rPr lang="cs-CZ" dirty="0"/>
              <a:t>   b, Antonín</a:t>
            </a:r>
          </a:p>
          <a:p>
            <a:pPr marL="0" indent="0">
              <a:buNone/>
            </a:pPr>
            <a:r>
              <a:rPr lang="cs-CZ" dirty="0"/>
              <a:t>   c, Jiljí</a:t>
            </a:r>
          </a:p>
        </p:txBody>
      </p:sp>
    </p:spTree>
    <p:extLst>
      <p:ext uri="{BB962C8B-B14F-4D97-AF65-F5344CB8AC3E}">
        <p14:creationId xmlns:p14="http://schemas.microsoft.com/office/powerpoint/2010/main" val="1501585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526030"/>
            <a:ext cx="10058400" cy="2114550"/>
          </a:xfrm>
        </p:spPr>
        <p:txBody>
          <a:bodyPr/>
          <a:lstStyle/>
          <a:p>
            <a:r>
              <a:rPr lang="cs-CZ" dirty="0"/>
              <a:t>    DĚKUJEME ZA POZORNOST </a:t>
            </a:r>
            <a:r>
              <a:rPr lang="cs-CZ" dirty="0">
                <a:sym typeface="Wingdings" panose="05000000000000000000" pitchFamily="2" charset="2"/>
              </a:rPr>
              <a:t>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800" y="5795010"/>
            <a:ext cx="10058400" cy="240030"/>
          </a:xfrm>
        </p:spPr>
        <p:txBody>
          <a:bodyPr>
            <a:normAutofit fontScale="62500" lnSpcReduction="2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2993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Středověk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800" y="1828800"/>
            <a:ext cx="10058400" cy="4206240"/>
          </a:xfrm>
        </p:spPr>
        <p:txBody>
          <a:bodyPr>
            <a:normAutofit fontScale="92500" lnSpcReduction="20000"/>
          </a:bodyPr>
          <a:lstStyle/>
          <a:p>
            <a:endParaRPr lang="cs-CZ" dirty="0"/>
          </a:p>
          <a:p>
            <a:r>
              <a:rPr lang="cs-CZ" dirty="0"/>
              <a:t>476 n.l. – 1492 n.l.</a:t>
            </a:r>
          </a:p>
          <a:p>
            <a:endParaRPr lang="cs-CZ" dirty="0"/>
          </a:p>
          <a:p>
            <a:r>
              <a:rPr lang="cs-CZ" dirty="0"/>
              <a:t>Křesťanství</a:t>
            </a:r>
          </a:p>
          <a:p>
            <a:endParaRPr lang="cs-CZ" dirty="0"/>
          </a:p>
          <a:p>
            <a:r>
              <a:rPr lang="cs-CZ" dirty="0"/>
              <a:t>Vznik nových literárních žánrů</a:t>
            </a:r>
          </a:p>
          <a:p>
            <a:endParaRPr lang="cs-CZ" dirty="0"/>
          </a:p>
          <a:p>
            <a:r>
              <a:rPr lang="cs-CZ" dirty="0"/>
              <a:t>Hudba – Gregoriánský chorál </a:t>
            </a:r>
          </a:p>
          <a:p>
            <a:pPr marL="0" indent="0">
              <a:buNone/>
            </a:pPr>
            <a:r>
              <a:rPr lang="cs-CZ" dirty="0"/>
              <a:t>                - harfa, loutna, flétna, roh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Středověké divadlo – Mastičkář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Karel Veliký, Karel IV., Mikuláš Koperník, Jan Hus, Johanka z Arku, Leonardo da Vinci</a:t>
            </a:r>
          </a:p>
          <a:p>
            <a:endParaRPr lang="cs-CZ" dirty="0"/>
          </a:p>
        </p:txBody>
      </p:sp>
      <p:pic>
        <p:nvPicPr>
          <p:cNvPr id="1026" name="Picture 2" descr="Výsledek obrázku pro obrazy středově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026" y="2014194"/>
            <a:ext cx="393382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765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 středověku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800" y="1828800"/>
            <a:ext cx="10058400" cy="4206240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Převažuje verš</a:t>
            </a:r>
          </a:p>
          <a:p>
            <a:endParaRPr lang="cs-CZ" dirty="0"/>
          </a:p>
          <a:p>
            <a:r>
              <a:rPr lang="cs-CZ" dirty="0"/>
              <a:t>Zlomkovitost literatury – nedochovaná díla</a:t>
            </a:r>
          </a:p>
          <a:p>
            <a:endParaRPr lang="cs-CZ" dirty="0"/>
          </a:p>
          <a:p>
            <a:r>
              <a:rPr lang="cs-CZ" dirty="0"/>
              <a:t>Neznámý autor</a:t>
            </a:r>
          </a:p>
          <a:p>
            <a:endParaRPr lang="cs-CZ" dirty="0"/>
          </a:p>
          <a:p>
            <a:r>
              <a:rPr lang="cs-CZ" dirty="0"/>
              <a:t>Obliba v symbolech</a:t>
            </a:r>
          </a:p>
          <a:p>
            <a:endParaRPr lang="cs-CZ" dirty="0"/>
          </a:p>
          <a:p>
            <a:r>
              <a:rPr lang="cs-CZ" dirty="0"/>
              <a:t>dělení písemnictví na duchovní a světské</a:t>
            </a:r>
          </a:p>
        </p:txBody>
      </p:sp>
      <p:pic>
        <p:nvPicPr>
          <p:cNvPr id="1026" name="Picture 2" descr="Výsledek obrázku pro středověká literat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227" y="2198266"/>
            <a:ext cx="2540277" cy="359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844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 středověku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Světská – národní jazyky</a:t>
            </a:r>
          </a:p>
          <a:p>
            <a:pPr>
              <a:buFontTx/>
              <a:buChar char="-"/>
            </a:pPr>
            <a:r>
              <a:rPr lang="cs-CZ" dirty="0"/>
              <a:t>Hrdinská epika – Píseň o Nibelunzích</a:t>
            </a:r>
          </a:p>
          <a:p>
            <a:pPr>
              <a:buFontTx/>
              <a:buChar char="-"/>
            </a:pPr>
            <a:r>
              <a:rPr lang="cs-CZ" dirty="0"/>
              <a:t>Rytířská epika – Tristan a Isolda</a:t>
            </a:r>
          </a:p>
          <a:p>
            <a:pPr>
              <a:buFontTx/>
              <a:buChar char="-"/>
            </a:pPr>
            <a:r>
              <a:rPr lang="cs-CZ" dirty="0"/>
              <a:t>Dvorská lyrika </a:t>
            </a:r>
          </a:p>
          <a:p>
            <a:pPr>
              <a:buFontTx/>
              <a:buChar char="-"/>
            </a:pPr>
            <a:r>
              <a:rPr lang="cs-CZ" dirty="0"/>
              <a:t>Žákovská poezie</a:t>
            </a:r>
          </a:p>
          <a:p>
            <a:pPr>
              <a:buFontTx/>
              <a:buChar char="-"/>
            </a:pPr>
            <a:r>
              <a:rPr lang="cs-CZ" dirty="0"/>
              <a:t>Kroniky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r>
              <a:rPr lang="cs-CZ" dirty="0"/>
              <a:t>Duchovní – latina, řečtina, staroslověnština</a:t>
            </a:r>
          </a:p>
          <a:p>
            <a:pPr>
              <a:buFontTx/>
              <a:buChar char="-"/>
            </a:pPr>
            <a:r>
              <a:rPr lang="cs-CZ" dirty="0"/>
              <a:t>Legendy</a:t>
            </a:r>
          </a:p>
          <a:p>
            <a:pPr>
              <a:buFontTx/>
              <a:buChar char="-"/>
            </a:pPr>
            <a:r>
              <a:rPr lang="cs-CZ" dirty="0"/>
              <a:t>Duchovní píseň (Hospodine pomiluj </a:t>
            </a:r>
            <a:r>
              <a:rPr lang="cs-CZ" dirty="0" err="1"/>
              <a:t>ny</a:t>
            </a:r>
            <a:r>
              <a:rPr lang="cs-CZ" dirty="0"/>
              <a:t>)</a:t>
            </a:r>
          </a:p>
          <a:p>
            <a:pPr>
              <a:buFontTx/>
              <a:buChar char="-"/>
            </a:pPr>
            <a:r>
              <a:rPr lang="cs-CZ" dirty="0"/>
              <a:t>Traktáty, apokryfy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584" y="1060268"/>
            <a:ext cx="3567844" cy="497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69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Bible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800" y="1897380"/>
            <a:ext cx="10058400" cy="4137660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Základní text</a:t>
            </a:r>
          </a:p>
          <a:p>
            <a:endParaRPr lang="cs-CZ" dirty="0"/>
          </a:p>
          <a:p>
            <a:r>
              <a:rPr lang="cs-CZ" dirty="0"/>
              <a:t>Starý zákon</a:t>
            </a:r>
          </a:p>
          <a:p>
            <a:endParaRPr lang="cs-CZ" dirty="0"/>
          </a:p>
          <a:p>
            <a:r>
              <a:rPr lang="cs-CZ" dirty="0"/>
              <a:t>Nový zákon – život a působení Ježíše Krista, smrt a zmrtvýchvstání </a:t>
            </a:r>
          </a:p>
          <a:p>
            <a:pPr marL="0" indent="0">
              <a:buNone/>
            </a:pPr>
            <a:r>
              <a:rPr lang="cs-CZ" dirty="0"/>
              <a:t>                        - 4 evangelia – Matouš, Marek, Lukáš, Jan</a:t>
            </a:r>
          </a:p>
          <a:p>
            <a:pPr marL="0" indent="0">
              <a:buNone/>
            </a:pPr>
            <a:r>
              <a:rPr lang="cs-CZ" dirty="0"/>
              <a:t>                        - Epištoly, Skutky apoštolů</a:t>
            </a:r>
          </a:p>
          <a:p>
            <a:pPr marL="0" indent="0">
              <a:buNone/>
            </a:pPr>
            <a:r>
              <a:rPr lang="cs-CZ" dirty="0"/>
              <a:t>                        - Zjevení sv. Jana – apokalypsa, konec světa </a:t>
            </a:r>
          </a:p>
          <a:p>
            <a:endParaRPr lang="cs-CZ" dirty="0"/>
          </a:p>
        </p:txBody>
      </p:sp>
      <p:pic>
        <p:nvPicPr>
          <p:cNvPr id="3074" name="Picture 2" descr="Bible, Kniha, Křesťanská, Svatý, Čtení, Znalos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28394"/>
            <a:ext cx="4658253" cy="164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34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Středověká literatura v Čechách a na Moravě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863 – příchod věrozvěstů Cyrila a Metoděje</a:t>
            </a:r>
          </a:p>
          <a:p>
            <a:r>
              <a:rPr lang="cs-CZ" dirty="0"/>
              <a:t>Staroslověnština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Proglas</a:t>
            </a:r>
          </a:p>
          <a:p>
            <a:r>
              <a:rPr lang="cs-CZ" dirty="0" err="1"/>
              <a:t>Paterik</a:t>
            </a:r>
            <a:r>
              <a:rPr lang="cs-CZ" dirty="0"/>
              <a:t> – Kniha Otců</a:t>
            </a:r>
          </a:p>
          <a:p>
            <a:r>
              <a:rPr lang="cs-CZ" dirty="0"/>
              <a:t>Zákon </a:t>
            </a:r>
            <a:r>
              <a:rPr lang="cs-CZ" dirty="0" err="1"/>
              <a:t>sudnyj</a:t>
            </a:r>
            <a:r>
              <a:rPr lang="cs-CZ" dirty="0"/>
              <a:t> </a:t>
            </a:r>
            <a:r>
              <a:rPr lang="cs-CZ" dirty="0" err="1"/>
              <a:t>ljudem</a:t>
            </a:r>
            <a:endParaRPr lang="cs-CZ" dirty="0"/>
          </a:p>
          <a:p>
            <a:r>
              <a:rPr lang="cs-CZ" dirty="0"/>
              <a:t>Život Konstantinův a Život Metodějův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469" y="1796144"/>
            <a:ext cx="5169159" cy="387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32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Eposy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800" y="2213112"/>
            <a:ext cx="10058400" cy="3821927"/>
          </a:xfrm>
        </p:spPr>
        <p:txBody>
          <a:bodyPr/>
          <a:lstStyle/>
          <a:p>
            <a:r>
              <a:rPr lang="cs-CZ" dirty="0"/>
              <a:t>Lyrika i epika</a:t>
            </a:r>
          </a:p>
          <a:p>
            <a:r>
              <a:rPr lang="cs-CZ" dirty="0"/>
              <a:t>Oslavují hrdinské činy</a:t>
            </a:r>
          </a:p>
          <a:p>
            <a:r>
              <a:rPr lang="cs-CZ" dirty="0"/>
              <a:t>Charakter hrdiny – věrný, čestný, odvážný, oddaný, zbožný</a:t>
            </a:r>
          </a:p>
          <a:p>
            <a:r>
              <a:rPr lang="cs-CZ" dirty="0"/>
              <a:t>Objevují se po celé Evropě a mají své názvy</a:t>
            </a:r>
          </a:p>
          <a:p>
            <a:pPr marL="0" indent="0">
              <a:buNone/>
            </a:pPr>
            <a:r>
              <a:rPr lang="cs-CZ" dirty="0"/>
              <a:t>                          - ságy </a:t>
            </a:r>
          </a:p>
          <a:p>
            <a:pPr marL="0" indent="0">
              <a:buNone/>
            </a:pPr>
            <a:r>
              <a:rPr lang="cs-CZ" dirty="0"/>
              <a:t>                          - Edda</a:t>
            </a:r>
          </a:p>
          <a:p>
            <a:pPr marL="0" indent="0">
              <a:buNone/>
            </a:pPr>
            <a:r>
              <a:rPr lang="cs-CZ" dirty="0"/>
              <a:t>                          - byliny</a:t>
            </a:r>
          </a:p>
          <a:p>
            <a:pPr marL="0" indent="0">
              <a:buNone/>
            </a:pPr>
            <a:r>
              <a:rPr lang="cs-CZ" dirty="0"/>
              <a:t>                          - junácké písně</a:t>
            </a:r>
          </a:p>
        </p:txBody>
      </p:sp>
    </p:spTree>
    <p:extLst>
      <p:ext uri="{BB962C8B-B14F-4D97-AF65-F5344CB8AC3E}">
        <p14:creationId xmlns:p14="http://schemas.microsoft.com/office/powerpoint/2010/main" val="1549735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Eposy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Epos o </a:t>
            </a:r>
            <a:r>
              <a:rPr lang="cs-CZ" dirty="0" err="1"/>
              <a:t>Gilgamešovi</a:t>
            </a:r>
            <a:r>
              <a:rPr lang="cs-CZ" dirty="0"/>
              <a:t> </a:t>
            </a:r>
          </a:p>
          <a:p>
            <a:r>
              <a:rPr lang="cs-CZ" dirty="0"/>
              <a:t>Epos </a:t>
            </a:r>
            <a:r>
              <a:rPr lang="cs-CZ" dirty="0" err="1"/>
              <a:t>Rámajána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Epos Alexandreis </a:t>
            </a:r>
          </a:p>
          <a:p>
            <a:r>
              <a:rPr lang="cs-CZ" dirty="0"/>
              <a:t>Tristan a Isolda</a:t>
            </a:r>
          </a:p>
          <a:p>
            <a:r>
              <a:rPr lang="cs-CZ" b="1" dirty="0" err="1"/>
              <a:t>Beowulf</a:t>
            </a:r>
            <a:r>
              <a:rPr lang="cs-CZ" b="1" dirty="0"/>
              <a:t> </a:t>
            </a:r>
          </a:p>
          <a:p>
            <a:r>
              <a:rPr lang="cs-CZ" b="1" dirty="0"/>
              <a:t>Píseň o </a:t>
            </a:r>
            <a:r>
              <a:rPr lang="cs-CZ" b="1" dirty="0" err="1"/>
              <a:t>Cidovi</a:t>
            </a:r>
            <a:endParaRPr lang="cs-CZ" b="1" dirty="0"/>
          </a:p>
          <a:p>
            <a:r>
              <a:rPr lang="cs-CZ" b="1" dirty="0"/>
              <a:t>Píseň o Nibelunzích</a:t>
            </a:r>
          </a:p>
        </p:txBody>
      </p:sp>
      <p:pic>
        <p:nvPicPr>
          <p:cNvPr id="5122" name="Picture 2" descr="kolektiv autorů - Píseň o Nibelunz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043" y="2103120"/>
            <a:ext cx="1697742" cy="255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ýsledek obrázku pro píseň o cido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454" y="2926080"/>
            <a:ext cx="16192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692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Píseň o Rolandovi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800" y="2133600"/>
            <a:ext cx="10058400" cy="3901440"/>
          </a:xfrm>
        </p:spPr>
        <p:txBody>
          <a:bodyPr/>
          <a:lstStyle/>
          <a:p>
            <a:r>
              <a:rPr lang="cs-CZ" dirty="0"/>
              <a:t>Francie - ,,</a:t>
            </a:r>
            <a:r>
              <a:rPr lang="cs-CZ" dirty="0" err="1"/>
              <a:t>Chansons</a:t>
            </a:r>
            <a:r>
              <a:rPr lang="cs-CZ" dirty="0"/>
              <a:t> de </a:t>
            </a:r>
            <a:r>
              <a:rPr lang="cs-CZ" dirty="0" err="1"/>
              <a:t>geste</a:t>
            </a:r>
            <a:r>
              <a:rPr lang="cs-CZ" dirty="0"/>
              <a:t>“</a:t>
            </a:r>
          </a:p>
          <a:p>
            <a:endParaRPr lang="cs-CZ" dirty="0"/>
          </a:p>
          <a:p>
            <a:r>
              <a:rPr lang="cs-CZ" dirty="0"/>
              <a:t>Karel Veliký x </a:t>
            </a:r>
            <a:r>
              <a:rPr lang="cs-CZ" dirty="0" err="1"/>
              <a:t>Marsilius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Roland </a:t>
            </a:r>
          </a:p>
          <a:p>
            <a:r>
              <a:rPr lang="cs-CZ" dirty="0" err="1"/>
              <a:t>Ganelon</a:t>
            </a:r>
            <a:r>
              <a:rPr lang="cs-CZ" dirty="0"/>
              <a:t> </a:t>
            </a:r>
          </a:p>
          <a:p>
            <a:r>
              <a:rPr lang="cs-CZ" dirty="0"/>
              <a:t>Olivier</a:t>
            </a:r>
          </a:p>
        </p:txBody>
      </p:sp>
      <p:pic>
        <p:nvPicPr>
          <p:cNvPr id="4098" name="Picture 2" descr="Výsledek obrázku pro píseň o rolandov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14194"/>
            <a:ext cx="502920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2756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283</TotalTime>
  <Words>438</Words>
  <Application>Microsoft Office PowerPoint</Application>
  <PresentationFormat>Širokoúhlá obrazovka</PresentationFormat>
  <Paragraphs>126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Garamond</vt:lpstr>
      <vt:lpstr>Wingdings</vt:lpstr>
      <vt:lpstr>Savon</vt:lpstr>
      <vt:lpstr>STŘEDOVĚKÉ EPOSY A LEGENDY</vt:lpstr>
      <vt:lpstr>Středověk</vt:lpstr>
      <vt:lpstr>Literatura středověku</vt:lpstr>
      <vt:lpstr>Literatura středověku</vt:lpstr>
      <vt:lpstr>Bible</vt:lpstr>
      <vt:lpstr>Středověká literatura v Čechách a na Moravě</vt:lpstr>
      <vt:lpstr>Eposy</vt:lpstr>
      <vt:lpstr>Eposy</vt:lpstr>
      <vt:lpstr>Píseň o Rolandovi</vt:lpstr>
      <vt:lpstr>Legendy</vt:lpstr>
      <vt:lpstr>Svatý Antonín</vt:lpstr>
      <vt:lpstr>Svatý Jiří</vt:lpstr>
      <vt:lpstr>Svatý Jiljí</vt:lpstr>
      <vt:lpstr>Otázky</vt:lpstr>
      <vt:lpstr>Otázky</vt:lpstr>
      <vt:lpstr>    DĚKUJEME ZA POZORNOST 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STŘEDOVĚKÉ EPOSY A LEGENDY</dc:title>
  <dc:creator>Dell</dc:creator>
  <cp:lastModifiedBy>Dell</cp:lastModifiedBy>
  <cp:revision>25</cp:revision>
  <dcterms:created xsi:type="dcterms:W3CDTF">2016-12-07T14:42:31Z</dcterms:created>
  <dcterms:modified xsi:type="dcterms:W3CDTF">2016-12-08T09:40:22Z</dcterms:modified>
</cp:coreProperties>
</file>