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2" r:id="rId8"/>
    <p:sldId id="282" r:id="rId9"/>
    <p:sldId id="283" r:id="rId10"/>
    <p:sldId id="284" r:id="rId11"/>
    <p:sldId id="263" r:id="rId12"/>
    <p:sldId id="264" r:id="rId13"/>
    <p:sldId id="261" r:id="rId14"/>
    <p:sldId id="285" r:id="rId15"/>
    <p:sldId id="265" r:id="rId16"/>
    <p:sldId id="266" r:id="rId17"/>
    <p:sldId id="267" r:id="rId18"/>
    <p:sldId id="268" r:id="rId19"/>
    <p:sldId id="269" r:id="rId20"/>
    <p:sldId id="286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12/8/2017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1PBhlPeTJ_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8BF64-7822-46E3-8457-F4DCC789B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3600" dirty="0">
                <a:latin typeface="Comic Sans MS" panose="030F0702030302020204" pitchFamily="66" charset="0"/>
              </a:rPr>
              <a:t>Role středověkých eposů a legend při utváření evropského kulturního dědictví a kulturních a duchovních hodnot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84EE60-FD33-48BC-94EC-7569623B2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Marek Brzák, Jan </a:t>
            </a:r>
            <a:r>
              <a:rPr lang="cs-CZ" dirty="0" err="1"/>
              <a:t>Hořenín</a:t>
            </a:r>
            <a:r>
              <a:rPr lang="cs-CZ" dirty="0"/>
              <a:t> </a:t>
            </a:r>
          </a:p>
          <a:p>
            <a:r>
              <a:rPr lang="cs-CZ" dirty="0"/>
              <a:t>3. ročník HKS</a:t>
            </a:r>
          </a:p>
        </p:txBody>
      </p:sp>
    </p:spTree>
    <p:extLst>
      <p:ext uri="{BB962C8B-B14F-4D97-AF65-F5344CB8AC3E}">
        <p14:creationId xmlns:p14="http://schemas.microsoft.com/office/powerpoint/2010/main" val="201420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89F8A3C-95C1-4212-BC5F-FCBCE937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15" y="2193036"/>
            <a:ext cx="2620707" cy="36398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642BF76-6A76-4C0E-8989-2922C145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Legenda </a:t>
            </a:r>
            <a:r>
              <a:rPr lang="cs-CZ" dirty="0" err="1"/>
              <a:t>aurea</a:t>
            </a:r>
            <a:r>
              <a:rPr lang="cs-CZ" dirty="0"/>
              <a:t> – </a:t>
            </a:r>
            <a:r>
              <a:rPr lang="cs-CZ" dirty="0" err="1"/>
              <a:t>kliment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F4296-4FBF-495F-B061-64C59FA7F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29" y="2121408"/>
            <a:ext cx="6482419" cy="4050792"/>
          </a:xfrm>
        </p:spPr>
        <p:txBody>
          <a:bodyPr>
            <a:normAutofit/>
          </a:bodyPr>
          <a:lstStyle/>
          <a:p>
            <a:r>
              <a:rPr lang="cs-CZ" sz="1700"/>
              <a:t>Nazývaný Kliment Římský, třetí papež, který usedl po svatém Petrovi</a:t>
            </a:r>
          </a:p>
          <a:p>
            <a:r>
              <a:rPr lang="cs-CZ" sz="1700"/>
              <a:t>V každém římském okrese ustanovil 7 zapisovatelů, kteří měli zaznamenávat skutky křesťanských mučedníků</a:t>
            </a:r>
          </a:p>
          <a:p>
            <a:r>
              <a:rPr lang="cs-CZ" sz="1700"/>
              <a:t>Psal dopisy církvím mimo Řím a zachoval tak jednotu církve (list korintským)</a:t>
            </a:r>
          </a:p>
          <a:p>
            <a:r>
              <a:rPr lang="cs-CZ" sz="1700"/>
              <a:t>Zasloužil se o šíření křesťanství i do vzdálených zemí</a:t>
            </a:r>
          </a:p>
          <a:p>
            <a:r>
              <a:rPr lang="cs-CZ" sz="1700"/>
              <a:t>Kvůli hlásání křesťanské víry byl císařem </a:t>
            </a:r>
            <a:r>
              <a:rPr lang="cs-CZ" sz="1700" err="1"/>
              <a:t>Trajánem</a:t>
            </a:r>
            <a:r>
              <a:rPr lang="cs-CZ" sz="1700"/>
              <a:t> poslán do vyhnanství na </a:t>
            </a:r>
            <a:r>
              <a:rPr lang="cs-CZ" sz="1700" err="1"/>
              <a:t>Chersonésos</a:t>
            </a:r>
            <a:r>
              <a:rPr lang="cs-CZ" sz="1700"/>
              <a:t> (poloostrov Krym)</a:t>
            </a:r>
          </a:p>
          <a:p>
            <a:r>
              <a:rPr lang="cs-CZ" sz="1700"/>
              <a:t>Když Kliment pokračoval v hlásání, byl vhozen na císařův rozkaz hozen do moře s uvázanou kotvou okolo krku</a:t>
            </a:r>
          </a:p>
        </p:txBody>
      </p:sp>
    </p:spTree>
    <p:extLst>
      <p:ext uri="{BB962C8B-B14F-4D97-AF65-F5344CB8AC3E}">
        <p14:creationId xmlns:p14="http://schemas.microsoft.com/office/powerpoint/2010/main" val="38734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B04D301-D80A-4DEA-935C-C1B23E646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5428"/>
          <a:stretch/>
        </p:blipFill>
        <p:spPr>
          <a:xfrm>
            <a:off x="7872307" y="2193036"/>
            <a:ext cx="3261974" cy="36398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BF3C17-CEC9-4A6B-9891-5663A35C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Kristiánova legenda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55805A-9DD9-47DA-A5B0-CD01BFC1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121408"/>
            <a:ext cx="6482419" cy="4050792"/>
          </a:xfrm>
        </p:spPr>
        <p:txBody>
          <a:bodyPr>
            <a:normAutofit/>
          </a:bodyPr>
          <a:lstStyle/>
          <a:p>
            <a:r>
              <a:rPr lang="cs-CZ" sz="1600" dirty="0"/>
              <a:t>Latinský spis o počátcích křesťanství a o prvních českých světcích</a:t>
            </a:r>
          </a:p>
          <a:p>
            <a:endParaRPr lang="cs-CZ" sz="1600" dirty="0"/>
          </a:p>
          <a:p>
            <a:r>
              <a:rPr lang="cs-CZ" sz="1600" dirty="0"/>
              <a:t>Jiný název: Život a umučení svatého Václava a jeho babičky svaté Ludmily</a:t>
            </a:r>
          </a:p>
          <a:p>
            <a:endParaRPr lang="cs-CZ" sz="1600" dirty="0"/>
          </a:p>
          <a:p>
            <a:r>
              <a:rPr lang="cs-CZ" sz="1600" dirty="0"/>
              <a:t>První ucelený zdroj o raném českém státě</a:t>
            </a:r>
          </a:p>
          <a:p>
            <a:endParaRPr lang="cs-CZ" sz="1600" dirty="0"/>
          </a:p>
          <a:p>
            <a:r>
              <a:rPr lang="cs-CZ" sz="1600" dirty="0"/>
              <a:t>Obsah: Bořivoj si bere Ludmilu, po které nastupuje jejich syn Vratislav, který si bere za ženu Drahomíru a má s ní syny Václava a Boleslava, který chce svého bratra zavraždit. Bůh mu v tom 3x zabrání, ale nakonec je Václav stejně zabit před dveřmi baziliky</a:t>
            </a:r>
          </a:p>
          <a:p>
            <a:r>
              <a:rPr lang="cs-CZ" sz="1600" dirty="0"/>
              <a:t>Zázraky: Václavova krev z baziliky nešla smýt, Václavovo tělo zhojeno až na ránu od Boleslava</a:t>
            </a:r>
          </a:p>
        </p:txBody>
      </p:sp>
    </p:spTree>
    <p:extLst>
      <p:ext uri="{BB962C8B-B14F-4D97-AF65-F5344CB8AC3E}">
        <p14:creationId xmlns:p14="http://schemas.microsoft.com/office/powerpoint/2010/main" val="2776581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16F11FF-324D-4BCC-B237-D284BFCC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82" y="2687795"/>
            <a:ext cx="3261974" cy="26503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0B1580F-CF10-407E-BCB4-2EE91AEDD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legenda o sv. </a:t>
            </a:r>
            <a:r>
              <a:rPr lang="cs-CZ" dirty="0" err="1"/>
              <a:t>prokopovi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035936-8BEF-438E-B825-113C04B9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29" y="2121408"/>
            <a:ext cx="6482419" cy="4050792"/>
          </a:xfrm>
        </p:spPr>
        <p:txBody>
          <a:bodyPr>
            <a:normAutofit/>
          </a:bodyPr>
          <a:lstStyle/>
          <a:p>
            <a:r>
              <a:rPr lang="cs-CZ" dirty="0"/>
              <a:t>Syn zemana – získal výborné vzdělání na slovanské škole na Vyšehradě</a:t>
            </a:r>
          </a:p>
          <a:p>
            <a:r>
              <a:rPr lang="cs-CZ" dirty="0"/>
              <a:t>Stal se knězem, později se rozhodl pro poustevnický život, poté žil na Břevnově</a:t>
            </a:r>
          </a:p>
          <a:p>
            <a:r>
              <a:rPr lang="cs-CZ" dirty="0"/>
              <a:t>Dále se přesunul do Posázaví, kde žil asketickým životem a kde ho lidé spatřil orat s Ďáblem zapřaženým do pluhu</a:t>
            </a:r>
          </a:p>
          <a:p>
            <a:r>
              <a:rPr lang="cs-CZ" dirty="0"/>
              <a:t>S pomocí knížete Oldřicha vznikla kolem Prokopovy poustevny mnišská osada a později založen klášter, jehož se stal Prokop prvním opatem</a:t>
            </a:r>
          </a:p>
        </p:txBody>
      </p:sp>
    </p:spTree>
    <p:extLst>
      <p:ext uri="{BB962C8B-B14F-4D97-AF65-F5344CB8AC3E}">
        <p14:creationId xmlns:p14="http://schemas.microsoft.com/office/powerpoint/2010/main" val="297536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DDA23-B477-4DD0-B8F8-B68A882B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cs-CZ" dirty="0"/>
              <a:t>epos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214E84-785B-4D26-BDE8-FA9243F2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cs-CZ" dirty="0"/>
              <a:t>Rozsáhlá epická veršovaná báseň</a:t>
            </a:r>
          </a:p>
          <a:p>
            <a:endParaRPr lang="cs-CZ" dirty="0"/>
          </a:p>
          <a:p>
            <a:r>
              <a:rPr lang="cs-CZ" dirty="0"/>
              <a:t>Pomalý dějový spád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Hrdinský epos – o hrdinských činech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Charakteristika hrdiny: věrný, čestný, odvážný, oddaný a zbožný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Zrození hrdiny, střet s nadpřirozenými bytostmi, smrt/nesmrtelnost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Národní epos – o významných událostech pro ten národ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157F90-D04C-49AA-BA73-77054B8B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95" y="685800"/>
            <a:ext cx="5353552" cy="26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CF26488-882E-4D96-81B8-D6C44410E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0" y="2453107"/>
            <a:ext cx="4773168" cy="3460546"/>
          </a:xfrm>
          <a:prstGeom prst="rect">
            <a:avLst/>
          </a:prstGeom>
        </p:spPr>
      </p:pic>
      <p:sp>
        <p:nvSpPr>
          <p:cNvPr id="4" name="AutoShape 2" descr="Výsledek obrázku pro kalevala">
            <a:extLst>
              <a:ext uri="{FF2B5EF4-FFF2-40B4-BE49-F238E27FC236}">
                <a16:creationId xmlns:a16="http://schemas.microsoft.com/office/drawing/2014/main" id="{0EA8A01B-3716-4F94-8C35-E632E1403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1557338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0BACFC-0194-4B5E-8CD0-3C5BC73D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Národní eposy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722C05-8BEB-4FCB-A6C9-6C0AB0EE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r>
              <a:rPr lang="cs-CZ" dirty="0"/>
              <a:t>Francie – píseň o Rolandovi, Tristan a Isolda</a:t>
            </a:r>
          </a:p>
          <a:p>
            <a:r>
              <a:rPr lang="cs-CZ" dirty="0"/>
              <a:t>Německo – píseň o Nibelunzích</a:t>
            </a:r>
          </a:p>
          <a:p>
            <a:r>
              <a:rPr lang="cs-CZ" dirty="0"/>
              <a:t>Španělsko – píseň o </a:t>
            </a:r>
            <a:r>
              <a:rPr lang="cs-CZ" dirty="0" err="1"/>
              <a:t>Cidovi</a:t>
            </a:r>
            <a:endParaRPr lang="cs-CZ" dirty="0"/>
          </a:p>
          <a:p>
            <a:r>
              <a:rPr lang="cs-CZ" dirty="0"/>
              <a:t>Řecko – Ilias a Odyssea</a:t>
            </a:r>
          </a:p>
          <a:p>
            <a:r>
              <a:rPr lang="cs-CZ" dirty="0"/>
              <a:t>Finsko – </a:t>
            </a:r>
            <a:r>
              <a:rPr lang="cs-CZ" dirty="0" err="1"/>
              <a:t>Kalevala</a:t>
            </a:r>
            <a:endParaRPr lang="cs-CZ" dirty="0"/>
          </a:p>
          <a:p>
            <a:r>
              <a:rPr lang="cs-CZ" dirty="0"/>
              <a:t>Anglie - </a:t>
            </a:r>
            <a:r>
              <a:rPr lang="cs-CZ" dirty="0" err="1"/>
              <a:t>Béowulf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86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7077382-F153-410F-9FCA-19E3217DE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7" y="2193036"/>
            <a:ext cx="2165723" cy="36398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A7A5626-AA84-470B-A4A5-DD275333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 err="1"/>
              <a:t>Béowulf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BB8EE2-5A6F-42A7-8A33-58A3C61DC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29" y="2121408"/>
            <a:ext cx="6482419" cy="4050792"/>
          </a:xfrm>
        </p:spPr>
        <p:txBody>
          <a:bodyPr>
            <a:normAutofit/>
          </a:bodyPr>
          <a:lstStyle/>
          <a:p>
            <a:r>
              <a:rPr lang="cs-CZ" sz="1600" dirty="0"/>
              <a:t>Staroanglický hrdinský epos</a:t>
            </a:r>
          </a:p>
          <a:p>
            <a:r>
              <a:rPr lang="cs-CZ" sz="1600" dirty="0"/>
              <a:t>3182 veršů</a:t>
            </a:r>
          </a:p>
          <a:p>
            <a:r>
              <a:rPr lang="cs-CZ" sz="1600" dirty="0"/>
              <a:t>Dochovaný jediný rukopis uložený v Britské knihovně</a:t>
            </a:r>
          </a:p>
          <a:p>
            <a:r>
              <a:rPr lang="cs-CZ" sz="1600" dirty="0"/>
              <a:t>Psáno západní saštinou a dalšími anglosaskými dialekty</a:t>
            </a:r>
          </a:p>
          <a:p>
            <a:r>
              <a:rPr lang="cs-CZ" sz="1600" dirty="0"/>
              <a:t>Místo děje: Dánsko a Švédsko na přelomu 5. a 6. století</a:t>
            </a:r>
          </a:p>
          <a:p>
            <a:r>
              <a:rPr lang="cs-CZ" sz="1600" dirty="0"/>
              <a:t>Objevují se historické postavy</a:t>
            </a:r>
          </a:p>
          <a:p>
            <a:r>
              <a:rPr lang="cs-CZ" sz="1600" dirty="0"/>
              <a:t>Hrdina </a:t>
            </a:r>
            <a:r>
              <a:rPr lang="cs-CZ" sz="1600" dirty="0" err="1"/>
              <a:t>Béowulf</a:t>
            </a:r>
            <a:r>
              <a:rPr lang="cs-CZ" sz="1600" dirty="0"/>
              <a:t> odjíždí z jihu dnešního Švédska do Dánska na pomoc králi </a:t>
            </a:r>
            <a:r>
              <a:rPr lang="cs-CZ" sz="1600" dirty="0" err="1"/>
              <a:t>Hróthgárovi</a:t>
            </a:r>
            <a:r>
              <a:rPr lang="cs-CZ" sz="1600" dirty="0"/>
              <a:t>, kterého sužuje lidožravý netvor - trol </a:t>
            </a:r>
            <a:r>
              <a:rPr lang="cs-CZ" sz="1600" dirty="0" err="1"/>
              <a:t>Grendel</a:t>
            </a:r>
            <a:endParaRPr lang="cs-CZ" sz="1600" dirty="0"/>
          </a:p>
          <a:p>
            <a:r>
              <a:rPr lang="cs-CZ" sz="1600" dirty="0"/>
              <a:t>Druhá část se odehrává za </a:t>
            </a:r>
            <a:r>
              <a:rPr lang="cs-CZ" sz="1600" dirty="0" err="1"/>
              <a:t>Béowulfovy</a:t>
            </a:r>
            <a:r>
              <a:rPr lang="cs-CZ" sz="1600" dirty="0"/>
              <a:t> vlády, kde jeho zemi napadne drak, při jehož zabíjení </a:t>
            </a:r>
            <a:r>
              <a:rPr lang="cs-CZ" sz="1600" dirty="0" err="1"/>
              <a:t>Béowulf</a:t>
            </a:r>
            <a:r>
              <a:rPr lang="cs-CZ" sz="1600" dirty="0"/>
              <a:t> sám padne</a:t>
            </a:r>
          </a:p>
          <a:p>
            <a:r>
              <a:rPr lang="cs-CZ" sz="1600" dirty="0"/>
              <a:t>V básni se objevují motivy udatnosti, odvahy a statečnosti</a:t>
            </a:r>
          </a:p>
        </p:txBody>
      </p:sp>
    </p:spTree>
    <p:extLst>
      <p:ext uri="{BB962C8B-B14F-4D97-AF65-F5344CB8AC3E}">
        <p14:creationId xmlns:p14="http://schemas.microsoft.com/office/powerpoint/2010/main" val="340809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EEAE49D-7760-4B02-972F-192B22D0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21" y="2193036"/>
            <a:ext cx="2930096" cy="36398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8456BF-6CBD-4B16-823D-9BB8D24E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Píseň o </a:t>
            </a:r>
            <a:r>
              <a:rPr lang="cs-CZ" dirty="0" err="1"/>
              <a:t>rolandovi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13770A-752C-4D32-B61B-15BEF73B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29" y="2121408"/>
            <a:ext cx="6482419" cy="4050792"/>
          </a:xfrm>
        </p:spPr>
        <p:txBody>
          <a:bodyPr>
            <a:normAutofit/>
          </a:bodyPr>
          <a:lstStyle/>
          <a:p>
            <a:r>
              <a:rPr lang="cs-CZ" sz="1700" dirty="0"/>
              <a:t>Jedna z nejstarších španělských literárních památek (11. stol.) – oslava rytířství a věrnosti</a:t>
            </a:r>
          </a:p>
          <a:p>
            <a:r>
              <a:rPr lang="cs-CZ" sz="1700" dirty="0"/>
              <a:t>Děj se odehrává za vlády Karla Velikého při obléhání Zaragozy</a:t>
            </a:r>
          </a:p>
          <a:p>
            <a:r>
              <a:rPr lang="cs-CZ" sz="1700" dirty="0"/>
              <a:t>Roland chce poslat za Saracény nevlastního otce na vyjednávání, ten je přesvědčen, že je poslán na smrt a poradí Saracénům, aby napadli Rolanda</a:t>
            </a:r>
          </a:p>
          <a:p>
            <a:r>
              <a:rPr lang="cs-CZ" sz="1700" dirty="0"/>
              <a:t>Roland čelí velké přesile, ale kvůli své rytířské cti nepřivolá pomoc, poté mu dojde, že je bitva ztracená a zatroubí na kouzelný roh Olifant, zatroubením mu praskne tepna na spánku, ale Karel Veliký díky tomu Saracény poráží</a:t>
            </a:r>
          </a:p>
          <a:p>
            <a:r>
              <a:rPr lang="cs-CZ" sz="1700" dirty="0"/>
              <a:t>Rolandův nevlastní otec je poté rozčtvrcen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37507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B54E85E-13A1-45B3-8ACF-924ED43A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82" y="2708183"/>
            <a:ext cx="3261974" cy="26095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3F32F33-FF25-4BBF-B85A-4D416266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Píseň o </a:t>
            </a:r>
            <a:r>
              <a:rPr lang="cs-CZ" dirty="0" err="1"/>
              <a:t>cidovi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A2AAA9-2DCE-4335-A317-B4630553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081" y="1657581"/>
            <a:ext cx="7042588" cy="4358905"/>
          </a:xfrm>
        </p:spPr>
        <p:txBody>
          <a:bodyPr>
            <a:noAutofit/>
          </a:bodyPr>
          <a:lstStyle/>
          <a:p>
            <a:r>
              <a:rPr lang="cs-CZ" sz="1600" dirty="0"/>
              <a:t>Španělský hrdinský epos</a:t>
            </a:r>
          </a:p>
          <a:p>
            <a:r>
              <a:rPr lang="cs-CZ" sz="1600" dirty="0"/>
              <a:t>Nejstarší dochované dílo španělské literatury (12. stol.)</a:t>
            </a:r>
          </a:p>
          <a:p>
            <a:r>
              <a:rPr lang="cs-CZ" sz="1600" dirty="0" err="1"/>
              <a:t>Cid</a:t>
            </a:r>
            <a:r>
              <a:rPr lang="cs-CZ" sz="1600" dirty="0"/>
              <a:t> – Rodrigo </a:t>
            </a:r>
            <a:r>
              <a:rPr lang="cs-CZ" sz="1600" dirty="0" err="1"/>
              <a:t>Diaz</a:t>
            </a:r>
            <a:r>
              <a:rPr lang="cs-CZ" sz="1600" dirty="0"/>
              <a:t> de </a:t>
            </a:r>
            <a:r>
              <a:rPr lang="cs-CZ" sz="1600" dirty="0" err="1"/>
              <a:t>Vivar</a:t>
            </a:r>
            <a:r>
              <a:rPr lang="cs-CZ" sz="1600" dirty="0"/>
              <a:t>, </a:t>
            </a:r>
            <a:r>
              <a:rPr lang="cs-CZ" sz="1600" i="1" dirty="0" err="1"/>
              <a:t>Cid</a:t>
            </a:r>
            <a:r>
              <a:rPr lang="cs-CZ" sz="1600" i="1" dirty="0"/>
              <a:t>=velmi statečný člověk</a:t>
            </a:r>
          </a:p>
          <a:p>
            <a:r>
              <a:rPr lang="cs-CZ" sz="1600" dirty="0" err="1"/>
              <a:t>Cid</a:t>
            </a:r>
            <a:r>
              <a:rPr lang="cs-CZ" sz="1600" dirty="0"/>
              <a:t> se pohádá s králem Alfonsem a je vyhnán ze země, zde bojuje proti Maurům a dobývá město Valencie</a:t>
            </a:r>
          </a:p>
          <a:p>
            <a:r>
              <a:rPr lang="cs-CZ" sz="1600" dirty="0"/>
              <a:t>Z dobyté kořisti posílá králi dary a prosí ho o propuštění své ženy </a:t>
            </a:r>
            <a:r>
              <a:rPr lang="cs-CZ" sz="1600" dirty="0" err="1"/>
              <a:t>Jimeny</a:t>
            </a:r>
            <a:r>
              <a:rPr lang="cs-CZ" sz="1600" dirty="0"/>
              <a:t> a jeho dcer, král k tomu svolí, ale rodina se dostane do Valencie, kterou začne dobývat marocký král</a:t>
            </a:r>
          </a:p>
          <a:p>
            <a:r>
              <a:rPr lang="cs-CZ" sz="1600" dirty="0"/>
              <a:t>O </a:t>
            </a:r>
            <a:r>
              <a:rPr lang="cs-CZ" sz="1600" dirty="0" err="1"/>
              <a:t>Cidovy</a:t>
            </a:r>
            <a:r>
              <a:rPr lang="cs-CZ" sz="1600" dirty="0"/>
              <a:t> dcery požádají </a:t>
            </a:r>
            <a:r>
              <a:rPr lang="cs-CZ" sz="1600" dirty="0" err="1"/>
              <a:t>carrionští</a:t>
            </a:r>
            <a:r>
              <a:rPr lang="cs-CZ" sz="1600" dirty="0"/>
              <a:t> infanti, jimž </a:t>
            </a:r>
            <a:r>
              <a:rPr lang="cs-CZ" sz="1600" dirty="0" err="1"/>
              <a:t>Cid</a:t>
            </a:r>
            <a:r>
              <a:rPr lang="cs-CZ" sz="1600" dirty="0"/>
              <a:t> s královým souhlasem vyhovuje</a:t>
            </a:r>
          </a:p>
          <a:p>
            <a:r>
              <a:rPr lang="cs-CZ" sz="1600" dirty="0"/>
              <a:t>Při svatbě král Alfons </a:t>
            </a:r>
            <a:r>
              <a:rPr lang="cs-CZ" sz="1600" dirty="0" err="1"/>
              <a:t>Cida</a:t>
            </a:r>
            <a:r>
              <a:rPr lang="cs-CZ" sz="1600" dirty="0"/>
              <a:t> omilostní</a:t>
            </a:r>
          </a:p>
          <a:p>
            <a:r>
              <a:rPr lang="cs-CZ" sz="1600" dirty="0"/>
              <a:t>Infanti se </a:t>
            </a:r>
            <a:r>
              <a:rPr lang="cs-CZ" sz="1600" dirty="0" err="1"/>
              <a:t>Cidovým</a:t>
            </a:r>
            <a:r>
              <a:rPr lang="cs-CZ" sz="1600" dirty="0"/>
              <a:t> dovolením chtějí své ženy odvést domů, ale po cestě nejdříve zradí </a:t>
            </a:r>
            <a:r>
              <a:rPr lang="cs-CZ" sz="1600" dirty="0" err="1"/>
              <a:t>Cidova</a:t>
            </a:r>
            <a:r>
              <a:rPr lang="cs-CZ" sz="1600" dirty="0"/>
              <a:t> přítele a své ženy zbičují a nechají je na cestě, protože chtějí manželky bohatší</a:t>
            </a:r>
          </a:p>
          <a:p>
            <a:r>
              <a:rPr lang="cs-CZ" sz="1600" dirty="0" err="1"/>
              <a:t>Cid</a:t>
            </a:r>
            <a:r>
              <a:rPr lang="cs-CZ" sz="1600" dirty="0"/>
              <a:t> své dcery přivede zpět domů a hledá pomstu u krále Alfonsa, který svolí k souboji, ve kterém </a:t>
            </a:r>
            <a:r>
              <a:rPr lang="cs-CZ" sz="1600" dirty="0" err="1"/>
              <a:t>Cid</a:t>
            </a:r>
            <a:r>
              <a:rPr lang="cs-CZ" sz="1600" dirty="0"/>
              <a:t> oba infanty zabije</a:t>
            </a:r>
          </a:p>
        </p:txBody>
      </p:sp>
    </p:spTree>
    <p:extLst>
      <p:ext uri="{BB962C8B-B14F-4D97-AF65-F5344CB8AC3E}">
        <p14:creationId xmlns:p14="http://schemas.microsoft.com/office/powerpoint/2010/main" val="788272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D76D1-8FDB-4D13-A876-A6118702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Píseň o </a:t>
            </a:r>
            <a:r>
              <a:rPr lang="cs-CZ" dirty="0" err="1"/>
              <a:t>nibelunzích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687708-5319-4D52-AB4F-EF7889D0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Dvoudílný hrdinský epos, vznikl ve 13. stol.</a:t>
            </a:r>
          </a:p>
          <a:p>
            <a:r>
              <a:rPr lang="cs-CZ" dirty="0"/>
              <a:t>Psán střední horní němčinou – lidový jazyk</a:t>
            </a:r>
          </a:p>
          <a:p>
            <a:r>
              <a:rPr lang="cs-CZ" dirty="0"/>
              <a:t>Dvě části</a:t>
            </a:r>
          </a:p>
          <a:p>
            <a:r>
              <a:rPr lang="cs-CZ" dirty="0" err="1"/>
              <a:t>Siegfriedova</a:t>
            </a:r>
            <a:r>
              <a:rPr lang="cs-CZ" dirty="0"/>
              <a:t> vražda</a:t>
            </a:r>
          </a:p>
          <a:p>
            <a:r>
              <a:rPr lang="cs-CZ" dirty="0"/>
              <a:t>Pomsta jeho manželky </a:t>
            </a:r>
            <a:r>
              <a:rPr lang="cs-CZ" dirty="0" err="1"/>
              <a:t>Kriemhildy</a:t>
            </a:r>
            <a:endParaRPr lang="cs-CZ" dirty="0"/>
          </a:p>
          <a:p>
            <a:r>
              <a:rPr lang="cs-CZ" dirty="0"/>
              <a:t>Burgundská říše na Rýně, jižní Německo kolem Dunaje, Rakousko, Maďarsko</a:t>
            </a:r>
          </a:p>
          <a:p>
            <a:r>
              <a:rPr lang="cs-CZ" dirty="0"/>
              <a:t>Nibelungové – skřítci, strážci pokladu</a:t>
            </a:r>
          </a:p>
          <a:p>
            <a:r>
              <a:rPr lang="cs-CZ" dirty="0"/>
              <a:t>Další nadpřirozené motivy – víly, neviditelný plášť…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612655-6143-463C-98B6-2B530858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35" y="484632"/>
            <a:ext cx="4167188" cy="36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5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31B3D-E96E-4CC1-B0C5-B8ABD4D2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Přesah eposů a legend do dnešní doby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8D2BDC-4E9F-466C-AC8E-458085EB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cs-CZ" dirty="0"/>
              <a:t>Využití Písně o Nibelunzích nacistickým Německem</a:t>
            </a:r>
          </a:p>
          <a:p>
            <a:r>
              <a:rPr lang="cs-CZ" dirty="0"/>
              <a:t>Ovlivnění různých forem umění</a:t>
            </a:r>
          </a:p>
          <a:p>
            <a:r>
              <a:rPr lang="cs-CZ" dirty="0">
                <a:hlinkClick r:id="rId2"/>
              </a:rPr>
              <a:t>https://www.youtube.com/watch?v=1PBhlPeTJ_g</a:t>
            </a:r>
            <a:endParaRPr lang="cs-CZ" dirty="0"/>
          </a:p>
          <a:p>
            <a:r>
              <a:rPr lang="cs-CZ" dirty="0"/>
              <a:t>Hrdinové</a:t>
            </a:r>
          </a:p>
          <a:p>
            <a:r>
              <a:rPr lang="cs-CZ" dirty="0"/>
              <a:t>Počítačové hry</a:t>
            </a:r>
          </a:p>
          <a:p>
            <a:r>
              <a:rPr lang="cs-CZ" dirty="0"/>
              <a:t>Pojmenovávání různých předmětů</a:t>
            </a:r>
          </a:p>
          <a:p>
            <a:r>
              <a:rPr lang="cs-CZ" dirty="0"/>
              <a:t>Ovlivnění ideálů člověka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2B9720-5D75-40D9-935F-F8DD92CDE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925" y="1364455"/>
            <a:ext cx="3205163" cy="48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3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7071A13-2B27-43C3-8227-B2745D0CC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7" r="9358" b="-2"/>
          <a:stretch/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0BEE318-E6CE-4A4D-967D-57C92BE1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BA16A1-8411-4112-ACC7-30575E416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cs-CZ" dirty="0"/>
              <a:t>Začátek 476 n. l. rozpad Západořímské říše</a:t>
            </a:r>
          </a:p>
          <a:p>
            <a:endParaRPr lang="cs-CZ" dirty="0"/>
          </a:p>
          <a:p>
            <a:r>
              <a:rPr lang="cs-CZ" dirty="0"/>
              <a:t>Konec 1453 n. l. pád Konstantinopole, případně 1492 objevením Ameriky</a:t>
            </a:r>
          </a:p>
          <a:p>
            <a:endParaRPr lang="cs-CZ" dirty="0"/>
          </a:p>
          <a:p>
            <a:r>
              <a:rPr lang="cs-CZ" dirty="0"/>
              <a:t>Periodizace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Raný středověk 5. - 11. stol.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Vrcholný středověk 11. – 14. stol.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Pozdní středověk 14. – 15. stol.</a:t>
            </a:r>
          </a:p>
        </p:txBody>
      </p:sp>
    </p:spTree>
    <p:extLst>
      <p:ext uri="{BB962C8B-B14F-4D97-AF65-F5344CB8AC3E}">
        <p14:creationId xmlns:p14="http://schemas.microsoft.com/office/powerpoint/2010/main" val="1301149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7AE54-E10C-4222-89A8-CA41A074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CDEB9-F318-4736-8801-DA4718F30E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Jak se jinak nazývá Legenda </a:t>
            </a:r>
            <a:r>
              <a:rPr lang="cs-CZ" dirty="0" err="1"/>
              <a:t>Aurea</a:t>
            </a:r>
            <a:r>
              <a:rPr lang="cs-CZ" dirty="0"/>
              <a:t>: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Platinová legenda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Legenda </a:t>
            </a:r>
            <a:r>
              <a:rPr lang="cs-CZ" dirty="0" err="1"/>
              <a:t>Aureova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Zlatá legenda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Z jaké země pochází Píseň o </a:t>
            </a:r>
            <a:r>
              <a:rPr lang="cs-CZ" dirty="0" err="1"/>
              <a:t>Cidovi</a:t>
            </a:r>
            <a:r>
              <a:rPr lang="cs-CZ" dirty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Španělsko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Francie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Německo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39D8852-3961-49BB-AE6B-E8AAC7E025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Koho porazil </a:t>
            </a:r>
            <a:r>
              <a:rPr lang="cs-CZ" dirty="0" err="1"/>
              <a:t>Beowulf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Sarumana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Megatrona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Grendela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Kde se objevuje motiv </a:t>
            </a:r>
            <a:r>
              <a:rPr lang="cs-CZ" dirty="0" err="1"/>
              <a:t>Sigfriedovy</a:t>
            </a:r>
            <a:r>
              <a:rPr lang="cs-CZ" dirty="0"/>
              <a:t> vraždy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Píseň o Nibelunzích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Píseň o </a:t>
            </a:r>
            <a:r>
              <a:rPr lang="cs-CZ" dirty="0" err="1"/>
              <a:t>Cidovi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Píseň o jasmínu</a:t>
            </a:r>
          </a:p>
        </p:txBody>
      </p:sp>
    </p:spTree>
    <p:extLst>
      <p:ext uri="{BB962C8B-B14F-4D97-AF65-F5344CB8AC3E}">
        <p14:creationId xmlns:p14="http://schemas.microsoft.com/office/powerpoint/2010/main" val="13915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97047-4E02-4AD1-AEE2-97972382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59206"/>
            <a:ext cx="10058400" cy="1609344"/>
          </a:xfrm>
        </p:spPr>
        <p:txBody>
          <a:bodyPr>
            <a:normAutofit/>
          </a:bodyPr>
          <a:lstStyle/>
          <a:p>
            <a:r>
              <a:rPr lang="cs-CZ" sz="80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65615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DEAC04D-253B-437A-AA4B-74B6A07CE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" r="6751"/>
          <a:stretch/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92DDF0-DDA0-4376-A404-BEABF380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Středověk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262899-BF0B-430C-A425-2266D9753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cs-CZ" dirty="0"/>
              <a:t>Nová společnost, křesťanství, dědictví Říma a Řecka</a:t>
            </a:r>
          </a:p>
          <a:p>
            <a:endParaRPr lang="cs-CZ" dirty="0"/>
          </a:p>
          <a:p>
            <a:r>
              <a:rPr lang="cs-CZ" dirty="0"/>
              <a:t>Rozvoj románské kultury</a:t>
            </a:r>
          </a:p>
          <a:p>
            <a:endParaRPr lang="cs-CZ" dirty="0"/>
          </a:p>
          <a:p>
            <a:r>
              <a:rPr lang="cs-CZ" dirty="0"/>
              <a:t>Vznik feudální společnosti</a:t>
            </a:r>
          </a:p>
          <a:p>
            <a:endParaRPr lang="cs-CZ" dirty="0"/>
          </a:p>
          <a:p>
            <a:r>
              <a:rPr lang="cs-CZ" dirty="0"/>
              <a:t>Důležitá role církve – kláštery centra vzdělanosti</a:t>
            </a:r>
          </a:p>
        </p:txBody>
      </p:sp>
    </p:spTree>
    <p:extLst>
      <p:ext uri="{BB962C8B-B14F-4D97-AF65-F5344CB8AC3E}">
        <p14:creationId xmlns:p14="http://schemas.microsoft.com/office/powerpoint/2010/main" val="310056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7FEC7-FFB2-42D8-AC57-17AE6D57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středověku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B02BE3-32EE-405F-BC3B-9A96BE71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Dva základní proudy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Světská – latina, později národní jazyky</a:t>
            </a:r>
          </a:p>
          <a:p>
            <a:pPr lvl="3"/>
            <a:r>
              <a:rPr lang="cs-CZ" dirty="0"/>
              <a:t>Pro šlechtu a rytíře</a:t>
            </a:r>
          </a:p>
          <a:p>
            <a:pPr lvl="3"/>
            <a:r>
              <a:rPr lang="cs-CZ" dirty="0"/>
              <a:t>Eposy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cs-CZ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/>
              <a:t>Duchovní – latina</a:t>
            </a:r>
          </a:p>
          <a:p>
            <a:pPr lvl="3"/>
            <a:r>
              <a:rPr lang="cs-CZ" dirty="0"/>
              <a:t>Legendy</a:t>
            </a:r>
          </a:p>
          <a:p>
            <a:pPr lvl="3"/>
            <a:r>
              <a:rPr lang="cs-CZ" dirty="0"/>
              <a:t>Náboženské písně</a:t>
            </a:r>
          </a:p>
          <a:p>
            <a:pPr lvl="3"/>
            <a:r>
              <a:rPr lang="cs-CZ" dirty="0"/>
              <a:t>Modlitby</a:t>
            </a:r>
          </a:p>
          <a:p>
            <a:pPr lvl="3"/>
            <a:r>
              <a:rPr lang="cs-CZ" dirty="0"/>
              <a:t>Náboženské hry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cs-CZ" dirty="0"/>
              <a:t>Mystéria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cs-CZ" dirty="0"/>
              <a:t>Mirákly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cs-CZ" dirty="0" err="1"/>
              <a:t>Soté</a:t>
            </a:r>
            <a:endParaRPr lang="cs-CZ" dirty="0"/>
          </a:p>
          <a:p>
            <a:pPr lvl="5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049716-46AB-4940-85AB-8FD27F0F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03" y="2000018"/>
            <a:ext cx="4397178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5EDB9-AEF3-49C9-B77E-53FC556A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středověké literatury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904522-4696-4DE8-8735-DA2F527B0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Převažují verše</a:t>
            </a:r>
          </a:p>
          <a:p>
            <a:endParaRPr lang="cs-CZ" dirty="0"/>
          </a:p>
          <a:p>
            <a:r>
              <a:rPr lang="cs-CZ" dirty="0"/>
              <a:t>Používání symbolů – bílá nevinnost, zelená věrnost</a:t>
            </a:r>
          </a:p>
          <a:p>
            <a:endParaRPr lang="cs-CZ" dirty="0"/>
          </a:p>
          <a:p>
            <a:r>
              <a:rPr lang="cs-CZ" dirty="0"/>
              <a:t>Hlavní text - Bible</a:t>
            </a:r>
          </a:p>
          <a:p>
            <a:endParaRPr lang="cs-CZ" dirty="0"/>
          </a:p>
          <a:p>
            <a:r>
              <a:rPr lang="cs-CZ" dirty="0"/>
              <a:t>Kontrasty – dobro, zlo, Bůh, Ďábel</a:t>
            </a:r>
          </a:p>
          <a:p>
            <a:endParaRPr lang="cs-CZ" dirty="0"/>
          </a:p>
          <a:p>
            <a:r>
              <a:rPr lang="cs-CZ" dirty="0"/>
              <a:t>Ideální postavy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Světec – duchovní postava, víra v Boha, konal zázraky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Rytíř – světská postava, statečný, udatný, ochrana krále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2F7932-6DED-4AEF-B858-3189B5FD9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57" y="2121408"/>
            <a:ext cx="4682413" cy="37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9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0617DF8-F346-44F5-9210-905A43867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" r="-2" b="-2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C85911-995C-447D-8273-A2F00DE5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793" y="484632"/>
            <a:ext cx="6607277" cy="1609344"/>
          </a:xfrm>
        </p:spPr>
        <p:txBody>
          <a:bodyPr>
            <a:normAutofit/>
          </a:bodyPr>
          <a:lstStyle/>
          <a:p>
            <a:r>
              <a:rPr lang="cs-CZ"/>
              <a:t>legenda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F48074-0BD9-46FD-A5E1-33AB1A5D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794" y="2121408"/>
            <a:ext cx="6607276" cy="4050792"/>
          </a:xfrm>
        </p:spPr>
        <p:txBody>
          <a:bodyPr>
            <a:normAutofit/>
          </a:bodyPr>
          <a:lstStyle/>
          <a:p>
            <a:r>
              <a:rPr lang="cs-CZ" sz="1900"/>
              <a:t>O životě, smrti, umučení a zázracích určitého světce nebo svatého předmětu</a:t>
            </a:r>
          </a:p>
          <a:p>
            <a:endParaRPr lang="cs-CZ" sz="1900"/>
          </a:p>
          <a:p>
            <a:r>
              <a:rPr lang="cs-CZ" sz="1900"/>
              <a:t>Výskyt zázraků a postav křesťanské historie</a:t>
            </a:r>
          </a:p>
          <a:p>
            <a:endParaRPr lang="cs-CZ" sz="1900"/>
          </a:p>
          <a:p>
            <a:r>
              <a:rPr lang="cs-CZ" sz="1900"/>
              <a:t>Cíl legendy: křesťanská výchova a propagace světce</a:t>
            </a:r>
          </a:p>
          <a:p>
            <a:endParaRPr lang="cs-CZ" sz="1900"/>
          </a:p>
          <a:p>
            <a:r>
              <a:rPr lang="cs-CZ" sz="1900"/>
              <a:t>Kombinace skutečnosti a fantazie</a:t>
            </a:r>
          </a:p>
          <a:p>
            <a:endParaRPr lang="cs-CZ" sz="1900"/>
          </a:p>
          <a:p>
            <a:pPr marL="0" indent="0">
              <a:buNone/>
            </a:pPr>
            <a:r>
              <a:rPr lang="cs-CZ" sz="1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8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2D63B-E116-48A1-95B9-F50E04F9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Legenda </a:t>
            </a:r>
            <a:r>
              <a:rPr lang="cs-CZ" dirty="0" err="1"/>
              <a:t>aurea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E5964F-DB13-473B-AB3E-0D4C1FEF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Zlatá legenda</a:t>
            </a:r>
          </a:p>
          <a:p>
            <a:endParaRPr lang="cs-CZ" dirty="0"/>
          </a:p>
          <a:p>
            <a:r>
              <a:rPr lang="cs-CZ" dirty="0"/>
              <a:t>Sbírka životopisů svatých</a:t>
            </a:r>
          </a:p>
          <a:p>
            <a:endParaRPr lang="cs-CZ" dirty="0"/>
          </a:p>
          <a:p>
            <a:r>
              <a:rPr lang="cs-CZ" dirty="0"/>
              <a:t>Sestavena 1260 italským dominikánským mnichem Jakubem de </a:t>
            </a:r>
            <a:r>
              <a:rPr lang="cs-CZ" dirty="0" err="1"/>
              <a:t>Voragine</a:t>
            </a:r>
            <a:endParaRPr lang="cs-CZ" dirty="0"/>
          </a:p>
          <a:p>
            <a:endParaRPr lang="cs-CZ" dirty="0"/>
          </a:p>
          <a:p>
            <a:r>
              <a:rPr lang="cs-CZ" dirty="0"/>
              <a:t>Zachyceno 1. tisíciletí od počátku křesťanství</a:t>
            </a:r>
          </a:p>
          <a:p>
            <a:endParaRPr lang="cs-CZ" dirty="0"/>
          </a:p>
          <a:p>
            <a:r>
              <a:rPr lang="cs-CZ" dirty="0"/>
              <a:t>Vystupují evropští a asijští světci a první křesťanští mučedníci</a:t>
            </a:r>
          </a:p>
          <a:p>
            <a:endParaRPr lang="cs-CZ" dirty="0"/>
          </a:p>
          <a:p>
            <a:r>
              <a:rPr lang="cs-CZ" dirty="0"/>
              <a:t>Námět kázání, inspirace pro české legendy, inspirační zdroj pro umělce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F75F5A-68E7-4A1D-B5F6-7A4C0E9AF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38" y="350819"/>
            <a:ext cx="2605088" cy="37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1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37D180C-4564-4792-98A8-DA06AA5D1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45" b="-2"/>
          <a:stretch/>
        </p:blipFill>
        <p:spPr>
          <a:xfrm>
            <a:off x="633999" y="640080"/>
            <a:ext cx="4001315" cy="5588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B6F40D-474C-4C90-B493-82AACD30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793" y="484632"/>
            <a:ext cx="6607277" cy="1609344"/>
          </a:xfrm>
        </p:spPr>
        <p:txBody>
          <a:bodyPr>
            <a:normAutofit/>
          </a:bodyPr>
          <a:lstStyle/>
          <a:p>
            <a:r>
              <a:rPr lang="cs-CZ" dirty="0"/>
              <a:t>Legenda </a:t>
            </a:r>
            <a:r>
              <a:rPr lang="cs-CZ" dirty="0" err="1"/>
              <a:t>aurea</a:t>
            </a:r>
            <a:r>
              <a:rPr lang="cs-CZ" dirty="0"/>
              <a:t> – Jan apoštol a evangelista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3F4DA2-ACA4-40E0-A26C-C4FAE6E17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794" y="2121408"/>
            <a:ext cx="6607276" cy="4050792"/>
          </a:xfrm>
        </p:spPr>
        <p:txBody>
          <a:bodyPr>
            <a:normAutofit/>
          </a:bodyPr>
          <a:lstStyle/>
          <a:p>
            <a:r>
              <a:rPr lang="cs-CZ" dirty="0"/>
              <a:t>Úspěšné působení v Asii – založení mnoha církevních obcí</a:t>
            </a:r>
          </a:p>
          <a:p>
            <a:r>
              <a:rPr lang="cs-CZ" dirty="0"/>
              <a:t>Předvolán císařem </a:t>
            </a:r>
            <a:r>
              <a:rPr lang="cs-CZ" dirty="0" err="1"/>
              <a:t>Domiciánem</a:t>
            </a:r>
            <a:r>
              <a:rPr lang="cs-CZ" dirty="0"/>
              <a:t> do Říma, kde ho nechal hodit do kotle s vroucím olejem</a:t>
            </a:r>
          </a:p>
          <a:p>
            <a:r>
              <a:rPr lang="cs-CZ" dirty="0"/>
              <a:t>Jan však vyšel nezraněn a tak ho poslal do vyhnanství na ostrov </a:t>
            </a:r>
            <a:r>
              <a:rPr lang="cs-CZ" dirty="0" err="1"/>
              <a:t>Pathmos</a:t>
            </a:r>
            <a:endParaRPr lang="cs-CZ" dirty="0"/>
          </a:p>
          <a:p>
            <a:r>
              <a:rPr lang="cs-CZ" dirty="0"/>
              <a:t>Zde napsal Jan Zjevení</a:t>
            </a:r>
          </a:p>
          <a:p>
            <a:r>
              <a:rPr lang="cs-CZ" dirty="0"/>
              <a:t>Císař byl pro krutost zabit, senát zrušil jeho nařízení a Jan se vrátil do </a:t>
            </a:r>
            <a:r>
              <a:rPr lang="cs-CZ" dirty="0" err="1"/>
              <a:t>Efezu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78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194D2FF-7602-4F5C-AD1D-F8BE4DEF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64" y="2193036"/>
            <a:ext cx="1982809" cy="36398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DA54D8-B9ED-4FF1-A772-B3F0F871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dirty="0"/>
              <a:t>Legenda </a:t>
            </a:r>
            <a:r>
              <a:rPr lang="cs-CZ" dirty="0" err="1"/>
              <a:t>aurea</a:t>
            </a:r>
            <a:r>
              <a:rPr lang="cs-CZ" dirty="0"/>
              <a:t> - </a:t>
            </a:r>
            <a:r>
              <a:rPr lang="cs-CZ" dirty="0" err="1"/>
              <a:t>kateřina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AB2E8-B44D-4A0B-8F57-C95212A8E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829" y="2121408"/>
            <a:ext cx="6482419" cy="4050792"/>
          </a:xfrm>
        </p:spPr>
        <p:txBody>
          <a:bodyPr>
            <a:normAutofit/>
          </a:bodyPr>
          <a:lstStyle/>
          <a:p>
            <a:r>
              <a:rPr lang="cs-CZ" sz="1700" dirty="0"/>
              <a:t>Kateřina byla egyptskou princeznou, která se stala křesťankou</a:t>
            </a:r>
          </a:p>
          <a:p>
            <a:r>
              <a:rPr lang="cs-CZ" sz="1700" dirty="0"/>
              <a:t>V průběhu pronásledování křesťanů vystoupila na obranu své víry</a:t>
            </a:r>
          </a:p>
          <a:p>
            <a:r>
              <a:rPr lang="cs-CZ" sz="1700" dirty="0"/>
              <a:t>Po vyhrané disputaci, kdy přesvědčila 50 pohanských filosofů jí císař </a:t>
            </a:r>
            <a:r>
              <a:rPr lang="cs-CZ" sz="1700" dirty="0" err="1"/>
              <a:t>Maxentius</a:t>
            </a:r>
            <a:r>
              <a:rPr lang="cs-CZ" sz="1700" dirty="0"/>
              <a:t> nabídl místo po svém boku</a:t>
            </a:r>
          </a:p>
          <a:p>
            <a:r>
              <a:rPr lang="cs-CZ" sz="1700" dirty="0"/>
              <a:t>Kateřina to odmítla, a proto měla být rozdrcena mezi dvěma koly s železnými hřeby</a:t>
            </a:r>
          </a:p>
          <a:p>
            <a:r>
              <a:rPr lang="cs-CZ" sz="1700" dirty="0"/>
              <a:t>Objevil se anděl Páně a kolo zničil</a:t>
            </a:r>
          </a:p>
          <a:p>
            <a:r>
              <a:rPr lang="cs-CZ" sz="1700" dirty="0"/>
              <a:t>Mnozí tak uvěřili v Krista avšak císař nechal tyto vyznavače </a:t>
            </a:r>
            <a:r>
              <a:rPr lang="cs-CZ" sz="1700" dirty="0" err="1"/>
              <a:t>stít</a:t>
            </a:r>
            <a:r>
              <a:rPr lang="cs-CZ" sz="1700" dirty="0"/>
              <a:t> mečem</a:t>
            </a:r>
          </a:p>
          <a:p>
            <a:r>
              <a:rPr lang="cs-CZ" sz="1700" dirty="0"/>
              <a:t>Z jejich těl místo krve začalo téct mléko</a:t>
            </a:r>
          </a:p>
        </p:txBody>
      </p:sp>
    </p:spTree>
    <p:extLst>
      <p:ext uri="{BB962C8B-B14F-4D97-AF65-F5344CB8AC3E}">
        <p14:creationId xmlns:p14="http://schemas.microsoft.com/office/powerpoint/2010/main" val="224155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416</TotalTime>
  <Words>1215</Words>
  <Application>Microsoft Office PowerPoint</Application>
  <PresentationFormat>Širokoúhlá obrazovka</PresentationFormat>
  <Paragraphs>183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Comic Sans MS</vt:lpstr>
      <vt:lpstr>Courier New</vt:lpstr>
      <vt:lpstr>Rockwell</vt:lpstr>
      <vt:lpstr>Rockwell Condensed</vt:lpstr>
      <vt:lpstr>Wingdings</vt:lpstr>
      <vt:lpstr>Dřevo</vt:lpstr>
      <vt:lpstr>Role středověkých eposů a legend při utváření evropského kulturního dědictví a kulturních a duchovních hodnot</vt:lpstr>
      <vt:lpstr>Středověk</vt:lpstr>
      <vt:lpstr>Středověk</vt:lpstr>
      <vt:lpstr>Literatura středověku</vt:lpstr>
      <vt:lpstr>Znaky středověké literatury</vt:lpstr>
      <vt:lpstr>legenda</vt:lpstr>
      <vt:lpstr>Legenda aurea</vt:lpstr>
      <vt:lpstr>Legenda aurea – Jan apoštol a evangelista</vt:lpstr>
      <vt:lpstr>Legenda aurea - kateřina</vt:lpstr>
      <vt:lpstr>Legenda aurea – kliment</vt:lpstr>
      <vt:lpstr>Kristiánova legenda</vt:lpstr>
      <vt:lpstr>legenda o sv. prokopovi</vt:lpstr>
      <vt:lpstr>epos</vt:lpstr>
      <vt:lpstr>Národní eposy</vt:lpstr>
      <vt:lpstr>Béowulf</vt:lpstr>
      <vt:lpstr>Píseň o rolandovi</vt:lpstr>
      <vt:lpstr>Píseň o cidovi</vt:lpstr>
      <vt:lpstr>Píseň o nibelunzích</vt:lpstr>
      <vt:lpstr>Přesah eposů a legend do dnešní doby</vt:lpstr>
      <vt:lpstr>Otázky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středověkých eposů a legend při utváření evropského kulturního dědictví a kulturních a duchovních hodnot</dc:title>
  <dc:creator>Marek Brzák</dc:creator>
  <cp:lastModifiedBy>Honza</cp:lastModifiedBy>
  <cp:revision>46</cp:revision>
  <dcterms:created xsi:type="dcterms:W3CDTF">2017-12-03T13:40:58Z</dcterms:created>
  <dcterms:modified xsi:type="dcterms:W3CDTF">2017-12-08T13:06:52Z</dcterms:modified>
</cp:coreProperties>
</file>