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3777E2-6B89-A664-4156-81BEEE505BCE}" v="6" dt="2025-10-29T13:43:21.847"/>
    <p1510:client id="{306D197C-B0B1-2458-DD46-88309DF6443F}" v="21" dt="2025-10-29T13:41:30.214"/>
    <p1510:client id="{456CC259-B654-6B3C-7402-21B349308C0E}" v="1" dt="2025-10-30T07:49:11.056"/>
    <p1510:client id="{52CA98D1-83F4-C745-5BD3-0E861B226849}" v="175" dt="2025-10-29T11:15:14.241"/>
    <p1510:client id="{53C65EB9-66FF-6896-1ABD-67B07A03E863}" v="6" dt="2025-10-29T10:12:47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7E668C9-BA49-4110-B23C-3C76A4730A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D0FB8C1-1465-4DED-8CF6-A4622E559B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6101B-2A21-42CD-8A39-1B64AB06A577}" type="datetime1">
              <a:rPr lang="cs-CZ" smtClean="0"/>
              <a:t>30.10.2025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68533DB-6067-4D31-84DF-005B4E2003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D0AFB17-BD8B-4BAE-9F4C-2434AA2517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BC961-F795-440C-9ADE-06854BCF7A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612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85F37-13F5-4F85-A0CD-5D3F9BF9F9CE}" type="datetime1">
              <a:rPr lang="cs-CZ" smtClean="0"/>
              <a:pPr/>
              <a:t>30.10.2025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380A3-8AC7-4992-9CC3-14187369CA7C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32323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380A3-8AC7-4992-9CC3-14187369CA7C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5046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380A3-8AC7-4992-9CC3-14187369CA7C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138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380A3-8AC7-4992-9CC3-14187369CA7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988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380A3-8AC7-4992-9CC3-14187369CA7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087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380A3-8AC7-4992-9CC3-14187369CA7C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5970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E5889B-FA8F-41DA-B469-D1B2CD2CC32B}" type="datetime1">
              <a:rPr lang="cs-CZ" noProof="0" smtClean="0"/>
              <a:t>30.10.2025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827077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2102D7-05E9-4BF8-A86C-AD0F48860802}" type="datetime1">
              <a:rPr lang="cs-CZ" noProof="0" smtClean="0"/>
              <a:t>30.10.2025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8428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4E637B-3BC9-4FFD-872D-E7DFF349A305}" type="datetime1">
              <a:rPr lang="cs-CZ" noProof="0" smtClean="0"/>
              <a:t>30.10.2025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2223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8BE063-961F-4D20-BCD1-4C15C9DC525C}" type="datetime1">
              <a:rPr lang="cs-CZ" noProof="0" smtClean="0"/>
              <a:t>30.10.2025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8227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84EEA8-D205-4920-8FB0-AC6581B82916}" type="datetime1">
              <a:rPr lang="cs-CZ" noProof="0" smtClean="0"/>
              <a:t>30.10.2025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828561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 hasCustomPrompt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40E617-AC35-4DA9-8759-D9B756171DAC}" type="datetime1">
              <a:rPr lang="cs-CZ" noProof="0" smtClean="0"/>
              <a:t>30.10.2025</a:t>
            </a:fld>
            <a:endParaRPr lang="cs-CZ" noProof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36658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 hasCustomPrompt="1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1" name="Zástupný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AFC391-8239-491F-A881-46963163F0DC}" type="datetime1">
              <a:rPr lang="cs-CZ" noProof="0" smtClean="0"/>
              <a:t>30.10.2025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55889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é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81B458-8E41-4485-8848-ADFB26E39D65}" type="datetime1">
              <a:rPr lang="cs-CZ" noProof="0" smtClean="0"/>
              <a:t>30.10.2025</a:t>
            </a:fld>
            <a:endParaRPr lang="cs-CZ" noProof="0"/>
          </a:p>
        </p:txBody>
      </p:sp>
      <p:sp>
        <p:nvSpPr>
          <p:cNvPr id="4" name="Zástupné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7007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6F2604-9357-4099-9B7F-DE45212301F1}" type="datetime1">
              <a:rPr lang="cs-CZ" noProof="0" smtClean="0"/>
              <a:t>30.10.2025</a:t>
            </a:fld>
            <a:endParaRPr lang="cs-CZ" noProof="0"/>
          </a:p>
        </p:txBody>
      </p:sp>
      <p:sp>
        <p:nvSpPr>
          <p:cNvPr id="3" name="Zástupné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35998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délník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74F49B-6E08-467D-A8B4-F1767D0AD148}" type="datetime1">
              <a:rPr lang="cs-CZ" noProof="0" smtClean="0"/>
              <a:t>30.10.2025</a:t>
            </a:fld>
            <a:endParaRPr lang="cs-CZ" noProof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cs-CZ" noProof="0"/>
              <a:t>
              </a:t>
            </a: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0535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2A67F488-8041-4D91-AEBD-9092F72C460A}" type="datetime1">
              <a:rPr lang="cs-CZ" noProof="0" smtClean="0"/>
              <a:t>30.10.2025</a:t>
            </a:fld>
            <a:endParaRPr lang="cs-CZ" noProof="0"/>
          </a:p>
        </p:txBody>
      </p:sp>
      <p:sp>
        <p:nvSpPr>
          <p:cNvPr id="9" name="Zástupné zápatí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cs-CZ" noProof="0"/>
              <a:t>
              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94778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B341E649-594F-4F80-A570-B8A64D9A6F85}" type="datetime1">
              <a:rPr lang="cs-CZ" noProof="0" smtClean="0"/>
              <a:t>30.10.2025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cs-CZ" noProof="0"/>
              <a:t>
             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86590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rtelsmann-stiftung.de/fileadmin/files/aam/Asia-Book_A_03_China_Social_Credit_System.pdf" TargetMode="External"/><Relationship Id="rId2" Type="http://schemas.openxmlformats.org/officeDocument/2006/relationships/hyperlink" Target="https://en.wikipedia.org/wiki/Social_Credit_Syste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rics.org/en/comment/chinas-social-credit-score-untangling-myth-realit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Burzovní čísla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"/>
          <a:stretch>
            <a:fillRect/>
          </a:stretch>
        </p:blipFill>
        <p:spPr>
          <a:xfrm>
            <a:off x="20" y="10"/>
            <a:ext cx="6089884" cy="6857990"/>
          </a:xfrm>
          <a:prstGeom prst="rect">
            <a:avLst/>
          </a:prstGeom>
        </p:spPr>
      </p:pic>
      <p:pic>
        <p:nvPicPr>
          <p:cNvPr id="6" name="Obrázek 5" descr="Obsah obrázku vlajka, hvězda, červená, symbol&#10;&#10;Obsah generovaný pomocí AI může být nesprávný.">
            <a:extLst>
              <a:ext uri="{FF2B5EF4-FFF2-40B4-BE49-F238E27FC236}">
                <a16:creationId xmlns:a16="http://schemas.microsoft.com/office/drawing/2014/main" id="{362583D7-0219-8250-80A7-21AB1619B0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rcRect r="40747"/>
          <a:stretch>
            <a:fillRect/>
          </a:stretch>
        </p:blipFill>
        <p:spPr>
          <a:xfrm>
            <a:off x="6089904" y="-7629"/>
            <a:ext cx="6102096" cy="686562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noFill/>
          <a:ln w="38100" cap="sq">
            <a:solidFill>
              <a:schemeClr val="tx1"/>
            </a:solidFill>
            <a:miter lim="800000"/>
          </a:ln>
        </p:spPr>
        <p:txBody>
          <a:bodyPr rtlCol="0" anchor="ctr">
            <a:normAutofit/>
          </a:bodyPr>
          <a:lstStyle/>
          <a:p>
            <a:pPr rtl="0"/>
            <a:r>
              <a:rPr 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Čína – Systém sociálních kreditů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8783" y="5615585"/>
            <a:ext cx="6801612" cy="1239894"/>
          </a:xfrm>
        </p:spPr>
        <p:txBody>
          <a:bodyPr rtlCol="0">
            <a:normAutofit/>
          </a:bodyPr>
          <a:lstStyle/>
          <a:p>
            <a:pPr rtl="0"/>
            <a:r>
              <a:rPr lang="cs-CZ">
                <a:solidFill>
                  <a:schemeClr val="tx1"/>
                </a:solidFill>
              </a:rPr>
              <a:t>Jan Breburda</a:t>
            </a:r>
          </a:p>
          <a:p>
            <a:pPr rtl="0"/>
            <a:r>
              <a:rPr lang="cs-CZ">
                <a:solidFill>
                  <a:schemeClr val="tx1"/>
                </a:solidFill>
              </a:rPr>
              <a:t>Tereza Drábová</a:t>
            </a:r>
          </a:p>
        </p:txBody>
      </p:sp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oblečení, maska, Maska&#10;&#10;Obsah generovaný pomocí AI může být nesprávný.">
            <a:extLst>
              <a:ext uri="{FF2B5EF4-FFF2-40B4-BE49-F238E27FC236}">
                <a16:creationId xmlns:a16="http://schemas.microsoft.com/office/drawing/2014/main" id="{4CD34469-31C1-34DD-693C-7DB659CCAD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0CA4716-5299-4417-665E-E6A9A5B5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Otázka menšin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80FA43-CB86-0803-350F-CB19E3976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Převýchovné tábory – od roku 2017 Čína buduje tyto centra se záměrem „převychovat“ tamější populaci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Bodové hodnocení – každý vězněný člověk je bodován na základě několika kritérií (politické postoje, náboženství apod.)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Důsledky – množství bodů rozhoduje o délce pobytu a možném propuštění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063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kresba, kreslené, ilustrace, fikce&#10;&#10;Obsah generovaný pomocí AI může být nesprávný.">
            <a:extLst>
              <a:ext uri="{FF2B5EF4-FFF2-40B4-BE49-F238E27FC236}">
                <a16:creationId xmlns:a16="http://schemas.microsoft.com/office/drawing/2014/main" id="{2E8ED3C2-B407-3711-6060-A69618984D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3112" b="2188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123269-DC42-9E79-47A5-8C4E96A1F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Konspirační teorie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B04F4B-529A-4346-C913-CD2E1BDCA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977909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Původ – nedostatečné informace o systému, vliv popkultury a sociálních sítí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Mýty – každý jednotlivý občan má jedno univerzální číslo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Mýty – Vláda sleduje každého v reálném čase a hodnotí každý pohyb a činnost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Mýty – při nízkém skóre jste zatčeni nebo prostě „zmizíte“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26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02B6F5A-AC15-9972-ACC8-4BC5394FAB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25522" r="1" b="2455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09EBE9E8-1C98-4E8B-B26A-0D302367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noFill/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Děkujeme</a:t>
            </a:r>
            <a:r>
              <a:rPr lang="en-US" sz="3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3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Pozornost</a:t>
            </a:r>
            <a:endParaRPr lang="en-US" sz="3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34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FE3135-76BC-49C6-0975-A72F62565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BFDD45-390B-A3C1-E02A-FECE10FA4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>
                <a:hlinkClick r:id="rId2"/>
              </a:rPr>
              <a:t>https://en.wikipedia.org/wiki/Social_Credit_System</a:t>
            </a:r>
            <a:endParaRPr lang="cs-CZ"/>
          </a:p>
          <a:p>
            <a:r>
              <a:rPr lang="cs-CZ">
                <a:hlinkClick r:id="rId3"/>
              </a:rPr>
              <a:t>https://www.bertelsmann-stiftung.de/fileadmin/files/aam/Asia-Book_A_03_China_Social_Credit_System.pdf</a:t>
            </a:r>
            <a:endParaRPr lang="cs-CZ"/>
          </a:p>
          <a:p>
            <a:r>
              <a:rPr lang="cs-CZ">
                <a:hlinkClick r:id="rId4"/>
              </a:rPr>
              <a:t>https://merics.org/en/comment/chinas-social-credit-score-untangling-myth-reality</a:t>
            </a:r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2864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oblečení, Lidská tvář, obraz, kresba&#10;&#10;Obsah generovaný pomocí AI může být nesprávný.">
            <a:extLst>
              <a:ext uri="{FF2B5EF4-FFF2-40B4-BE49-F238E27FC236}">
                <a16:creationId xmlns:a16="http://schemas.microsoft.com/office/drawing/2014/main" id="{217F59A7-19FA-B9E2-95AC-4E0C8D628D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20326"/>
          <a:stretch>
            <a:fillRect/>
          </a:stretch>
        </p:blipFill>
        <p:spPr>
          <a:xfrm>
            <a:off x="20" y="10"/>
            <a:ext cx="6089884" cy="6857990"/>
          </a:xfrm>
          <a:prstGeom prst="rect">
            <a:avLst/>
          </a:prstGeom>
        </p:spPr>
      </p:pic>
      <p:pic>
        <p:nvPicPr>
          <p:cNvPr id="4" name="Obrázek 3" descr="Burzovní čísla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60" r="9562" b="2"/>
          <a:stretch>
            <a:fillRect/>
          </a:stretch>
        </p:blipFill>
        <p:spPr>
          <a:xfrm>
            <a:off x="6089904" y="-7629"/>
            <a:ext cx="6102096" cy="6865629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10183E77-B181-17CA-2318-8A1CC4C0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Původní Myšlenka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D1163BC-DBA9-246B-65AE-FEF9E94C6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Úvahy - nápad na tento systém se objevuje na konci 90. let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Proč? – absence důvěryhodného systému hodnocení finanční spolehlivosti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Cíl – vytvoření spolehlivého systému pro měření ekonomické důvěryhodnosti (kredit skoré)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Původní záměr – ekonomický a morální</a:t>
            </a:r>
          </a:p>
        </p:txBody>
      </p:sp>
    </p:spTree>
    <p:extLst>
      <p:ext uri="{BB962C8B-B14F-4D97-AF65-F5344CB8AC3E}">
        <p14:creationId xmlns:p14="http://schemas.microsoft.com/office/powerpoint/2010/main" val="3424314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C22AED8-217A-FE9D-5C94-E53F4DB9B9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25659" b="2427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0F3F4C14-DCD4-30AD-4989-5D6E58340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Tvorba Systému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1D4EB1-3855-13F6-0FC7-6D8245A21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2014 – formální návrh vlády ► „Plán výstavby systému sociální důvěry“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2014 – 2020 – spuštění pilotních projektů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Projekt – zapojení desítek měst, každé město si nastavovalo specifika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Paralela – testování komerčních systémů (př. Alibaba)</a:t>
            </a:r>
          </a:p>
        </p:txBody>
      </p:sp>
    </p:spTree>
    <p:extLst>
      <p:ext uri="{BB962C8B-B14F-4D97-AF65-F5344CB8AC3E}">
        <p14:creationId xmlns:p14="http://schemas.microsoft.com/office/powerpoint/2010/main" val="4128952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D2015C9-308C-A817-E7D7-DD642BAD66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l="9596" r="9598" b="2"/>
          <a:stretch>
            <a:fillRect/>
          </a:stretch>
        </p:blipFill>
        <p:spPr>
          <a:xfrm>
            <a:off x="20" y="10"/>
            <a:ext cx="6089884" cy="6857990"/>
          </a:xfrm>
          <a:prstGeom prst="rect">
            <a:avLst/>
          </a:prstGeom>
        </p:spPr>
      </p:pic>
      <p:pic>
        <p:nvPicPr>
          <p:cNvPr id="9" name="Zástupný obsah 8" descr="Obsah obrázku venku, Letecké snímkování, obloha, Pohled z ptačí perspektivy&#10;&#10;Obsah generovaný pomocí AI může být nesprávný.">
            <a:extLst>
              <a:ext uri="{FF2B5EF4-FFF2-40B4-BE49-F238E27FC236}">
                <a16:creationId xmlns:a16="http://schemas.microsoft.com/office/drawing/2014/main" id="{0E790D30-A640-2DA8-C470-17FC89FA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rcRect l="24767" r="16129" b="1"/>
          <a:stretch>
            <a:fillRect/>
          </a:stretch>
        </p:blipFill>
        <p:spPr>
          <a:xfrm>
            <a:off x="6089904" y="0"/>
            <a:ext cx="6102096" cy="6865629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A260286A-E3FE-6AD4-BCAE-D095E9D25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Příklad - město </a:t>
            </a:r>
            <a:r>
              <a:rPr lang="cs-CZ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Rongcheng</a:t>
            </a:r>
            <a:endParaRPr lang="cs-CZ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6E06785-0ADD-01C5-501D-2B67B594E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87929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1000 bodů – základní skoré pro každé občana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Plusové body – darování krve, péče o seniory, charity, komunitní práce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Mínusové body – dopravní přestupky, pozdní splácení půjček, nevhodné chování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Výsledky – hodnocení občanů na základě množství bodů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Důsledky – rozdělení občanů na ukázkové a problémové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005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 descr="Obsah obrázku Výrazná modrá, umění, snímek obrazovky, prostor&#10;&#10;Obsah generovaný pomocí AI může být nesprávný.">
            <a:extLst>
              <a:ext uri="{FF2B5EF4-FFF2-40B4-BE49-F238E27FC236}">
                <a16:creationId xmlns:a16="http://schemas.microsoft.com/office/drawing/2014/main" id="{02491354-399B-C241-922D-776EF375AA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l="26543" r="23507"/>
          <a:stretch>
            <a:fillRect/>
          </a:stretch>
        </p:blipFill>
        <p:spPr>
          <a:xfrm>
            <a:off x="20" y="10"/>
            <a:ext cx="6089884" cy="6857990"/>
          </a:xfrm>
          <a:prstGeom prst="rect">
            <a:avLst/>
          </a:prstGeom>
        </p:spPr>
      </p:pic>
      <p:pic>
        <p:nvPicPr>
          <p:cNvPr id="4" name="Obrázek 3" descr="Ruka s perem ukazujícím na finanční čísla">
            <a:extLst>
              <a:ext uri="{FF2B5EF4-FFF2-40B4-BE49-F238E27FC236}">
                <a16:creationId xmlns:a16="http://schemas.microsoft.com/office/drawing/2014/main" id="{AB2E0BE0-B684-4228-A4DF-58C8CAFFDF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58" b="1915"/>
          <a:stretch>
            <a:fillRect/>
          </a:stretch>
        </p:blipFill>
        <p:spPr>
          <a:xfrm>
            <a:off x="6089904" y="-7629"/>
            <a:ext cx="6102096" cy="6865629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B147056F-30B2-206C-7C7C-54D8540B3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Technologie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BAFB3E06-94E7-4655-D2C7-D4B496598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Rozmach – digitální a kamerové systémy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Mobilní aplikace a internet – sbírání dat a sledování vzorců chování obyvatel (algoritmy)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Cloudy – sběr a třídění dat do centrálních databází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Cíl – jednotlivé instituce disponují stejnými daty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49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koule, Barevnost&#10;&#10;Obsah generovaný pomocí AI může být nesprávný.">
            <a:extLst>
              <a:ext uri="{FF2B5EF4-FFF2-40B4-BE49-F238E27FC236}">
                <a16:creationId xmlns:a16="http://schemas.microsoft.com/office/drawing/2014/main" id="{F56D3D02-4398-F897-FD73-D642A26745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4741" b="667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D1355E6-0593-ACB5-E7AD-6B1ABD62B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Vliv pandemie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CC5C05-A220-AB61-7BD0-E681E505E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Covid-19 – sledování občanů během pandemie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Dopad – urychlení digitalizace a tvorby elektronické ID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Společnost – usnadnění komunikace občana a státu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Problém – otázka soukromí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96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oblečení, kůže, boty&#10;&#10;Obsah generovaný pomocí AI může být nesprávný.">
            <a:extLst>
              <a:ext uri="{FF2B5EF4-FFF2-40B4-BE49-F238E27FC236}">
                <a16:creationId xmlns:a16="http://schemas.microsoft.com/office/drawing/2014/main" id="{03783516-709F-2295-F7D5-8EF3C72ECE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912C1B7-43B3-447B-5572-D22EF5B81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Etické a morální Dilema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5C28A4-351B-69B5-3A84-29B657975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867531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Soukromí a svoboda – v tomto systému téměř zaniká, skoro neexistuje, každý krok může mít dopady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Politická stránka – nástroj pro upevnění moci komunistické strany a kontroly nad obyvatelstvem (autocenzura)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Sociální spravedlnost a solidarita – nastavení systému může zvýhodňovat určité skupiny lidí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Psychologické účinky a paranoia – lidé mohou žít v neustálém strachu z potenciální chyby a nedůvěry vůči svému okolí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044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4D4B53A-FC97-6FD1-C465-8A5D694126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312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4321F83-745A-DA20-F3BD-11931B599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Pohled Číny x Pohled západu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3AD8126-CEBF-3613-C1D9-204218F69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975032"/>
              </p:ext>
            </p:extLst>
          </p:nvPr>
        </p:nvGraphicFramePr>
        <p:xfrm>
          <a:off x="2218481" y="2430683"/>
          <a:ext cx="7786938" cy="41907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5646">
                  <a:extLst>
                    <a:ext uri="{9D8B030D-6E8A-4147-A177-3AD203B41FA5}">
                      <a16:colId xmlns:a16="http://schemas.microsoft.com/office/drawing/2014/main" val="2000636698"/>
                    </a:ext>
                  </a:extLst>
                </a:gridCol>
                <a:gridCol w="2595646">
                  <a:extLst>
                    <a:ext uri="{9D8B030D-6E8A-4147-A177-3AD203B41FA5}">
                      <a16:colId xmlns:a16="http://schemas.microsoft.com/office/drawing/2014/main" val="464818831"/>
                    </a:ext>
                  </a:extLst>
                </a:gridCol>
                <a:gridCol w="2595646">
                  <a:extLst>
                    <a:ext uri="{9D8B030D-6E8A-4147-A177-3AD203B41FA5}">
                      <a16:colId xmlns:a16="http://schemas.microsoft.com/office/drawing/2014/main" val="97700474"/>
                    </a:ext>
                  </a:extLst>
                </a:gridCol>
              </a:tblGrid>
              <a:tr h="3593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Aspekt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b="1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Čínský pohled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b="1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Západní pohled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D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382172"/>
                  </a:ext>
                </a:extLst>
              </a:tr>
              <a:tr h="3593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Hlavní cíl systému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Zajistit důvěru, pořádek, stabilitu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Kontrola a omezování svobod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D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412411"/>
                  </a:ext>
                </a:extLst>
              </a:tr>
              <a:tr h="3593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Základní hodnota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Kolektivní harmonie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Individuální svoboda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D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363332"/>
                  </a:ext>
                </a:extLst>
              </a:tr>
              <a:tr h="3593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Role státu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Učitel a garant morálky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Potenciální hrozba zneužití moci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D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968380"/>
                  </a:ext>
                </a:extLst>
              </a:tr>
              <a:tr h="3593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Vnímání sledování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Přijatelný nástroj moderní správy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Porušení práva na soukromí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D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873003"/>
                  </a:ext>
                </a:extLst>
              </a:tr>
              <a:tr h="3593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Technologie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Symbol pokroku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Symbol totality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D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788489"/>
                  </a:ext>
                </a:extLst>
              </a:tr>
              <a:tr h="3593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Postoj veřejnosti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Většinově pozitivní nebo neutrální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Většinově kritický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D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772898"/>
                  </a:ext>
                </a:extLst>
              </a:tr>
              <a:tr h="69296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Etická východiska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Konfuciánská morálka (řád, poslušnost, úcta)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Liberální morálka (svoboda, autonomie, práva)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D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12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6120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blečení, osoba, venku, boty&#10;&#10;Obsah generovaný pomocí AI může být nesprávný.">
            <a:extLst>
              <a:ext uri="{FF2B5EF4-FFF2-40B4-BE49-F238E27FC236}">
                <a16:creationId xmlns:a16="http://schemas.microsoft.com/office/drawing/2014/main" id="{C77CA1E2-EFFF-6430-0584-8D714903C2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b="1312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70391E6-2646-5B00-547D-D3E3B7A65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Otázka menšin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9328B3-37D5-C7AE-39FD-F9B98BD02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89610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Významné menšiny – </a:t>
            </a:r>
            <a:r>
              <a:rPr lang="cs-CZ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Ujgurové</a:t>
            </a: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, Mongolové, </a:t>
            </a:r>
            <a:r>
              <a:rPr lang="cs-CZ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Tiběťané</a:t>
            </a: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Role systému – v těchto oblastech funguje mnohem odlišněji, než ve zbytku Číny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Cíl – zde se nejedná pouze o morálku a správné chování, ale o prevenci a potlačení možného odporu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Široké spektrum monitorování – od kamerových systémů, přes aplikace, po otisky prstů, DNA a snímky duhovek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173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0ED59B-F67D-4B99-A0A7-E5237FF58100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E17AD15-0DEB-4851-82A2-261C041346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736BCB-6CE4-414B-B2BE-1DA087E5215C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Finanční motiv</Template>
  <Application>Microsoft Office PowerPoint</Application>
  <PresentationFormat>Širokoúhlá obrazovka</PresentationFormat>
  <Slides>13</Slides>
  <Notes>5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Balík</vt:lpstr>
      <vt:lpstr>Čína – Systém sociálních kreditů</vt:lpstr>
      <vt:lpstr>Původní Myšlenka</vt:lpstr>
      <vt:lpstr>Tvorba Systému</vt:lpstr>
      <vt:lpstr>Příklad - město Rongcheng</vt:lpstr>
      <vt:lpstr>Technologie</vt:lpstr>
      <vt:lpstr>Vliv pandemie</vt:lpstr>
      <vt:lpstr>Etické a morální Dilema</vt:lpstr>
      <vt:lpstr>Pohled Číny x Pohled západu</vt:lpstr>
      <vt:lpstr>Otázka menšin</vt:lpstr>
      <vt:lpstr>Otázka menšin</vt:lpstr>
      <vt:lpstr>Konspirační teorie</vt:lpstr>
      <vt:lpstr>Děkujeme za Pozornost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Breburda Jan (S-PEF)</dc:creator>
  <cp:revision>3</cp:revision>
  <dcterms:created xsi:type="dcterms:W3CDTF">2025-10-27T08:10:19Z</dcterms:created>
  <dcterms:modified xsi:type="dcterms:W3CDTF">2025-10-30T08:31:16Z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