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Lemon Tuesday" charset="1" panose="02000506040000020004"/>
      <p:regular r:id="rId14"/>
    </p:embeddedFont>
    <p:embeddedFont>
      <p:font typeface="Fira Code" charset="1" panose="020B0809050000020004"/>
      <p:regular r:id="rId15"/>
    </p:embeddedFont>
    <p:embeddedFont>
      <p:font typeface="Fira Code Bold" charset="1" panose="020B08090500000200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Relationship Id="rId6" Target="../media/image16.jpe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02166"/>
            <a:ext cx="18412617" cy="12065941"/>
          </a:xfrm>
          <a:custGeom>
            <a:avLst/>
            <a:gdLst/>
            <a:ahLst/>
            <a:cxnLst/>
            <a:rect r="r" b="b" t="t" l="l"/>
            <a:pathLst>
              <a:path h="12065941" w="18412617">
                <a:moveTo>
                  <a:pt x="0" y="0"/>
                </a:moveTo>
                <a:lnTo>
                  <a:pt x="18412617" y="0"/>
                </a:lnTo>
                <a:lnTo>
                  <a:pt x="18412617" y="12065941"/>
                </a:lnTo>
                <a:lnTo>
                  <a:pt x="0" y="120659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0" t="-644" r="0" b="-6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14244" y="1187605"/>
            <a:ext cx="22084479" cy="10878336"/>
          </a:xfrm>
          <a:custGeom>
            <a:avLst/>
            <a:gdLst/>
            <a:ahLst/>
            <a:cxnLst/>
            <a:rect r="r" b="b" t="t" l="l"/>
            <a:pathLst>
              <a:path h="10878336" w="22084479">
                <a:moveTo>
                  <a:pt x="0" y="0"/>
                </a:moveTo>
                <a:lnTo>
                  <a:pt x="22084479" y="0"/>
                </a:lnTo>
                <a:lnTo>
                  <a:pt x="22084479" y="10878336"/>
                </a:lnTo>
                <a:lnTo>
                  <a:pt x="0" y="108783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476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9105" y="233848"/>
            <a:ext cx="14789789" cy="5575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9"/>
              </a:lnSpc>
            </a:pPr>
            <a:r>
              <a:rPr lang="en-US" sz="15999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Írán před a po roce 1979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0" y="538648"/>
            <a:ext cx="2718252" cy="2059897"/>
          </a:xfrm>
          <a:custGeom>
            <a:avLst/>
            <a:gdLst/>
            <a:ahLst/>
            <a:cxnLst/>
            <a:rect r="r" b="b" t="t" l="l"/>
            <a:pathLst>
              <a:path h="2059897" w="2718252">
                <a:moveTo>
                  <a:pt x="2718252" y="0"/>
                </a:moveTo>
                <a:lnTo>
                  <a:pt x="0" y="0"/>
                </a:lnTo>
                <a:lnTo>
                  <a:pt x="0" y="2059897"/>
                </a:lnTo>
                <a:lnTo>
                  <a:pt x="2718252" y="2059897"/>
                </a:lnTo>
                <a:lnTo>
                  <a:pt x="2718252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12451" t="-130762" r="0" b="-42810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63170" y="6922007"/>
            <a:ext cx="6161660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spc="230">
                <a:solidFill>
                  <a:srgbClr val="FFF4E7"/>
                </a:solidFill>
                <a:latin typeface="Fira Code"/>
                <a:ea typeface="Fira Code"/>
                <a:cs typeface="Fira Code"/>
                <a:sym typeface="Fira Code"/>
              </a:rPr>
              <a:t>ERIK BRICEŇO SCOTT, HOLZMANNOVÁ ANNA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6504" y="2330910"/>
            <a:ext cx="654153" cy="65415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96504" y="3244965"/>
            <a:ext cx="654153" cy="6541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96504" y="4242703"/>
            <a:ext cx="654153" cy="65415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96504" y="5239755"/>
            <a:ext cx="654153" cy="65415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96504" y="6151083"/>
            <a:ext cx="654153" cy="65415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828586" y="-75309"/>
            <a:ext cx="4459414" cy="5750622"/>
          </a:xfrm>
          <a:custGeom>
            <a:avLst/>
            <a:gdLst/>
            <a:ahLst/>
            <a:cxnLst/>
            <a:rect r="r" b="b" t="t" l="l"/>
            <a:pathLst>
              <a:path h="5750622" w="4459414">
                <a:moveTo>
                  <a:pt x="0" y="0"/>
                </a:moveTo>
                <a:lnTo>
                  <a:pt x="4459414" y="0"/>
                </a:lnTo>
                <a:lnTo>
                  <a:pt x="4459414" y="5750622"/>
                </a:lnTo>
                <a:lnTo>
                  <a:pt x="0" y="5750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59" r="0" b="-815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95975" y="4896855"/>
            <a:ext cx="5684186" cy="5066030"/>
          </a:xfrm>
          <a:custGeom>
            <a:avLst/>
            <a:gdLst/>
            <a:ahLst/>
            <a:cxnLst/>
            <a:rect r="r" b="b" t="t" l="l"/>
            <a:pathLst>
              <a:path h="5066030" w="5684186">
                <a:moveTo>
                  <a:pt x="0" y="0"/>
                </a:moveTo>
                <a:lnTo>
                  <a:pt x="5684186" y="0"/>
                </a:lnTo>
                <a:lnTo>
                  <a:pt x="5684186" y="5066031"/>
                </a:lnTo>
                <a:lnTo>
                  <a:pt x="0" y="506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-2136037" y="451167"/>
            <a:ext cx="14771926" cy="118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80"/>
              </a:lnSpc>
            </a:pPr>
            <a:r>
              <a:rPr lang="en-US" sz="8000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Írán před rokem 1979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89128" y="6325656"/>
            <a:ext cx="94488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CÍLE: 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EKONOMICKÝ RŮST, MODERNÍ INFRASTRUKTURA, INDUSTRIALIZACE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9128" y="2423037"/>
            <a:ext cx="50292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VLÁDCE: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ŠÁH MUHAMMAD REZA PAHLAVÍ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89128" y="3334071"/>
            <a:ext cx="91440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PROSAZOVAL MODERNIZACI, SEKULARISMUS A ZÁPADNÍ ZPŮSOB ŽIVOTA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9128" y="4332290"/>
            <a:ext cx="103632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SILNÉ SPOJENECTVÍ SE ZÁPADEM 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– ZEJMÉNA SE SPOJENÝMI STÁTY A IZRAELEM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89128" y="5240338"/>
            <a:ext cx="10668000" cy="784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ÍRÁN DOSTÁVAL ZBRANĚ, FINANČNÍ PODPORU A BYL KLÍČOVÝM SPOJENCEM ZÁPADU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NA BLÍZKÉM VÝCHODĚ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1437885" y="213756"/>
            <a:ext cx="3141419" cy="814944"/>
            <a:chOff x="0" y="0"/>
            <a:chExt cx="904284" cy="23458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04284" cy="234589"/>
            </a:xfrm>
            <a:custGeom>
              <a:avLst/>
              <a:gdLst/>
              <a:ahLst/>
              <a:cxnLst/>
              <a:rect r="r" b="b" t="t" l="l"/>
              <a:pathLst>
                <a:path h="234589" w="904284">
                  <a:moveTo>
                    <a:pt x="701084" y="0"/>
                  </a:moveTo>
                  <a:cubicBezTo>
                    <a:pt x="813308" y="0"/>
                    <a:pt x="904284" y="52514"/>
                    <a:pt x="904284" y="117294"/>
                  </a:cubicBezTo>
                  <a:cubicBezTo>
                    <a:pt x="904284" y="182074"/>
                    <a:pt x="813308" y="234589"/>
                    <a:pt x="701084" y="234589"/>
                  </a:cubicBezTo>
                  <a:lnTo>
                    <a:pt x="203200" y="234589"/>
                  </a:lnTo>
                  <a:cubicBezTo>
                    <a:pt x="90976" y="234589"/>
                    <a:pt x="0" y="182074"/>
                    <a:pt x="0" y="117294"/>
                  </a:cubicBezTo>
                  <a:cubicBezTo>
                    <a:pt x="0" y="525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85725"/>
              <a:ext cx="904284" cy="3203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1571700" y="426284"/>
            <a:ext cx="2823609" cy="323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7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MUHAMMAD REZA PAHLAVÍ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6504" y="2330910"/>
            <a:ext cx="654153" cy="65415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96504" y="3327710"/>
            <a:ext cx="654153" cy="6541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96504" y="4398912"/>
            <a:ext cx="654153" cy="65415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96504" y="5470114"/>
            <a:ext cx="654153" cy="65415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513221" y="4921560"/>
            <a:ext cx="8404755" cy="5599668"/>
          </a:xfrm>
          <a:custGeom>
            <a:avLst/>
            <a:gdLst/>
            <a:ahLst/>
            <a:cxnLst/>
            <a:rect r="r" b="b" t="t" l="l"/>
            <a:pathLst>
              <a:path h="5599668" w="8404755">
                <a:moveTo>
                  <a:pt x="0" y="0"/>
                </a:moveTo>
                <a:lnTo>
                  <a:pt x="8404755" y="0"/>
                </a:lnTo>
                <a:lnTo>
                  <a:pt x="8404755" y="5599668"/>
                </a:lnTo>
                <a:lnTo>
                  <a:pt x="0" y="5599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513221" y="0"/>
            <a:ext cx="8787403" cy="4931930"/>
          </a:xfrm>
          <a:custGeom>
            <a:avLst/>
            <a:gdLst/>
            <a:ahLst/>
            <a:cxnLst/>
            <a:rect r="r" b="b" t="t" l="l"/>
            <a:pathLst>
              <a:path h="4931930" w="8787403">
                <a:moveTo>
                  <a:pt x="0" y="0"/>
                </a:moveTo>
                <a:lnTo>
                  <a:pt x="8787403" y="0"/>
                </a:lnTo>
                <a:lnTo>
                  <a:pt x="8787403" y="4931930"/>
                </a:lnTo>
                <a:lnTo>
                  <a:pt x="0" y="4931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96504" y="356695"/>
            <a:ext cx="16328173" cy="118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0"/>
              </a:lnSpc>
            </a:pPr>
            <a:r>
              <a:rPr lang="en-US" sz="8000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Revoluce a role Chomejního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33371" y="6065950"/>
            <a:ext cx="8774410" cy="165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5" indent="-226697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STÁT ISLÁMSKÝ, ANTIIMPERIALISTICKÝ</a:t>
            </a:r>
          </a:p>
          <a:p>
            <a:pPr algn="l" marL="453395" indent="-226697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Okamžité ukončení spojení s USA a Izraelem</a:t>
            </a:r>
          </a:p>
          <a:p>
            <a:pPr algn="l" marL="453395" indent="-226697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Obsazení americké ambasády a rukojmí na více než rok</a:t>
            </a:r>
          </a:p>
          <a:p>
            <a:pPr algn="l">
              <a:lnSpc>
                <a:spcPts val="336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399996" y="2314578"/>
            <a:ext cx="8641160" cy="817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b="true" sz="21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AYATOLLÁH RÚHOLLÁH CHOMEJNÍ </a:t>
            </a: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KRITIZOVAL ŠÁHA, AMERICKÝ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VLIV A SEKULARIZACI.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9996" y="3312797"/>
            <a:ext cx="8641160" cy="817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DOKÁZAL SPOJIT RŮZNÉ SKUPINY – TRADIČNÍ, NACIONALISTY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I LEVICI.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82908" y="4390067"/>
            <a:ext cx="10538520" cy="817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b="true" sz="21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1979:</a:t>
            </a: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MASOVÁ REVOLUCE, ŠÁH UPRCHL, CHOMEJNÍ PŘEVZAL MOC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→ VZNIK ISLÁMSKÉ REPUBLIKY.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33371" y="5555256"/>
            <a:ext cx="8001000" cy="398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b="true" sz="21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REVOLUCE ZNAMENALA RADIKÁLNÍ ZMĚNU IDENTITY STÁTU: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45424" y="6149975"/>
            <a:ext cx="5268689" cy="5672881"/>
          </a:xfrm>
          <a:custGeom>
            <a:avLst/>
            <a:gdLst/>
            <a:ahLst/>
            <a:cxnLst/>
            <a:rect r="r" b="b" t="t" l="l"/>
            <a:pathLst>
              <a:path h="5672881" w="5268689">
                <a:moveTo>
                  <a:pt x="0" y="0"/>
                </a:moveTo>
                <a:lnTo>
                  <a:pt x="5268689" y="0"/>
                </a:lnTo>
                <a:lnTo>
                  <a:pt x="5268689" y="5672881"/>
                </a:lnTo>
                <a:lnTo>
                  <a:pt x="0" y="567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0153" y="419100"/>
            <a:ext cx="16659147" cy="2073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6999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Válka s Irákem </a:t>
            </a:r>
          </a:p>
          <a:p>
            <a:pPr algn="l">
              <a:lnSpc>
                <a:spcPts val="8119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487350" y="1791485"/>
            <a:ext cx="654153" cy="65415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87350" y="2788285"/>
            <a:ext cx="654153" cy="654153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87350" y="3785338"/>
            <a:ext cx="654153" cy="65415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87350" y="4738839"/>
            <a:ext cx="654153" cy="654153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824132" y="4725"/>
            <a:ext cx="7563054" cy="5356899"/>
          </a:xfrm>
          <a:custGeom>
            <a:avLst/>
            <a:gdLst/>
            <a:ahLst/>
            <a:cxnLst/>
            <a:rect r="r" b="b" t="t" l="l"/>
            <a:pathLst>
              <a:path h="5356899" w="7563054">
                <a:moveTo>
                  <a:pt x="0" y="0"/>
                </a:moveTo>
                <a:lnTo>
                  <a:pt x="7563054" y="0"/>
                </a:lnTo>
                <a:lnTo>
                  <a:pt x="7563054" y="5356899"/>
                </a:lnTo>
                <a:lnTo>
                  <a:pt x="0" y="535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75" t="0" r="-3175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086622" y="186667"/>
            <a:ext cx="2823609" cy="814944"/>
            <a:chOff x="0" y="0"/>
            <a:chExt cx="812800" cy="23458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234589"/>
            </a:xfrm>
            <a:custGeom>
              <a:avLst/>
              <a:gdLst/>
              <a:ahLst/>
              <a:cxnLst/>
              <a:rect r="r" b="b" t="t" l="l"/>
              <a:pathLst>
                <a:path h="234589" w="812800">
                  <a:moveTo>
                    <a:pt x="609600" y="0"/>
                  </a:moveTo>
                  <a:cubicBezTo>
                    <a:pt x="721824" y="0"/>
                    <a:pt x="812800" y="52514"/>
                    <a:pt x="812800" y="117294"/>
                  </a:cubicBezTo>
                  <a:cubicBezTo>
                    <a:pt x="812800" y="182074"/>
                    <a:pt x="721824" y="234589"/>
                    <a:pt x="609600" y="234589"/>
                  </a:cubicBezTo>
                  <a:lnTo>
                    <a:pt x="203200" y="234589"/>
                  </a:lnTo>
                  <a:cubicBezTo>
                    <a:pt x="90976" y="234589"/>
                    <a:pt x="0" y="182074"/>
                    <a:pt x="0" y="117294"/>
                  </a:cubicBezTo>
                  <a:cubicBezTo>
                    <a:pt x="0" y="525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812800" cy="3203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0824132" y="5255412"/>
            <a:ext cx="9612514" cy="5031588"/>
          </a:xfrm>
          <a:custGeom>
            <a:avLst/>
            <a:gdLst/>
            <a:ahLst/>
            <a:cxnLst/>
            <a:rect r="r" b="b" t="t" l="l"/>
            <a:pathLst>
              <a:path h="5031588" w="9612514">
                <a:moveTo>
                  <a:pt x="0" y="0"/>
                </a:moveTo>
                <a:lnTo>
                  <a:pt x="9612514" y="0"/>
                </a:lnTo>
                <a:lnTo>
                  <a:pt x="9612514" y="5031588"/>
                </a:lnTo>
                <a:lnTo>
                  <a:pt x="0" y="5031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196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21521" y="1943034"/>
            <a:ext cx="83820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VÁLKA 1980–1988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PROTI IRÁKU VEDENÉMU SADDÁMEM HUSAJNEM.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21521" y="2880412"/>
            <a:ext cx="86868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USA A ARABSKÉ STÁTY PODPOROVALY IRÁK → ÍRÁN VNÍMAL ZRADU.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1521" y="3699613"/>
            <a:ext cx="9906000" cy="784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KONFLIKT POSÍLIL REVOLUČNÍ IDENTITU: 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MUČEDNICTVÍ, NÁRODNÍ HRDOST,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OBRANA ISLÁMU.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21521" y="4871239"/>
            <a:ext cx="54864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UPEVNĚNÍ TEOKRATICKÉHO MODELU STÁTU: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41503" y="5310340"/>
            <a:ext cx="8966200" cy="784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5" indent="-215903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NEJVYŠŠÍ VŮDCE (AJATOLLÁH) NAD PREZIDENTEM I PARLAMENTEM</a:t>
            </a:r>
          </a:p>
          <a:p>
            <a:pPr algn="l" marL="431805" indent="-215903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PODPORA ŠÍITSKÝCH SKUPIN V REGIONU (HIZBALLÁH, HÚSÍOVÉ)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33202" y="314325"/>
            <a:ext cx="2080320" cy="398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SADDÁM HUSAJN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514377" y="6799620"/>
            <a:ext cx="7652498" cy="5018763"/>
          </a:xfrm>
          <a:custGeom>
            <a:avLst/>
            <a:gdLst/>
            <a:ahLst/>
            <a:cxnLst/>
            <a:rect r="r" b="b" t="t" l="l"/>
            <a:pathLst>
              <a:path h="5018763" w="7652498">
                <a:moveTo>
                  <a:pt x="0" y="0"/>
                </a:moveTo>
                <a:lnTo>
                  <a:pt x="7652498" y="0"/>
                </a:lnTo>
                <a:lnTo>
                  <a:pt x="7652498" y="5018763"/>
                </a:lnTo>
                <a:lnTo>
                  <a:pt x="0" y="5018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44142" y="0"/>
            <a:ext cx="5755440" cy="10203646"/>
          </a:xfrm>
          <a:custGeom>
            <a:avLst/>
            <a:gdLst/>
            <a:ahLst/>
            <a:cxnLst/>
            <a:rect r="r" b="b" t="t" l="l"/>
            <a:pathLst>
              <a:path h="10203646" w="5755440">
                <a:moveTo>
                  <a:pt x="0" y="0"/>
                </a:moveTo>
                <a:lnTo>
                  <a:pt x="5755440" y="0"/>
                </a:lnTo>
                <a:lnTo>
                  <a:pt x="5755440" y="10203646"/>
                </a:lnTo>
                <a:lnTo>
                  <a:pt x="0" y="10203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6000"/>
            </a:blip>
            <a:stretch>
              <a:fillRect l="-921" t="0" r="-1719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3238" y="-714980"/>
            <a:ext cx="16244174" cy="4064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3"/>
              </a:lnSpc>
            </a:pPr>
          </a:p>
          <a:p>
            <a:pPr algn="l">
              <a:lnSpc>
                <a:spcPts val="8003"/>
              </a:lnSpc>
            </a:pPr>
            <a:r>
              <a:rPr lang="en-US" sz="6900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Geopolitický obrat – od pilíře Západu k jeho protivníkovi</a:t>
            </a:r>
          </a:p>
          <a:p>
            <a:pPr algn="l">
              <a:lnSpc>
                <a:spcPts val="8003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487350" y="2788285"/>
            <a:ext cx="654153" cy="6541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87350" y="3785338"/>
            <a:ext cx="654153" cy="65415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87350" y="4738839"/>
            <a:ext cx="654153" cy="65415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7350" y="5735892"/>
            <a:ext cx="654153" cy="65415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845833" y="7130580"/>
            <a:ext cx="3806272" cy="2445530"/>
          </a:xfrm>
          <a:custGeom>
            <a:avLst/>
            <a:gdLst/>
            <a:ahLst/>
            <a:cxnLst/>
            <a:rect r="r" b="b" t="t" l="l"/>
            <a:pathLst>
              <a:path h="2445530" w="3806272">
                <a:moveTo>
                  <a:pt x="0" y="0"/>
                </a:moveTo>
                <a:lnTo>
                  <a:pt x="3806271" y="0"/>
                </a:lnTo>
                <a:lnTo>
                  <a:pt x="3806271" y="2445530"/>
                </a:lnTo>
                <a:lnTo>
                  <a:pt x="0" y="2445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941231" y="7130580"/>
            <a:ext cx="3650793" cy="2445530"/>
          </a:xfrm>
          <a:custGeom>
            <a:avLst/>
            <a:gdLst/>
            <a:ahLst/>
            <a:cxnLst/>
            <a:rect r="r" b="b" t="t" l="l"/>
            <a:pathLst>
              <a:path h="2445530" w="3650793">
                <a:moveTo>
                  <a:pt x="0" y="0"/>
                </a:moveTo>
                <a:lnTo>
                  <a:pt x="3650793" y="0"/>
                </a:lnTo>
                <a:lnTo>
                  <a:pt x="3650793" y="2445530"/>
                </a:lnTo>
                <a:lnTo>
                  <a:pt x="0" y="244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115" r="0" b="-4115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516244" y="6660666"/>
            <a:ext cx="6508156" cy="3302889"/>
          </a:xfrm>
          <a:custGeom>
            <a:avLst/>
            <a:gdLst/>
            <a:ahLst/>
            <a:cxnLst/>
            <a:rect r="r" b="b" t="t" l="l"/>
            <a:pathLst>
              <a:path h="3302889" w="6508156">
                <a:moveTo>
                  <a:pt x="0" y="0"/>
                </a:moveTo>
                <a:lnTo>
                  <a:pt x="6508156" y="0"/>
                </a:lnTo>
                <a:lnTo>
                  <a:pt x="6508156" y="3302889"/>
                </a:lnTo>
                <a:lnTo>
                  <a:pt x="0" y="330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47028" y="5866918"/>
            <a:ext cx="88392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PROXY VÁLKY UMOŽŇUJÍ REGIONÁLNÍ VLIV BEZ OTEVŘENÉ OKUPACE.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47028" y="2880412"/>
            <a:ext cx="97536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PO REVOLUCI SE ÍRÁN STAL IDEOLOGICKÝM PROTIVNÍKEM USA A IZRAELE.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47028" y="3860955"/>
            <a:ext cx="103632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PŘECHOD OD PRAGMATICKÉ DIPLOMACIE K IDEOLOGICKÉ ZAHRANIČNÍ POLITICE.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47028" y="4759479"/>
            <a:ext cx="11887200" cy="784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„EXPORT REVOLUCE“ 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– PODPORA ŠÍITSKÝCH MENŠIN A OZBROJENÝCH SKUPIN V LIBANONU, 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IRÁKU, SÝRII, JEMENU.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485714">
            <a:off x="-5627051" y="9530770"/>
            <a:ext cx="9663801" cy="3347684"/>
          </a:xfrm>
          <a:custGeom>
            <a:avLst/>
            <a:gdLst/>
            <a:ahLst/>
            <a:cxnLst/>
            <a:rect r="r" b="b" t="t" l="l"/>
            <a:pathLst>
              <a:path h="3347684" w="9663801">
                <a:moveTo>
                  <a:pt x="0" y="0"/>
                </a:moveTo>
                <a:lnTo>
                  <a:pt x="9663800" y="0"/>
                </a:lnTo>
                <a:lnTo>
                  <a:pt x="9663800" y="3347684"/>
                </a:lnTo>
                <a:lnTo>
                  <a:pt x="0" y="3347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09" r="-329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045718">
            <a:off x="-1377737" y="2175939"/>
            <a:ext cx="4135477" cy="4114800"/>
          </a:xfrm>
          <a:custGeom>
            <a:avLst/>
            <a:gdLst/>
            <a:ahLst/>
            <a:cxnLst/>
            <a:rect r="r" b="b" t="t" l="l"/>
            <a:pathLst>
              <a:path h="4114800" w="4135477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6045718">
            <a:off x="15191561" y="-852317"/>
            <a:ext cx="4135477" cy="4114800"/>
          </a:xfrm>
          <a:custGeom>
            <a:avLst/>
            <a:gdLst/>
            <a:ahLst/>
            <a:cxnLst/>
            <a:rect r="r" b="b" t="t" l="l"/>
            <a:pathLst>
              <a:path h="4114800" w="4135477">
                <a:moveTo>
                  <a:pt x="413547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35478" y="0"/>
                </a:lnTo>
                <a:lnTo>
                  <a:pt x="4135478" y="411480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485714">
            <a:off x="8256019" y="8277674"/>
            <a:ext cx="9663801" cy="3347684"/>
          </a:xfrm>
          <a:custGeom>
            <a:avLst/>
            <a:gdLst/>
            <a:ahLst/>
            <a:cxnLst/>
            <a:rect r="r" b="b" t="t" l="l"/>
            <a:pathLst>
              <a:path h="3347684" w="9663801">
                <a:moveTo>
                  <a:pt x="0" y="0"/>
                </a:moveTo>
                <a:lnTo>
                  <a:pt x="9663801" y="0"/>
                </a:lnTo>
                <a:lnTo>
                  <a:pt x="9663801" y="3347683"/>
                </a:lnTo>
                <a:lnTo>
                  <a:pt x="0" y="3347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09" r="-32966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3375" y="430805"/>
            <a:ext cx="15369401" cy="2044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</a:pPr>
            <a:r>
              <a:rPr lang="en-US" sz="6900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Nové aliance a změna vojenské strategie</a:t>
            </a:r>
          </a:p>
          <a:p>
            <a:pPr algn="ctr">
              <a:lnSpc>
                <a:spcPts val="8003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87350" y="2907496"/>
            <a:ext cx="654153" cy="654153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87350" y="2006316"/>
            <a:ext cx="654153" cy="65415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8460510" y="4987857"/>
            <a:ext cx="9815827" cy="5299143"/>
          </a:xfrm>
          <a:custGeom>
            <a:avLst/>
            <a:gdLst/>
            <a:ahLst/>
            <a:cxnLst/>
            <a:rect r="r" b="b" t="t" l="l"/>
            <a:pathLst>
              <a:path h="5299143" w="9815827">
                <a:moveTo>
                  <a:pt x="0" y="0"/>
                </a:moveTo>
                <a:lnTo>
                  <a:pt x="9815827" y="0"/>
                </a:lnTo>
                <a:lnTo>
                  <a:pt x="9815827" y="5299143"/>
                </a:lnTo>
                <a:lnTo>
                  <a:pt x="0" y="5299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632" r="0" b="-695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8561560" y="9472056"/>
            <a:ext cx="4864283" cy="814944"/>
            <a:chOff x="0" y="0"/>
            <a:chExt cx="1400225" cy="23458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00225" cy="234589"/>
            </a:xfrm>
            <a:custGeom>
              <a:avLst/>
              <a:gdLst/>
              <a:ahLst/>
              <a:cxnLst/>
              <a:rect r="r" b="b" t="t" l="l"/>
              <a:pathLst>
                <a:path h="234589" w="1400225">
                  <a:moveTo>
                    <a:pt x="1197025" y="0"/>
                  </a:moveTo>
                  <a:cubicBezTo>
                    <a:pt x="1309249" y="0"/>
                    <a:pt x="1400225" y="52514"/>
                    <a:pt x="1400225" y="117294"/>
                  </a:cubicBezTo>
                  <a:cubicBezTo>
                    <a:pt x="1400225" y="182074"/>
                    <a:pt x="1309249" y="234589"/>
                    <a:pt x="1197025" y="234589"/>
                  </a:cubicBezTo>
                  <a:lnTo>
                    <a:pt x="203200" y="234589"/>
                  </a:lnTo>
                  <a:cubicBezTo>
                    <a:pt x="90976" y="234589"/>
                    <a:pt x="0" y="182074"/>
                    <a:pt x="0" y="117294"/>
                  </a:cubicBezTo>
                  <a:cubicBezTo>
                    <a:pt x="0" y="525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1400225" cy="3203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0" y="4987857"/>
            <a:ext cx="8561560" cy="5878433"/>
          </a:xfrm>
          <a:custGeom>
            <a:avLst/>
            <a:gdLst/>
            <a:ahLst/>
            <a:cxnLst/>
            <a:rect r="r" b="b" t="t" l="l"/>
            <a:pathLst>
              <a:path h="5878433" w="8561560">
                <a:moveTo>
                  <a:pt x="0" y="0"/>
                </a:moveTo>
                <a:lnTo>
                  <a:pt x="8561560" y="0"/>
                </a:lnTo>
                <a:lnTo>
                  <a:pt x="8561560" y="5878432"/>
                </a:lnTo>
                <a:lnTo>
                  <a:pt x="0" y="5878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02" r="0" b="-702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017578" y="1017086"/>
            <a:ext cx="1984763" cy="3286767"/>
          </a:xfrm>
          <a:custGeom>
            <a:avLst/>
            <a:gdLst/>
            <a:ahLst/>
            <a:cxnLst/>
            <a:rect r="r" b="b" t="t" l="l"/>
            <a:pathLst>
              <a:path h="3286767" w="1984763">
                <a:moveTo>
                  <a:pt x="0" y="0"/>
                </a:moveTo>
                <a:lnTo>
                  <a:pt x="1984763" y="0"/>
                </a:lnTo>
                <a:lnTo>
                  <a:pt x="1984763" y="3286767"/>
                </a:lnTo>
                <a:lnTo>
                  <a:pt x="0" y="328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31435" y="2098443"/>
            <a:ext cx="140208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b="true" sz="20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SPOJENECTVÍ: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 RUSKO (VOJENSKÁ SPOLUPRÁCE, SÝRIE), ČÍNA (ROPA, INVESTICE, DIPLOMATICKÉ KRYTÍ).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1435" y="2992638"/>
            <a:ext cx="1120180" cy="398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b="true" sz="21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ARMÁDA: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41503" y="3444885"/>
            <a:ext cx="14147800" cy="118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5" indent="-215903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ZA ŠÁHA KLASICKÁ, PROFESIONÁLNÍ, NA AMERICKÉ TECHNICE</a:t>
            </a:r>
          </a:p>
          <a:p>
            <a:pPr algn="l" marL="431805" indent="-215903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PO REVOLUCI VZNIKLA REVOLUČNÍ GARDA (IRGC), OBROVSKÝ VLIV VOJENSKÝ, POLITICKÝ I EKONOMICKÝ</a:t>
            </a:r>
          </a:p>
          <a:p>
            <a:pPr algn="l" marL="431805" indent="-215903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SPECIALIZACE NA ASYMETRICKÉ VÁLKY, RAKETY, DRONY, PODPORU MILIC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30522" y="9668074"/>
            <a:ext cx="4526359" cy="346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0"/>
              </a:lnSpc>
              <a:spcBef>
                <a:spcPct val="0"/>
              </a:spcBef>
            </a:pPr>
            <a:r>
              <a:rPr lang="en-US" sz="18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ÍRÁNSKÝ PREZIDENT MASÚD PEZEŠKJÁN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F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34923" y="-1775178"/>
            <a:ext cx="7555938" cy="7622636"/>
          </a:xfrm>
          <a:custGeom>
            <a:avLst/>
            <a:gdLst/>
            <a:ahLst/>
            <a:cxnLst/>
            <a:rect r="r" b="b" t="t" l="l"/>
            <a:pathLst>
              <a:path h="7622636" w="7555938">
                <a:moveTo>
                  <a:pt x="0" y="0"/>
                </a:moveTo>
                <a:lnTo>
                  <a:pt x="7555937" y="0"/>
                </a:lnTo>
                <a:lnTo>
                  <a:pt x="7555937" y="7622636"/>
                </a:lnTo>
                <a:lnTo>
                  <a:pt x="0" y="762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6718" y="1717285"/>
            <a:ext cx="654153" cy="654153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06718" y="2693534"/>
            <a:ext cx="654153" cy="65415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06718" y="3671537"/>
            <a:ext cx="654153" cy="65415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3682970" y="4782890"/>
            <a:ext cx="7555938" cy="7622636"/>
          </a:xfrm>
          <a:custGeom>
            <a:avLst/>
            <a:gdLst/>
            <a:ahLst/>
            <a:cxnLst/>
            <a:rect r="r" b="b" t="t" l="l"/>
            <a:pathLst>
              <a:path h="7622636" w="7555938">
                <a:moveTo>
                  <a:pt x="0" y="0"/>
                </a:moveTo>
                <a:lnTo>
                  <a:pt x="7555938" y="0"/>
                </a:lnTo>
                <a:lnTo>
                  <a:pt x="7555938" y="7622636"/>
                </a:lnTo>
                <a:lnTo>
                  <a:pt x="0" y="762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06718" y="4649540"/>
            <a:ext cx="654153" cy="654153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8729973" y="5411191"/>
            <a:ext cx="9558027" cy="5364443"/>
          </a:xfrm>
          <a:custGeom>
            <a:avLst/>
            <a:gdLst/>
            <a:ahLst/>
            <a:cxnLst/>
            <a:rect r="r" b="b" t="t" l="l"/>
            <a:pathLst>
              <a:path h="5364443" w="9558027">
                <a:moveTo>
                  <a:pt x="0" y="0"/>
                </a:moveTo>
                <a:lnTo>
                  <a:pt x="9558027" y="0"/>
                </a:lnTo>
                <a:lnTo>
                  <a:pt x="9558027" y="5364442"/>
                </a:lnTo>
                <a:lnTo>
                  <a:pt x="0" y="536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5387303"/>
            <a:ext cx="8729973" cy="4899697"/>
          </a:xfrm>
          <a:custGeom>
            <a:avLst/>
            <a:gdLst/>
            <a:ahLst/>
            <a:cxnLst/>
            <a:rect r="r" b="b" t="t" l="l"/>
            <a:pathLst>
              <a:path h="4899697" w="8729973">
                <a:moveTo>
                  <a:pt x="0" y="0"/>
                </a:moveTo>
                <a:lnTo>
                  <a:pt x="8729973" y="0"/>
                </a:lnTo>
                <a:lnTo>
                  <a:pt x="8729973" y="4899697"/>
                </a:lnTo>
                <a:lnTo>
                  <a:pt x="0" y="4899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06718" y="148512"/>
            <a:ext cx="15824892" cy="2335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64"/>
              </a:lnSpc>
            </a:pPr>
            <a:r>
              <a:rPr lang="en-US" sz="7900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Závěr – obrat identity státu</a:t>
            </a:r>
          </a:p>
          <a:p>
            <a:pPr algn="l">
              <a:lnSpc>
                <a:spcPts val="9164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105739" y="1742491"/>
            <a:ext cx="12595920" cy="741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Z PROZÁPADNÍHO SEKULÁRNÍHO SPOJENCE → NÁBOŽENSKÝ A IDEOLOGICKÝ PROTIVNÍK USA A IZRAELE.</a:t>
            </a:r>
          </a:p>
          <a:p>
            <a:pPr algn="ctr">
              <a:lnSpc>
                <a:spcPts val="3040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105739" y="2749312"/>
            <a:ext cx="9792629" cy="741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ZE STABILIZÁTORA REGIONU → ARCHITEKT NESTABILITY.</a:t>
            </a:r>
          </a:p>
          <a:p>
            <a:pPr algn="l">
              <a:lnSpc>
                <a:spcPts val="3040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05739" y="4707612"/>
            <a:ext cx="15781239" cy="360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0"/>
              </a:lnSpc>
              <a:spcBef>
                <a:spcPct val="0"/>
              </a:spcBef>
            </a:pPr>
            <a:r>
              <a:rPr lang="en-US" sz="19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ÍRÁN NECHCE BÝT </a:t>
            </a:r>
            <a:r>
              <a:rPr lang="en-US" b="true" sz="1900">
                <a:solidFill>
                  <a:srgbClr val="6F1D1B"/>
                </a:solidFill>
                <a:latin typeface="Fira Code Bold"/>
                <a:ea typeface="Fira Code Bold"/>
                <a:cs typeface="Fira Code Bold"/>
                <a:sym typeface="Fira Code Bold"/>
              </a:rPr>
              <a:t>„DRUHÝM ZÁPADEM“</a:t>
            </a:r>
            <a:r>
              <a:rPr lang="en-US" sz="19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, ALE PŘEDSTAVITELEM VLASTNÍ ISLÁMSKÉ CIVILIZACE A LÍDREM ODPORU PROTI ZÁPADU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05739" y="3763664"/>
            <a:ext cx="6400800" cy="3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Z </a:t>
            </a:r>
            <a:r>
              <a:rPr lang="en-US" sz="2000">
                <a:solidFill>
                  <a:srgbClr val="6F1D1B"/>
                </a:solidFill>
                <a:latin typeface="Fira Code"/>
                <a:ea typeface="Fira Code"/>
                <a:cs typeface="Fira Code"/>
                <a:sym typeface="Fira Code"/>
              </a:rPr>
              <a:t>PRAGMATICKÉHO STÁTU → REVOLUČNÍ MOCNOST.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77380" y="838200"/>
            <a:ext cx="15597982" cy="1668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79"/>
              </a:lnSpc>
            </a:pPr>
            <a:r>
              <a:rPr lang="en-US" sz="9699">
                <a:solidFill>
                  <a:srgbClr val="6F1D1B"/>
                </a:solidFill>
                <a:latin typeface="Lemon Tuesday"/>
                <a:ea typeface="Lemon Tuesday"/>
                <a:cs typeface="Lemon Tuesday"/>
                <a:sym typeface="Lemon Tuesday"/>
              </a:rPr>
              <a:t>Děkujeme za vaši pozornost :)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DAG1ePOxdiQ</dc:identifier>
  <dcterms:modified xsi:type="dcterms:W3CDTF">2011-08-01T06:04:30Z</dcterms:modified>
  <cp:revision>1</cp:revision>
  <dc:title>Formování perské identity</dc:title>
</cp:coreProperties>
</file>