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61" r:id="rId12"/>
    <p:sldId id="259" r:id="rId13"/>
    <p:sldId id="260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B76"/>
    <a:srgbClr val="D93D80"/>
    <a:srgbClr val="F266A3"/>
    <a:srgbClr val="E63B37"/>
    <a:srgbClr val="E43835"/>
    <a:srgbClr val="D11D5C"/>
    <a:srgbClr val="CF407E"/>
    <a:srgbClr val="D44892"/>
    <a:srgbClr val="E060A3"/>
    <a:srgbClr val="E04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B4626-4CE4-196E-9CF3-4E2C28647AD8}" v="1" dt="2025-10-29T19:48:07.307"/>
    <p1510:client id="{46E06042-4FD5-17E9-8ACF-110FABC4B640}" v="4" dt="2025-10-28T16:47:56.493"/>
    <p1510:client id="{57F93B0D-49AE-6413-0808-8557F807E6AB}" v="23" dt="2025-10-29T11:58:05.643"/>
    <p1510:client id="{6EC510D3-8527-65BC-F084-671970D57276}" v="227" dt="2025-10-29T07:23:11.262"/>
    <p1510:client id="{ACBE3B74-4FFD-B635-D016-CE739C033682}" v="19" dt="2025-10-29T19:46:06.300"/>
    <p1510:client id="{C7FDD557-7A93-6348-8D76-BE9B0C0EA8FD}" v="613" dt="2025-10-29T22:21:30.140"/>
    <p1510:client id="{F2E6AF0B-5C72-1FAA-BF0D-FB831B08CAE5}" v="20" dt="2025-10-29T10:16:14.247"/>
    <p1510:client id="{FF0371E0-9B2D-A74E-65F6-1915AB2681BE}" v="229" dt="2025-10-28T15:27:23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yoto.travel/en" TargetMode="External"/><Relationship Id="rId2" Type="http://schemas.openxmlformats.org/officeDocument/2006/relationships/hyperlink" Target="https://miyako-odori.j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ntocho.or.jp/" TargetMode="External"/><Relationship Id="rId4" Type="http://schemas.openxmlformats.org/officeDocument/2006/relationships/hyperlink" Target="https://www.insidekyoto.com/kyoto-geisha?utm_source=chatgp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imono, Šimada, gejša, růžová&#10;&#10;Obsah generovaný pomocí AI může být nesprávný.">
            <a:extLst>
              <a:ext uri="{FF2B5EF4-FFF2-40B4-BE49-F238E27FC236}">
                <a16:creationId xmlns:a16="http://schemas.microsoft.com/office/drawing/2014/main" id="{653197C6-36E5-6EB9-FDAE-7B8EE8D9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05" r="1" b="2375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90705" y="1865772"/>
            <a:ext cx="5093809" cy="1990817"/>
          </a:xfrm>
          <a:noFill/>
        </p:spPr>
        <p:txBody>
          <a:bodyPr>
            <a:normAutofit/>
          </a:bodyPr>
          <a:lstStyle/>
          <a:p>
            <a:r>
              <a:rPr lang="cs-CZ" sz="5200">
                <a:solidFill>
                  <a:srgbClr val="D40B76"/>
                </a:solidFill>
              </a:rPr>
              <a:t>Gejši v Japonsku</a:t>
            </a:r>
            <a:endParaRPr lang="cs-CZ">
              <a:solidFill>
                <a:srgbClr val="D40B7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11555" y="3853585"/>
            <a:ext cx="2247281" cy="104143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>
                <a:solidFill>
                  <a:srgbClr val="D40B76"/>
                </a:solidFill>
              </a:rPr>
              <a:t>Nikol Kubíková</a:t>
            </a:r>
          </a:p>
          <a:p>
            <a:pPr algn="l"/>
            <a:r>
              <a:rPr lang="cs-CZ">
                <a:solidFill>
                  <a:srgbClr val="D40B76"/>
                </a:solidFill>
              </a:rPr>
              <a:t>Lucie Vacíková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043D1-EB4B-E5C8-5676-3A2265C6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43" y="1992697"/>
            <a:ext cx="5758103" cy="1007447"/>
          </a:xfrm>
          <a:solidFill>
            <a:srgbClr val="CC70AF">
              <a:alpha val="7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>
                <a:solidFill>
                  <a:schemeClr val="bg1"/>
                </a:solidFill>
                <a:ea typeface="+mj-lt"/>
                <a:cs typeface="+mj-lt"/>
              </a:rPr>
              <a:t>Gejši v dnešním Japonsku</a:t>
            </a:r>
            <a:endParaRPr 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7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strom, venku, kvést, kimono&#10;&#10;Obsah generovaný pomocí AI může být nesprávný.">
            <a:extLst>
              <a:ext uri="{FF2B5EF4-FFF2-40B4-BE49-F238E27FC236}">
                <a16:creationId xmlns:a16="http://schemas.microsoft.com/office/drawing/2014/main" id="{84D79D81-A156-9971-FECB-8ADDE3CA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94" b="1652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C8A3B-E023-F15C-345E-7DB63778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470" y="405184"/>
            <a:ext cx="3822189" cy="58426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cs-CZ" sz="1800"/>
          </a:p>
          <a:p>
            <a:r>
              <a:rPr lang="cs-CZ" sz="1800"/>
              <a:t>Profesionální umělkyně a společnice působící v tradičních čtvrtích (</a:t>
            </a:r>
            <a:r>
              <a:rPr lang="cs-CZ" sz="1800" err="1"/>
              <a:t>hanamači</a:t>
            </a:r>
            <a:r>
              <a:rPr lang="cs-CZ" sz="1800"/>
              <a:t>), především v čajovnách (</a:t>
            </a:r>
            <a:r>
              <a:rPr lang="cs-CZ" sz="1800" err="1"/>
              <a:t>očaja</a:t>
            </a:r>
            <a:r>
              <a:rPr lang="cs-CZ" sz="1800"/>
              <a:t>). Gejši žijí a fungují v domě gejš (</a:t>
            </a:r>
            <a:r>
              <a:rPr lang="cs-CZ" sz="1800" err="1"/>
              <a:t>okija</a:t>
            </a:r>
            <a:r>
              <a:rPr lang="cs-CZ" sz="1800"/>
              <a:t>) vedeném „matkou“ (</a:t>
            </a:r>
            <a:r>
              <a:rPr lang="cs-CZ" sz="1800" err="1"/>
              <a:t>okásan</a:t>
            </a:r>
            <a:r>
              <a:rPr lang="cs-CZ" sz="1800"/>
              <a:t>) – tento model platí i dnes.</a:t>
            </a:r>
          </a:p>
          <a:p>
            <a:r>
              <a:rPr lang="cs-CZ" sz="1800"/>
              <a:t> Před sto lety bylo gejš cca 80 tisíc, dnes je jich něco málo přes 1 tisíc. </a:t>
            </a:r>
          </a:p>
          <a:p>
            <a:r>
              <a:rPr lang="cs-CZ" sz="1800"/>
              <a:t> Největší koncentrace těchto dam je v </a:t>
            </a:r>
            <a:r>
              <a:rPr lang="cs-CZ" sz="1800" err="1"/>
              <a:t>Asakuse</a:t>
            </a:r>
            <a:r>
              <a:rPr lang="cs-CZ" sz="1800"/>
              <a:t> v Tokiu nebo v </a:t>
            </a:r>
            <a:r>
              <a:rPr lang="cs-CZ" sz="1800" err="1"/>
              <a:t>Gionu</a:t>
            </a:r>
            <a:r>
              <a:rPr lang="cs-CZ" sz="1800"/>
              <a:t> v Kjótu. Ceny za služby gejši jsou poměrně vysoké a mohou se pohybovat až v řádech stovek tisíc korun. </a:t>
            </a:r>
          </a:p>
          <a:p>
            <a:r>
              <a:rPr lang="cs-CZ" sz="1800"/>
              <a:t>V současné době se dívky a mladé ženy stávají </a:t>
            </a:r>
            <a:r>
              <a:rPr lang="cs-CZ" sz="1800" err="1"/>
              <a:t>geišami</a:t>
            </a:r>
            <a:r>
              <a:rPr lang="cs-CZ" sz="1800"/>
              <a:t> pouze z vlastní vůle.</a:t>
            </a:r>
          </a:p>
          <a:p>
            <a:endParaRPr lang="cs-CZ" sz="1300"/>
          </a:p>
          <a:p>
            <a:endParaRPr lang="cs-CZ" sz="1300"/>
          </a:p>
        </p:txBody>
      </p:sp>
    </p:spTree>
    <p:extLst>
      <p:ext uri="{BB962C8B-B14F-4D97-AF65-F5344CB8AC3E}">
        <p14:creationId xmlns:p14="http://schemas.microsoft.com/office/powerpoint/2010/main" val="54232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A9377-807B-5A37-F830-92F4EA0B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84" y="1162972"/>
            <a:ext cx="3705211" cy="881095"/>
          </a:xfrm>
          <a:solidFill>
            <a:srgbClr val="D93D80">
              <a:alpha val="84000"/>
            </a:srgbClr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ea typeface="+mj-lt"/>
                <a:cs typeface="+mj-lt"/>
              </a:rPr>
              <a:t>Výcvik Gejš dnes</a:t>
            </a:r>
            <a:r>
              <a:rPr lang="cs-CZ" sz="4000">
                <a:ea typeface="+mj-lt"/>
                <a:cs typeface="+mj-lt"/>
              </a:rPr>
              <a:t> 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7AB93-C6B9-217C-5632-73BB4A1C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81" y="2133052"/>
            <a:ext cx="6812280" cy="3136605"/>
          </a:xfrm>
          <a:solidFill>
            <a:srgbClr val="D11D5C">
              <a:alpha val="76000"/>
            </a:srgbClr>
          </a:solidFill>
          <a:ln>
            <a:solidFill>
              <a:srgbClr val="CF407E">
                <a:alpha val="80000"/>
              </a:srgb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Jádrem dnešního výcviku je postupné přijímání dívky do života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hanamači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První etapa -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šikomi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 - završeno zkouškou tance</a:t>
            </a:r>
            <a:endParaRPr lang="cs-CZ" sz="2000">
              <a:solidFill>
                <a:schemeClr val="bg1"/>
              </a:solidFill>
            </a:endParaRPr>
          </a:p>
          <a:p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Následuje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minarai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 — doslova „učení se díváním“</a:t>
            </a:r>
          </a:p>
          <a:p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Formální přechod k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maiko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 probíhá obřadem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san-san-kudo</a:t>
            </a:r>
            <a:endParaRPr lang="cs-CZ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Završením učednictví je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erikae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 — „výměna límce“.</a:t>
            </a:r>
          </a:p>
          <a:p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V porovnání s minulostí už do učení nikoho „neprodávají“ a praktiky jako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mizuage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 jsou dnes </a:t>
            </a:r>
            <a:r>
              <a:rPr lang="cs-CZ" sz="2000" err="1">
                <a:solidFill>
                  <a:schemeClr val="bg1"/>
                </a:solidFill>
                <a:ea typeface="+mn-lt"/>
                <a:cs typeface="+mn-lt"/>
              </a:rPr>
              <a:t>nezákoné</a:t>
            </a:r>
            <a:r>
              <a:rPr lang="cs-CZ" sz="2000">
                <a:solidFill>
                  <a:schemeClr val="bg1"/>
                </a:solidFill>
                <a:ea typeface="+mn-lt"/>
                <a:cs typeface="+mn-lt"/>
              </a:rPr>
              <a:t>. </a:t>
            </a:r>
          </a:p>
          <a:p>
            <a:endParaRPr lang="cs-CZ" sz="2000">
              <a:ea typeface="+mn-lt"/>
              <a:cs typeface="+mn-lt"/>
            </a:endParaRPr>
          </a:p>
          <a:p>
            <a:endParaRPr lang="cs-CZ" sz="2000">
              <a:ea typeface="+mn-lt"/>
              <a:cs typeface="+mn-lt"/>
            </a:endParaRPr>
          </a:p>
        </p:txBody>
      </p:sp>
      <p:pic>
        <p:nvPicPr>
          <p:cNvPr id="5" name="Obrázek 4" descr="GEISHA ENTERTAINMENT IN TOKYO — TOKI">
            <a:extLst>
              <a:ext uri="{FF2B5EF4-FFF2-40B4-BE49-F238E27FC236}">
                <a16:creationId xmlns:a16="http://schemas.microsoft.com/office/drawing/2014/main" id="{ECCB19F0-B25C-B7C1-B2C6-1A7BF763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2" r="14621"/>
          <a:stretch>
            <a:fillRect/>
          </a:stretch>
        </p:blipFill>
        <p:spPr>
          <a:xfrm>
            <a:off x="7992957" y="10"/>
            <a:ext cx="4199043" cy="2939506"/>
          </a:xfrm>
          <a:prstGeom prst="rect">
            <a:avLst/>
          </a:prstGeom>
        </p:spPr>
      </p:pic>
      <p:pic>
        <p:nvPicPr>
          <p:cNvPr id="6" name="Obrázek 5" descr="The Tough Journey to Becoming a Geisha — NANI?! なに - Singapore's Japanese  Food &amp; Lifestyle Guide">
            <a:extLst>
              <a:ext uri="{FF2B5EF4-FFF2-40B4-BE49-F238E27FC236}">
                <a16:creationId xmlns:a16="http://schemas.microsoft.com/office/drawing/2014/main" id="{C50ECA39-30FD-7890-821C-E95993941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925" r="36" b="7001"/>
          <a:stretch>
            <a:fillRect/>
          </a:stretch>
        </p:blipFill>
        <p:spPr>
          <a:xfrm>
            <a:off x="7992957" y="2904636"/>
            <a:ext cx="4197561" cy="39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CA45F-9BE0-4744-2A90-9B542B6E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" y="579669"/>
            <a:ext cx="5129814" cy="955661"/>
          </a:xfrm>
        </p:spPr>
        <p:txBody>
          <a:bodyPr/>
          <a:lstStyle/>
          <a:p>
            <a:r>
              <a:rPr lang="cs-CZ" err="1"/>
              <a:t>Maiko</a:t>
            </a:r>
            <a:r>
              <a:rPr lang="cs-CZ"/>
              <a:t> &amp; </a:t>
            </a:r>
            <a:r>
              <a:rPr lang="cs-CZ" err="1"/>
              <a:t>Geiko</a:t>
            </a:r>
            <a:r>
              <a:rPr lang="cs-CZ"/>
              <a:t> (Gejša)</a:t>
            </a:r>
          </a:p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13B8F4-AB1C-4ED1-5890-AC3A0C35030B}"/>
              </a:ext>
            </a:extLst>
          </p:cNvPr>
          <p:cNvSpPr txBox="1"/>
          <p:nvPr/>
        </p:nvSpPr>
        <p:spPr>
          <a:xfrm>
            <a:off x="318977" y="1538767"/>
            <a:ext cx="4441589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Nejjednodušší</a:t>
            </a:r>
            <a:r>
              <a:rPr lang="en-US"/>
              <a:t> </a:t>
            </a:r>
            <a:r>
              <a:rPr lang="en-US" err="1"/>
              <a:t>způsob</a:t>
            </a:r>
            <a:r>
              <a:rPr lang="en-US"/>
              <a:t>, jak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ulici</a:t>
            </a:r>
            <a:r>
              <a:rPr lang="en-US"/>
              <a:t> </a:t>
            </a:r>
            <a:r>
              <a:rPr lang="en-US" err="1"/>
              <a:t>odlišit</a:t>
            </a:r>
            <a:r>
              <a:rPr lang="en-US"/>
              <a:t> maiko (</a:t>
            </a:r>
            <a:r>
              <a:rPr lang="en-US" err="1"/>
              <a:t>učednici</a:t>
            </a:r>
            <a:r>
              <a:rPr lang="en-US"/>
              <a:t>) od </a:t>
            </a:r>
            <a:r>
              <a:rPr lang="en-US" err="1"/>
              <a:t>geiko</a:t>
            </a:r>
            <a:r>
              <a:rPr lang="en-US"/>
              <a:t> (</a:t>
            </a:r>
            <a:r>
              <a:rPr lang="en-US" err="1"/>
              <a:t>hotové</a:t>
            </a:r>
            <a:r>
              <a:rPr lang="en-US"/>
              <a:t> </a:t>
            </a:r>
            <a:r>
              <a:rPr lang="en-US" err="1"/>
              <a:t>umělkyně</a:t>
            </a:r>
            <a:r>
              <a:rPr lang="en-US"/>
              <a:t>), je </a:t>
            </a:r>
            <a:r>
              <a:rPr lang="en-US" err="1"/>
              <a:t>dívat</a:t>
            </a:r>
            <a:r>
              <a:rPr lang="en-US"/>
              <a:t> se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límec</a:t>
            </a:r>
            <a:r>
              <a:rPr lang="en-US"/>
              <a:t>, obi, </a:t>
            </a:r>
            <a:r>
              <a:rPr lang="en-US" err="1"/>
              <a:t>rukávy</a:t>
            </a:r>
            <a:r>
              <a:rPr lang="en-US"/>
              <a:t> a </a:t>
            </a:r>
            <a:r>
              <a:rPr lang="en-US" err="1"/>
              <a:t>obuv</a:t>
            </a:r>
            <a:r>
              <a:rPr lang="en-US"/>
              <a:t>. Maiko </a:t>
            </a:r>
            <a:r>
              <a:rPr lang="en-US" err="1"/>
              <a:t>nosí</a:t>
            </a:r>
            <a:r>
              <a:rPr lang="en-US"/>
              <a:t> </a:t>
            </a:r>
            <a:r>
              <a:rPr lang="en-US" b="1" err="1"/>
              <a:t>výraznější</a:t>
            </a:r>
            <a:r>
              <a:rPr lang="en-US" b="1"/>
              <a:t>, </a:t>
            </a:r>
            <a:r>
              <a:rPr lang="en-US" b="1" err="1"/>
              <a:t>mladistvě</a:t>
            </a:r>
            <a:r>
              <a:rPr lang="en-US" b="1"/>
              <a:t> </a:t>
            </a:r>
            <a:r>
              <a:rPr lang="en-US" b="1" err="1"/>
              <a:t>působící</a:t>
            </a:r>
            <a:r>
              <a:rPr lang="en-US" b="1"/>
              <a:t> </a:t>
            </a:r>
            <a:r>
              <a:rPr lang="en-US" b="1" err="1"/>
              <a:t>komplet</a:t>
            </a:r>
            <a:r>
              <a:rPr lang="en-US"/>
              <a:t>, </a:t>
            </a:r>
            <a:r>
              <a:rPr lang="en-US" err="1"/>
              <a:t>geiko</a:t>
            </a:r>
            <a:r>
              <a:rPr lang="en-US"/>
              <a:t> </a:t>
            </a:r>
            <a:r>
              <a:rPr lang="en-US" err="1"/>
              <a:t>naopak</a:t>
            </a:r>
            <a:r>
              <a:rPr lang="en-US"/>
              <a:t> </a:t>
            </a:r>
            <a:r>
              <a:rPr lang="en-US" b="1" err="1"/>
              <a:t>střídmý</a:t>
            </a:r>
            <a:r>
              <a:rPr lang="en-US" b="1"/>
              <a:t> a „</a:t>
            </a:r>
            <a:r>
              <a:rPr lang="en-US" b="1" err="1"/>
              <a:t>dospělý</a:t>
            </a:r>
            <a:r>
              <a:rPr lang="en-US" b="1"/>
              <a:t>“.</a:t>
            </a:r>
            <a:endParaRPr lang="en-US"/>
          </a:p>
          <a:p>
            <a:endParaRPr lang="en-US" b="1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Rozdíly</a:t>
            </a:r>
            <a:r>
              <a:rPr lang="en-US" b="1">
                <a:ea typeface="+mn-lt"/>
                <a:cs typeface="+mn-lt"/>
              </a:rPr>
              <a:t>:</a:t>
            </a:r>
          </a:p>
          <a:p>
            <a:pPr marL="171450" indent="-171450">
              <a:buFont typeface="Calibri"/>
              <a:buChar char="-"/>
            </a:pPr>
            <a:r>
              <a:rPr lang="en-US" err="1"/>
              <a:t>Límec</a:t>
            </a:r>
            <a:r>
              <a:rPr lang="en-US"/>
              <a:t> (</a:t>
            </a:r>
            <a:r>
              <a:rPr lang="en-US" err="1"/>
              <a:t>eri</a:t>
            </a:r>
            <a:r>
              <a:rPr lang="en-US"/>
              <a:t>/</a:t>
            </a:r>
            <a:r>
              <a:rPr lang="en-US" err="1"/>
              <a:t>han-eri</a:t>
            </a:r>
            <a:r>
              <a:rPr lang="en-US"/>
              <a:t>)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Obi a </a:t>
            </a:r>
            <a:r>
              <a:rPr lang="en-US" err="1"/>
              <a:t>uzel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Střih </a:t>
            </a:r>
            <a:r>
              <a:rPr lang="en-US" err="1"/>
              <a:t>kimona</a:t>
            </a:r>
            <a:r>
              <a:rPr lang="en-US"/>
              <a:t> a </a:t>
            </a:r>
            <a:r>
              <a:rPr lang="en-US" err="1"/>
              <a:t>rukávy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Obuv</a:t>
            </a:r>
          </a:p>
          <a:p>
            <a:endParaRPr lang="en-US" sz="1200" b="1"/>
          </a:p>
          <a:p>
            <a:endParaRPr lang="en-US" sz="1200" b="1"/>
          </a:p>
          <a:p>
            <a:pPr algn="ctr"/>
            <a:endParaRPr lang="cs-CZ"/>
          </a:p>
        </p:txBody>
      </p:sp>
      <p:pic>
        <p:nvPicPr>
          <p:cNvPr id="7" name="Obrázek 6" descr="What Is Geisha &amp; Maiko: Guide to Japanese Traditional Artist">
            <a:extLst>
              <a:ext uri="{FF2B5EF4-FFF2-40B4-BE49-F238E27FC236}">
                <a16:creationId xmlns:a16="http://schemas.microsoft.com/office/drawing/2014/main" id="{D8C5E2E0-0660-BD6D-6A47-0E217427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02" y="1573"/>
            <a:ext cx="6560598" cy="3947419"/>
          </a:xfrm>
          <a:prstGeom prst="rect">
            <a:avLst/>
          </a:prstGeom>
        </p:spPr>
      </p:pic>
      <p:pic>
        <p:nvPicPr>
          <p:cNvPr id="10" name="Obrázek 9" descr="The Secret World of the Maiko">
            <a:extLst>
              <a:ext uri="{FF2B5EF4-FFF2-40B4-BE49-F238E27FC236}">
                <a16:creationId xmlns:a16="http://schemas.microsoft.com/office/drawing/2014/main" id="{58164F11-D697-AB23-FDA1-2F9D5091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02" y="3953660"/>
            <a:ext cx="5950999" cy="29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51B9-51FB-9C1D-6259-D5E0AB0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38036"/>
            <a:ext cx="4526973" cy="1402470"/>
          </a:xfrm>
        </p:spPr>
        <p:txBody>
          <a:bodyPr anchor="t">
            <a:normAutofit/>
          </a:bodyPr>
          <a:lstStyle/>
          <a:p>
            <a:r>
              <a:rPr lang="cs-CZ" sz="3200">
                <a:ea typeface="+mj-lt"/>
                <a:cs typeface="+mj-lt"/>
              </a:rPr>
              <a:t>Kde a jak se dnes setkat s gejšou v Japonsku</a:t>
            </a:r>
            <a:endParaRPr lang="cs-CZ" sz="3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B7D78-78A8-C3B7-ABD3-F86360DF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526973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700"/>
              <a:t>Nejlepší příležitosti pro setkání s Geisha (či s její učednicí – Maiko) se nabízejí především ve městech s tradičními gejša čtvrtěmi (tzv. hanamachi)</a:t>
            </a:r>
          </a:p>
          <a:p>
            <a:pPr marL="0" indent="0">
              <a:buNone/>
            </a:pPr>
            <a:r>
              <a:rPr lang="cs-CZ" sz="1700">
                <a:latin typeface="Times New Roman"/>
                <a:ea typeface="+mn-lt"/>
                <a:cs typeface="Times New Roman"/>
              </a:rPr>
              <a:t>- Ve městě Kyoto — nejznámější čtvrť je Gion Kobu, kde bývají gejši vidět při chůzi večer</a:t>
            </a:r>
            <a:endParaRPr lang="cs-CZ" sz="1700">
              <a:latin typeface="Aptos" panose="020B0004020202020204"/>
              <a:ea typeface="+mn-lt"/>
              <a:cs typeface="Times New Roman"/>
            </a:endParaRPr>
          </a:p>
          <a:p>
            <a:pPr marL="0" indent="0">
              <a:buNone/>
            </a:pPr>
            <a:r>
              <a:rPr lang="cs-CZ" sz="1700">
                <a:latin typeface="Times New Roman"/>
                <a:ea typeface="+mn-lt"/>
                <a:cs typeface="Times New Roman"/>
              </a:rPr>
              <a:t>- Ve městě Kanazawa — čtvrti jako Higashi Chaya-gai </a:t>
            </a:r>
            <a:endParaRPr lang="cs-CZ" sz="1700"/>
          </a:p>
          <a:p>
            <a:pPr marL="0" indent="0">
              <a:buNone/>
            </a:pPr>
            <a:r>
              <a:rPr lang="cs-CZ" sz="1700">
                <a:latin typeface="Times New Roman"/>
                <a:ea typeface="+mn-lt"/>
                <a:cs typeface="Times New Roman"/>
              </a:rPr>
              <a:t>-  V metropoli Tokyo — méně tradiční </a:t>
            </a:r>
          </a:p>
          <a:p>
            <a:r>
              <a:rPr lang="cs-CZ" sz="1700">
                <a:ea typeface="+mn-lt"/>
                <a:cs typeface="+mn-lt"/>
              </a:rPr>
              <a:t>Pro setkání s gejšou či maikou se doporučuje </a:t>
            </a:r>
            <a:r>
              <a:rPr lang="cs-CZ" sz="1700" b="1">
                <a:ea typeface="+mn-lt"/>
                <a:cs typeface="+mn-lt"/>
              </a:rPr>
              <a:t>rezervace</a:t>
            </a:r>
            <a:r>
              <a:rPr lang="cs-CZ" sz="1700">
                <a:ea typeface="+mn-lt"/>
                <a:cs typeface="+mn-lt"/>
              </a:rPr>
              <a:t> skrze ověřenou agenturu nebo tradiční čajovnu (ochaya)</a:t>
            </a:r>
            <a:endParaRPr lang="cs-CZ" sz="1700"/>
          </a:p>
        </p:txBody>
      </p:sp>
      <p:pic>
        <p:nvPicPr>
          <p:cNvPr id="5" name="Obrázek 4" descr="Obsah obrázku budova, deštník, venku, osoba&#10;&#10;Obsah generovaný pomocí AI může být nesprávný.">
            <a:extLst>
              <a:ext uri="{FF2B5EF4-FFF2-40B4-BE49-F238E27FC236}">
                <a16:creationId xmlns:a16="http://schemas.microsoft.com/office/drawing/2014/main" id="{32D14248-B732-C270-8F02-34B98FBE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63" r="13326"/>
          <a:stretch>
            <a:fillRect/>
          </a:stretch>
        </p:blipFill>
        <p:spPr>
          <a:xfrm>
            <a:off x="6096001" y="1"/>
            <a:ext cx="3048000" cy="3429000"/>
          </a:xfrm>
          <a:prstGeom prst="rect">
            <a:avLst/>
          </a:prstGeom>
        </p:spPr>
      </p:pic>
      <p:pic>
        <p:nvPicPr>
          <p:cNvPr id="4" name="Obrázek 3" descr="https://images.squarespace-cdn.com/content/v1/669f6034ac80142af8820214/1753767537055-FF2N3N56FQOHZI1K20RH/11-Tokyo_Private_Dining_with_Geisha_078.jpg">
            <a:extLst>
              <a:ext uri="{FF2B5EF4-FFF2-40B4-BE49-F238E27FC236}">
                <a16:creationId xmlns:a16="http://schemas.microsoft.com/office/drawing/2014/main" id="{D85DDCF2-3165-4791-5A03-E222FD63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92" r="20697"/>
          <a:stretch>
            <a:fillRect/>
          </a:stretch>
        </p:blipFill>
        <p:spPr>
          <a:xfrm>
            <a:off x="9144000" y="10"/>
            <a:ext cx="3048000" cy="3428991"/>
          </a:xfrm>
          <a:prstGeom prst="rect">
            <a:avLst/>
          </a:prstGeom>
        </p:spPr>
      </p:pic>
      <p:pic>
        <p:nvPicPr>
          <p:cNvPr id="6" name="Obrázek 5" descr="https://www.japan-guide.com/g19/4206_01.jpg">
            <a:extLst>
              <a:ext uri="{FF2B5EF4-FFF2-40B4-BE49-F238E27FC236}">
                <a16:creationId xmlns:a16="http://schemas.microsoft.com/office/drawing/2014/main" id="{78F6CA94-3390-AAA8-C1D2-D2234FCD88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7" y="3429000"/>
            <a:ext cx="60959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FFB026B-EBDD-3A02-274C-0F111EEDEAF8}"/>
              </a:ext>
            </a:extLst>
          </p:cNvPr>
          <p:cNvSpPr txBox="1"/>
          <p:nvPr/>
        </p:nvSpPr>
        <p:spPr>
          <a:xfrm>
            <a:off x="122587" y="5981678"/>
            <a:ext cx="8800527" cy="11524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Maiko = </a:t>
            </a:r>
            <a:r>
              <a:rPr lang="en-US" sz="1400" err="1"/>
              <a:t>mladší</a:t>
            </a:r>
            <a:r>
              <a:rPr lang="en-US" sz="1400"/>
              <a:t> </a:t>
            </a:r>
            <a:r>
              <a:rPr lang="en-US" sz="1400" err="1"/>
              <a:t>učednice</a:t>
            </a:r>
            <a:r>
              <a:rPr lang="en-US" sz="1400"/>
              <a:t> (</a:t>
            </a:r>
            <a:r>
              <a:rPr lang="en-US" sz="1400" err="1"/>
              <a:t>barevné</a:t>
            </a:r>
            <a:r>
              <a:rPr lang="en-US" sz="1400"/>
              <a:t> kimono, </a:t>
            </a:r>
            <a:r>
              <a:rPr lang="en-US" sz="1400" err="1"/>
              <a:t>bohatší</a:t>
            </a:r>
            <a:r>
              <a:rPr lang="en-US" sz="1400"/>
              <a:t> </a:t>
            </a:r>
            <a:r>
              <a:rPr lang="en-US" sz="1400" err="1"/>
              <a:t>účes</a:t>
            </a:r>
            <a:r>
              <a:rPr lang="en-US" sz="1400"/>
              <a:t>, </a:t>
            </a:r>
            <a:r>
              <a:rPr lang="en-US" sz="1400" err="1"/>
              <a:t>tančí</a:t>
            </a:r>
            <a:r>
              <a:rPr lang="en-US" sz="1400"/>
              <a:t>)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err="1"/>
              <a:t>Geiko</a:t>
            </a:r>
            <a:r>
              <a:rPr lang="en-US" sz="1400"/>
              <a:t> / </a:t>
            </a:r>
            <a:r>
              <a:rPr lang="en-US" sz="1400" err="1"/>
              <a:t>Gejša</a:t>
            </a:r>
            <a:r>
              <a:rPr lang="en-US" sz="1400"/>
              <a:t> = </a:t>
            </a:r>
            <a:r>
              <a:rPr lang="en-US" sz="1400" err="1"/>
              <a:t>zkušenější</a:t>
            </a:r>
            <a:r>
              <a:rPr lang="en-US" sz="1400"/>
              <a:t> </a:t>
            </a:r>
            <a:r>
              <a:rPr lang="en-US" sz="1400" err="1"/>
              <a:t>umělkyně</a:t>
            </a:r>
            <a:r>
              <a:rPr lang="en-US" sz="1400"/>
              <a:t> (</a:t>
            </a:r>
            <a:r>
              <a:rPr lang="en-US" sz="1400" err="1"/>
              <a:t>jemnější</a:t>
            </a:r>
            <a:r>
              <a:rPr lang="en-US" sz="1400"/>
              <a:t> </a:t>
            </a:r>
            <a:r>
              <a:rPr lang="en-US" sz="1400" err="1"/>
              <a:t>styl</a:t>
            </a:r>
            <a:r>
              <a:rPr lang="en-US" sz="1400"/>
              <a:t>, </a:t>
            </a:r>
            <a:r>
              <a:rPr lang="en-US" sz="1400" err="1"/>
              <a:t>konverzace</a:t>
            </a:r>
            <a:r>
              <a:rPr lang="en-US" sz="1400"/>
              <a:t>, </a:t>
            </a:r>
            <a:r>
              <a:rPr lang="en-US" sz="1400" err="1"/>
              <a:t>společenská</a:t>
            </a:r>
            <a:r>
              <a:rPr lang="en-US" sz="1400"/>
              <a:t> </a:t>
            </a:r>
            <a:r>
              <a:rPr lang="en-US" sz="1400" err="1"/>
              <a:t>etiketa</a:t>
            </a:r>
            <a:r>
              <a:rPr lang="en-US" sz="1400"/>
              <a:t>)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err="1"/>
              <a:t>Hudebnice</a:t>
            </a:r>
            <a:r>
              <a:rPr lang="en-US" sz="1400"/>
              <a:t> (</a:t>
            </a:r>
            <a:r>
              <a:rPr lang="en-US" sz="1400" err="1"/>
              <a:t>Jikata</a:t>
            </a:r>
            <a:r>
              <a:rPr lang="en-US" sz="1400"/>
              <a:t>) = </a:t>
            </a:r>
            <a:r>
              <a:rPr lang="en-US" sz="1400" err="1"/>
              <a:t>gejša</a:t>
            </a:r>
            <a:r>
              <a:rPr lang="en-US" sz="1400"/>
              <a:t> </a:t>
            </a:r>
            <a:r>
              <a:rPr lang="en-US" sz="1400" err="1"/>
              <a:t>specializovaná</a:t>
            </a:r>
            <a:r>
              <a:rPr lang="en-US" sz="1400"/>
              <a:t> </a:t>
            </a:r>
            <a:r>
              <a:rPr lang="en-US" sz="1400" err="1"/>
              <a:t>na</a:t>
            </a:r>
            <a:r>
              <a:rPr lang="en-US" sz="1400"/>
              <a:t> </a:t>
            </a:r>
            <a:r>
              <a:rPr lang="en-US" sz="1400" err="1"/>
              <a:t>hru</a:t>
            </a:r>
            <a:r>
              <a:rPr lang="en-US" sz="1400"/>
              <a:t> </a:t>
            </a:r>
            <a:r>
              <a:rPr lang="en-US" sz="1400" err="1"/>
              <a:t>na</a:t>
            </a:r>
            <a:r>
              <a:rPr lang="en-US" sz="1400"/>
              <a:t> shamisen (</a:t>
            </a:r>
            <a:r>
              <a:rPr lang="en-US" sz="1400" err="1"/>
              <a:t>důležitá</a:t>
            </a:r>
            <a:r>
              <a:rPr lang="en-US" sz="1400"/>
              <a:t> </a:t>
            </a:r>
            <a:r>
              <a:rPr lang="en-US" sz="1400" err="1"/>
              <a:t>při</a:t>
            </a:r>
            <a:r>
              <a:rPr lang="en-US" sz="1400"/>
              <a:t> </a:t>
            </a:r>
            <a:r>
              <a:rPr lang="en-US" sz="1400" err="1"/>
              <a:t>tanečních</a:t>
            </a:r>
            <a:r>
              <a:rPr lang="en-US" sz="1400"/>
              <a:t> </a:t>
            </a:r>
            <a:r>
              <a:rPr lang="en-US" sz="1400" err="1"/>
              <a:t>vystoupeních</a:t>
            </a:r>
            <a:r>
              <a:rPr lang="en-US" sz="140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A56B44A-DA7B-97F4-E0B0-F61E43278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389927"/>
              </p:ext>
            </p:extLst>
          </p:nvPr>
        </p:nvGraphicFramePr>
        <p:xfrm>
          <a:off x="1021906" y="496185"/>
          <a:ext cx="9432637" cy="52582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44554">
                  <a:extLst>
                    <a:ext uri="{9D8B030D-6E8A-4147-A177-3AD203B41FA5}">
                      <a16:colId xmlns:a16="http://schemas.microsoft.com/office/drawing/2014/main" val="3390097688"/>
                    </a:ext>
                  </a:extLst>
                </a:gridCol>
                <a:gridCol w="3235723">
                  <a:extLst>
                    <a:ext uri="{9D8B030D-6E8A-4147-A177-3AD203B41FA5}">
                      <a16:colId xmlns:a16="http://schemas.microsoft.com/office/drawing/2014/main" val="197515036"/>
                    </a:ext>
                  </a:extLst>
                </a:gridCol>
                <a:gridCol w="1650499">
                  <a:extLst>
                    <a:ext uri="{9D8B030D-6E8A-4147-A177-3AD203B41FA5}">
                      <a16:colId xmlns:a16="http://schemas.microsoft.com/office/drawing/2014/main" val="3935621804"/>
                    </a:ext>
                  </a:extLst>
                </a:gridCol>
                <a:gridCol w="1801861">
                  <a:extLst>
                    <a:ext uri="{9D8B030D-6E8A-4147-A177-3AD203B41FA5}">
                      <a16:colId xmlns:a16="http://schemas.microsoft.com/office/drawing/2014/main" val="2449646300"/>
                    </a:ext>
                  </a:extLst>
                </a:gridCol>
              </a:tblGrid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Úroveň zážitku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4892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Co zahrnuje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4892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Počet gejš / umělkyň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4892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Přibližná cena (za večer)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44892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14502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Základní veřejné vystoupení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Tanec, čaj, možnost fotky, skupinová akce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1 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Maiko</a:t>
                      </a: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 (učednice)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700 – 1 800 Kč / osoba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88085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Menší kulturní program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Tanec + krátké povídání + společenské hry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1 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Maiko</a:t>
                      </a:r>
                      <a:endParaRPr lang="cs-CZ" sz="1600" cap="none" spc="0">
                        <a:solidFill>
                          <a:srgbClr val="000000"/>
                        </a:solidFill>
                      </a:endParaRP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2 000 – 4 000 Kč / osoba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41559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Soukromé setkání (standard)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Tanec, konverzace u stolu, čaj nebo lehké občerstvení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1 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Maiko</a:t>
                      </a:r>
                      <a:endParaRPr lang="cs-CZ" sz="1600" cap="none" spc="0">
                        <a:solidFill>
                          <a:srgbClr val="000000"/>
                        </a:solidFill>
                      </a:endParaRP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7 000 – 15 000 Kč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39680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Soukromá večeře (vyšší úroveň)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Kompletní zážitek, větší interakce, hraní společenských her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Maiko</a:t>
                      </a: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Geiko</a:t>
                      </a:r>
                      <a:endParaRPr lang="cs-CZ" sz="1600" cap="none" spc="0">
                        <a:solidFill>
                          <a:srgbClr val="000000"/>
                        </a:solidFill>
                      </a:endParaRP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14 000 – 30 000 Kč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880894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Soukromý večer s hudbou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Tanec + živý hudební doprovod (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šamisen</a:t>
                      </a: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) + konverzace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Maiko</a:t>
                      </a: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Geiko</a:t>
                      </a: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 + hudebnice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25 000 – 45 000+ Kč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670796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Luxusní večer v tradiční restauraci (</a:t>
                      </a:r>
                      <a:r>
                        <a:rPr lang="cs-CZ" sz="1600" cap="none" spc="0" err="1">
                          <a:solidFill>
                            <a:srgbClr val="000000"/>
                          </a:solidFill>
                        </a:rPr>
                        <a:t>ryōtei</a:t>
                      </a: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Luxusní večeře, soukromý salon, dlouhý program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2–3 gejši + hudebnice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45 000 – 90 000+ Kč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31175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VIP / špičková společenská úroveň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Prestižní čajový dům, vybrané gejši podle jména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3+ zkušených umělkyň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90 000 – 180 000+ Kč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9003"/>
                  </a:ext>
                </a:extLst>
              </a:tr>
              <a:tr h="474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Nejvyšší exkluzivita (pro mecenáše, diplomaty apod.)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Individuální výběr gejš, speciální program, delší trvání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3–6 umělkyň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>
                          <a:solidFill>
                            <a:srgbClr val="000000"/>
                          </a:solidFill>
                        </a:rPr>
                        <a:t>180 000 – 450 000 Kč+ / večer</a:t>
                      </a:r>
                    </a:p>
                  </a:txBody>
                  <a:tcPr marL="62771" marR="48285" marT="48285" marB="4828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82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9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B7201-CA40-2966-A0F2-8648330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549" y="542334"/>
            <a:ext cx="3332716" cy="906166"/>
          </a:xfrm>
          <a:prstGeom prst="roundRect">
            <a:avLst/>
          </a:prstGeom>
          <a:solidFill>
            <a:srgbClr val="E060A3">
              <a:alpha val="71000"/>
            </a:srgbClr>
          </a:solidFill>
        </p:spPr>
        <p:txBody>
          <a:bodyPr>
            <a:normAutofit/>
          </a:bodyPr>
          <a:lstStyle/>
          <a:p>
            <a:r>
              <a:rPr lang="cs-CZ" err="1">
                <a:solidFill>
                  <a:srgbClr val="D40B76"/>
                </a:solidFill>
                <a:latin typeface="Aptos Display"/>
                <a:ea typeface="+mn-ea"/>
                <a:cs typeface="+mn-cs"/>
              </a:rPr>
              <a:t>Miyako</a:t>
            </a:r>
            <a:r>
              <a:rPr lang="cs-CZ">
                <a:solidFill>
                  <a:srgbClr val="D40B76"/>
                </a:solidFill>
                <a:latin typeface="Aptos Display"/>
                <a:ea typeface="+mn-ea"/>
                <a:cs typeface="+mn-cs"/>
              </a:rPr>
              <a:t> </a:t>
            </a:r>
            <a:r>
              <a:rPr lang="cs-CZ" err="1">
                <a:solidFill>
                  <a:srgbClr val="D40B76"/>
                </a:solidFill>
                <a:latin typeface="Aptos Display"/>
                <a:ea typeface="+mn-ea"/>
                <a:cs typeface="+mn-cs"/>
              </a:rPr>
              <a:t>Odori</a:t>
            </a:r>
            <a:endParaRPr lang="cs-CZ">
              <a:solidFill>
                <a:srgbClr val="D40B76"/>
              </a:solidFill>
              <a:latin typeface="Aptos Display"/>
              <a:ea typeface="+mn-ea"/>
              <a:cs typeface="+mn-cs"/>
            </a:endParaRPr>
          </a:p>
        </p:txBody>
      </p:sp>
      <p:pic>
        <p:nvPicPr>
          <p:cNvPr id="4" name="Zástupný obsah 3" descr="Miyako Odori | Japan Experience">
            <a:extLst>
              <a:ext uri="{FF2B5EF4-FFF2-40B4-BE49-F238E27FC236}">
                <a16:creationId xmlns:a16="http://schemas.microsoft.com/office/drawing/2014/main" id="{DAAAC1E2-7930-8E16-99CA-F051652D4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1172" y="1710856"/>
            <a:ext cx="2963754" cy="2124722"/>
          </a:xfrm>
          <a:prstGeom prst="rect">
            <a:avLst/>
          </a:prstGeom>
        </p:spPr>
      </p:pic>
      <p:pic>
        <p:nvPicPr>
          <p:cNvPr id="6" name="Obrázek 5" descr="miyako-odori3.JPG">
            <a:extLst>
              <a:ext uri="{FF2B5EF4-FFF2-40B4-BE49-F238E27FC236}">
                <a16:creationId xmlns:a16="http://schemas.microsoft.com/office/drawing/2014/main" id="{F2F70D07-6DA6-DB33-ED75-3395E791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883" y="3972018"/>
            <a:ext cx="3889429" cy="215425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DDB25DD-F4D9-F32F-DBB1-5AD6FA1350FC}"/>
              </a:ext>
            </a:extLst>
          </p:cNvPr>
          <p:cNvSpPr txBox="1"/>
          <p:nvPr/>
        </p:nvSpPr>
        <p:spPr>
          <a:xfrm>
            <a:off x="302633" y="3427423"/>
            <a:ext cx="6050922" cy="2308324"/>
          </a:xfrm>
          <a:prstGeom prst="rect">
            <a:avLst/>
          </a:prstGeom>
          <a:solidFill>
            <a:srgbClr val="E0469D">
              <a:alpha val="7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>
                <a:solidFill>
                  <a:schemeClr val="bg1"/>
                </a:solidFill>
              </a:rPr>
              <a:t>Tradiční jarní taneční slavnost gejš a </a:t>
            </a:r>
            <a:r>
              <a:rPr lang="cs-CZ" err="1">
                <a:solidFill>
                  <a:schemeClr val="bg1"/>
                </a:solidFill>
              </a:rPr>
              <a:t>maiko</a:t>
            </a:r>
            <a:r>
              <a:rPr lang="cs-CZ">
                <a:solidFill>
                  <a:schemeClr val="bg1"/>
                </a:solidFill>
              </a:rPr>
              <a:t>, která se každý rok koná v dubnu v Kjótu.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solidFill>
                  <a:schemeClr val="bg1"/>
                </a:solidFill>
              </a:rPr>
              <a:t>Představení vzniklo koncem 19. století, aby ukázalo eleganci a umění gejš širší veřejnosti, a dodnes patří k nejvýznamnějším kulturním událostem města.</a:t>
            </a:r>
          </a:p>
          <a:p>
            <a:pPr marL="285750" indent="-285750">
              <a:buFont typeface="Arial"/>
              <a:buChar char="•"/>
            </a:pPr>
            <a:r>
              <a:rPr lang="cs-CZ">
                <a:solidFill>
                  <a:schemeClr val="bg1"/>
                </a:solidFill>
              </a:rPr>
              <a:t>Během </a:t>
            </a:r>
            <a:r>
              <a:rPr lang="cs-CZ" err="1">
                <a:solidFill>
                  <a:schemeClr val="bg1"/>
                </a:solidFill>
              </a:rPr>
              <a:t>Miyako</a:t>
            </a:r>
            <a:r>
              <a:rPr lang="cs-CZ">
                <a:solidFill>
                  <a:schemeClr val="bg1"/>
                </a:solidFill>
              </a:rPr>
              <a:t> </a:t>
            </a:r>
            <a:r>
              <a:rPr lang="cs-CZ" err="1">
                <a:solidFill>
                  <a:schemeClr val="bg1"/>
                </a:solidFill>
              </a:rPr>
              <a:t>Odori</a:t>
            </a:r>
            <a:r>
              <a:rPr lang="cs-CZ">
                <a:solidFill>
                  <a:schemeClr val="bg1"/>
                </a:solidFill>
              </a:rPr>
              <a:t> nosí </a:t>
            </a:r>
            <a:r>
              <a:rPr lang="cs-CZ" err="1">
                <a:solidFill>
                  <a:schemeClr val="bg1"/>
                </a:solidFill>
              </a:rPr>
              <a:t>maiko</a:t>
            </a:r>
            <a:r>
              <a:rPr lang="cs-CZ">
                <a:solidFill>
                  <a:schemeClr val="bg1"/>
                </a:solidFill>
              </a:rPr>
              <a:t> ve vlasech ozdoby ve tvaru květů sakur a jejich kimona bývají vyšívána motivy třešňových větví, ranní mlhy nebo tekoucí vody.</a:t>
            </a:r>
          </a:p>
        </p:txBody>
      </p:sp>
    </p:spTree>
    <p:extLst>
      <p:ext uri="{BB962C8B-B14F-4D97-AF65-F5344CB8AC3E}">
        <p14:creationId xmlns:p14="http://schemas.microsoft.com/office/powerpoint/2010/main" val="323137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2D32F-BCB9-4EA9-A683-DF82AD1A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723E5-120A-5545-0250-93AD9B2FD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err="1">
                <a:ea typeface="+mn-lt"/>
                <a:cs typeface="+mn-lt"/>
              </a:rPr>
              <a:t>Gion</a:t>
            </a:r>
            <a:r>
              <a:rPr lang="cs-CZ" b="1">
                <a:ea typeface="+mn-lt"/>
                <a:cs typeface="+mn-lt"/>
              </a:rPr>
              <a:t> Kobu </a:t>
            </a:r>
            <a:r>
              <a:rPr lang="cs-CZ" b="1" err="1">
                <a:ea typeface="+mn-lt"/>
                <a:cs typeface="+mn-lt"/>
              </a:rPr>
              <a:t>Kaburenjo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 b="1" err="1">
                <a:ea typeface="+mn-lt"/>
                <a:cs typeface="+mn-lt"/>
              </a:rPr>
              <a:t>Theater</a:t>
            </a:r>
            <a:r>
              <a:rPr lang="cs-CZ" b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Miyako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Odori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Official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Information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Kyoto</a:t>
            </a:r>
            <a:r>
              <a:rPr lang="cs-CZ">
                <a:ea typeface="+mn-lt"/>
                <a:cs typeface="+mn-lt"/>
              </a:rPr>
              <a:t>: </a:t>
            </a:r>
            <a:r>
              <a:rPr lang="cs-CZ" err="1">
                <a:ea typeface="+mn-lt"/>
                <a:cs typeface="+mn-lt"/>
              </a:rPr>
              <a:t>Gion</a:t>
            </a:r>
            <a:r>
              <a:rPr lang="cs-CZ">
                <a:ea typeface="+mn-lt"/>
                <a:cs typeface="+mn-lt"/>
              </a:rPr>
              <a:t> Kobu </a:t>
            </a:r>
            <a:r>
              <a:rPr lang="cs-CZ" err="1">
                <a:ea typeface="+mn-lt"/>
                <a:cs typeface="+mn-lt"/>
              </a:rPr>
              <a:t>Kaburenjo</a:t>
            </a:r>
            <a:r>
              <a:rPr lang="cs-CZ">
                <a:ea typeface="+mn-lt"/>
                <a:cs typeface="+mn-lt"/>
              </a:rPr>
              <a:t>, 2024. Dostupné z: </a:t>
            </a:r>
            <a:r>
              <a:rPr lang="cs-CZ">
                <a:ea typeface="+mn-lt"/>
                <a:cs typeface="+mn-lt"/>
                <a:hlinkClick r:id="rId2"/>
              </a:rPr>
              <a:t>https://miyako-odori.jp</a:t>
            </a:r>
            <a:r>
              <a:rPr lang="cs-CZ">
                <a:ea typeface="+mn-lt"/>
                <a:cs typeface="+mn-lt"/>
              </a:rPr>
              <a:t> [cit. 29. 10. 2025].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Kyoto</a:t>
            </a:r>
            <a:r>
              <a:rPr lang="cs-CZ" b="1">
                <a:ea typeface="+mn-lt"/>
                <a:cs typeface="+mn-lt"/>
              </a:rPr>
              <a:t> City </a:t>
            </a:r>
            <a:r>
              <a:rPr lang="cs-CZ" b="1" err="1">
                <a:ea typeface="+mn-lt"/>
                <a:cs typeface="+mn-lt"/>
              </a:rPr>
              <a:t>Tourism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 b="1" err="1">
                <a:ea typeface="+mn-lt"/>
                <a:cs typeface="+mn-lt"/>
              </a:rPr>
              <a:t>Association</a:t>
            </a:r>
            <a:r>
              <a:rPr lang="cs-CZ" b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Official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Kyoto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Travel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Guide</a:t>
            </a:r>
            <a:r>
              <a:rPr lang="cs-CZ" i="1">
                <a:ea typeface="+mn-lt"/>
                <a:cs typeface="+mn-lt"/>
              </a:rPr>
              <a:t> – </a:t>
            </a:r>
            <a:r>
              <a:rPr lang="cs-CZ" i="1" err="1">
                <a:ea typeface="+mn-lt"/>
                <a:cs typeface="+mn-lt"/>
              </a:rPr>
              <a:t>Geiko</a:t>
            </a:r>
            <a:r>
              <a:rPr lang="cs-CZ" i="1">
                <a:ea typeface="+mn-lt"/>
                <a:cs typeface="+mn-lt"/>
              </a:rPr>
              <a:t> and </a:t>
            </a:r>
            <a:r>
              <a:rPr lang="cs-CZ" i="1" err="1">
                <a:ea typeface="+mn-lt"/>
                <a:cs typeface="+mn-lt"/>
              </a:rPr>
              <a:t>Maiko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Culture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Kyoto</a:t>
            </a:r>
            <a:r>
              <a:rPr lang="cs-CZ">
                <a:ea typeface="+mn-lt"/>
                <a:cs typeface="+mn-lt"/>
              </a:rPr>
              <a:t>: </a:t>
            </a:r>
            <a:r>
              <a:rPr lang="cs-CZ" err="1">
                <a:ea typeface="+mn-lt"/>
                <a:cs typeface="+mn-lt"/>
              </a:rPr>
              <a:t>Kyoto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Tourism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Council</a:t>
            </a:r>
            <a:r>
              <a:rPr lang="cs-CZ">
                <a:ea typeface="+mn-lt"/>
                <a:cs typeface="+mn-lt"/>
              </a:rPr>
              <a:t>, 2024. Dostupné z: </a:t>
            </a:r>
            <a:r>
              <a:rPr lang="cs-CZ">
                <a:ea typeface="+mn-lt"/>
                <a:cs typeface="+mn-lt"/>
                <a:hlinkClick r:id="rId3"/>
              </a:rPr>
              <a:t>https://kyoto.travel/en</a:t>
            </a:r>
            <a:r>
              <a:rPr lang="cs-CZ">
                <a:ea typeface="+mn-lt"/>
                <a:cs typeface="+mn-lt"/>
              </a:rPr>
              <a:t> [cit. 29. 10. 2025].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Dalby</a:t>
            </a:r>
            <a:r>
              <a:rPr lang="cs-CZ" b="1">
                <a:ea typeface="+mn-lt"/>
                <a:cs typeface="+mn-lt"/>
              </a:rPr>
              <a:t>, Liza.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Geisha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Berkeley</a:t>
            </a:r>
            <a:r>
              <a:rPr lang="cs-CZ">
                <a:ea typeface="+mn-lt"/>
                <a:cs typeface="+mn-lt"/>
              </a:rPr>
              <a:t>: University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California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Press</a:t>
            </a:r>
            <a:r>
              <a:rPr lang="cs-CZ">
                <a:ea typeface="+mn-lt"/>
                <a:cs typeface="+mn-lt"/>
              </a:rPr>
              <a:t>, 2008. ISBN 978-0520257892.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Goldstein-</a:t>
            </a:r>
            <a:r>
              <a:rPr lang="cs-CZ" b="1" err="1">
                <a:ea typeface="+mn-lt"/>
                <a:cs typeface="+mn-lt"/>
              </a:rPr>
              <a:t>Gidoni</a:t>
            </a:r>
            <a:r>
              <a:rPr lang="cs-CZ" b="1">
                <a:ea typeface="+mn-lt"/>
                <a:cs typeface="+mn-lt"/>
              </a:rPr>
              <a:t>, </a:t>
            </a:r>
            <a:r>
              <a:rPr lang="cs-CZ" b="1" err="1">
                <a:ea typeface="+mn-lt"/>
                <a:cs typeface="+mn-lt"/>
              </a:rPr>
              <a:t>Ofra</a:t>
            </a:r>
            <a:r>
              <a:rPr lang="cs-CZ" b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Packaged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Japaneseness</a:t>
            </a:r>
            <a:r>
              <a:rPr lang="cs-CZ" i="1">
                <a:ea typeface="+mn-lt"/>
                <a:cs typeface="+mn-lt"/>
              </a:rPr>
              <a:t>: </a:t>
            </a:r>
            <a:r>
              <a:rPr lang="cs-CZ" i="1" err="1">
                <a:ea typeface="+mn-lt"/>
                <a:cs typeface="+mn-lt"/>
              </a:rPr>
              <a:t>Weddings</a:t>
            </a:r>
            <a:r>
              <a:rPr lang="cs-CZ" i="1">
                <a:ea typeface="+mn-lt"/>
                <a:cs typeface="+mn-lt"/>
              </a:rPr>
              <a:t>, Business and </a:t>
            </a:r>
            <a:r>
              <a:rPr lang="cs-CZ" i="1" err="1">
                <a:ea typeface="+mn-lt"/>
                <a:cs typeface="+mn-lt"/>
              </a:rPr>
              <a:t>Brides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Honolulu: University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Hawai‘i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Press</a:t>
            </a:r>
            <a:r>
              <a:rPr lang="cs-CZ">
                <a:ea typeface="+mn-lt"/>
                <a:cs typeface="+mn-lt"/>
              </a:rPr>
              <a:t>, 2010.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Downer</a:t>
            </a:r>
            <a:r>
              <a:rPr lang="cs-CZ" b="1">
                <a:ea typeface="+mn-lt"/>
                <a:cs typeface="+mn-lt"/>
              </a:rPr>
              <a:t>, </a:t>
            </a:r>
            <a:r>
              <a:rPr lang="cs-CZ" b="1" err="1">
                <a:ea typeface="+mn-lt"/>
                <a:cs typeface="+mn-lt"/>
              </a:rPr>
              <a:t>Lesley</a:t>
            </a:r>
            <a:r>
              <a:rPr lang="cs-CZ" b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Geisha</a:t>
            </a:r>
            <a:r>
              <a:rPr lang="cs-CZ" i="1">
                <a:ea typeface="+mn-lt"/>
                <a:cs typeface="+mn-lt"/>
              </a:rPr>
              <a:t>: </a:t>
            </a:r>
            <a:r>
              <a:rPr lang="cs-CZ" i="1" err="1">
                <a:ea typeface="+mn-lt"/>
                <a:cs typeface="+mn-lt"/>
              </a:rPr>
              <a:t>The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Secret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History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of</a:t>
            </a:r>
            <a:r>
              <a:rPr lang="cs-CZ" i="1">
                <a:ea typeface="+mn-lt"/>
                <a:cs typeface="+mn-lt"/>
              </a:rPr>
              <a:t> a </a:t>
            </a:r>
            <a:r>
              <a:rPr lang="cs-CZ" i="1" err="1">
                <a:ea typeface="+mn-lt"/>
                <a:cs typeface="+mn-lt"/>
              </a:rPr>
              <a:t>Vanishing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World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London: </a:t>
            </a:r>
            <a:r>
              <a:rPr lang="cs-CZ" err="1">
                <a:ea typeface="+mn-lt"/>
                <a:cs typeface="+mn-lt"/>
              </a:rPr>
              <a:t>Headline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Book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Publishing</a:t>
            </a:r>
            <a:r>
              <a:rPr lang="cs-CZ">
                <a:ea typeface="+mn-lt"/>
                <a:cs typeface="+mn-lt"/>
              </a:rPr>
              <a:t>, 2001. ISBN 978-0747270731.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Fulford</a:t>
            </a:r>
            <a:r>
              <a:rPr lang="cs-CZ" b="1">
                <a:ea typeface="+mn-lt"/>
                <a:cs typeface="+mn-lt"/>
              </a:rPr>
              <a:t>, J.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Kyoto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Geisha</a:t>
            </a:r>
            <a:r>
              <a:rPr lang="cs-CZ" i="1">
                <a:ea typeface="+mn-lt"/>
                <a:cs typeface="+mn-lt"/>
              </a:rPr>
              <a:t>: </a:t>
            </a:r>
            <a:r>
              <a:rPr lang="cs-CZ" i="1" err="1">
                <a:ea typeface="+mn-lt"/>
                <a:cs typeface="+mn-lt"/>
              </a:rPr>
              <a:t>How</a:t>
            </a:r>
            <a:r>
              <a:rPr lang="cs-CZ" i="1">
                <a:ea typeface="+mn-lt"/>
                <a:cs typeface="+mn-lt"/>
              </a:rPr>
              <a:t> to </a:t>
            </a:r>
            <a:r>
              <a:rPr lang="cs-CZ" i="1" err="1">
                <a:ea typeface="+mn-lt"/>
                <a:cs typeface="+mn-lt"/>
              </a:rPr>
              <a:t>See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Geisha</a:t>
            </a:r>
            <a:r>
              <a:rPr lang="cs-CZ" i="1">
                <a:ea typeface="+mn-lt"/>
                <a:cs typeface="+mn-lt"/>
              </a:rPr>
              <a:t> in </a:t>
            </a:r>
            <a:r>
              <a:rPr lang="cs-CZ" i="1" err="1">
                <a:ea typeface="+mn-lt"/>
                <a:cs typeface="+mn-lt"/>
              </a:rPr>
              <a:t>Kyoto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InsideKyoto.com, 2024. Dostupné z: </a:t>
            </a:r>
            <a:r>
              <a:rPr lang="cs-CZ">
                <a:ea typeface="+mn-lt"/>
                <a:cs typeface="+mn-lt"/>
                <a:hlinkClick r:id="rId4"/>
              </a:rPr>
              <a:t>https://www.insidekyoto.com/kyoto-geisha</a:t>
            </a:r>
            <a:r>
              <a:rPr lang="cs-CZ">
                <a:ea typeface="+mn-lt"/>
                <a:cs typeface="+mn-lt"/>
              </a:rPr>
              <a:t> [cit. 29. 10. 2025].</a:t>
            </a:r>
            <a:endParaRPr lang="cs-CZ"/>
          </a:p>
          <a:p>
            <a:r>
              <a:rPr lang="cs-CZ" b="1" err="1">
                <a:ea typeface="+mn-lt"/>
                <a:cs typeface="+mn-lt"/>
              </a:rPr>
              <a:t>Kyoto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 b="1" err="1">
                <a:ea typeface="+mn-lt"/>
                <a:cs typeface="+mn-lt"/>
              </a:rPr>
              <a:t>Ponto-chō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 b="1" err="1">
                <a:ea typeface="+mn-lt"/>
                <a:cs typeface="+mn-lt"/>
              </a:rPr>
              <a:t>Kabukai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 b="1" err="1">
                <a:ea typeface="+mn-lt"/>
                <a:cs typeface="+mn-lt"/>
              </a:rPr>
              <a:t>Association</a:t>
            </a:r>
            <a:r>
              <a:rPr lang="cs-CZ" b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Kamogawa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Odori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Official</a:t>
            </a:r>
            <a:r>
              <a:rPr lang="cs-CZ" i="1">
                <a:ea typeface="+mn-lt"/>
                <a:cs typeface="+mn-lt"/>
              </a:rPr>
              <a:t> </a:t>
            </a:r>
            <a:r>
              <a:rPr lang="cs-CZ" i="1" err="1">
                <a:ea typeface="+mn-lt"/>
                <a:cs typeface="+mn-lt"/>
              </a:rPr>
              <a:t>Leaflet</a:t>
            </a:r>
            <a:r>
              <a:rPr lang="cs-CZ" i="1">
                <a:ea typeface="+mn-lt"/>
                <a:cs typeface="+mn-lt"/>
              </a:rPr>
              <a:t>.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Kyoto</a:t>
            </a:r>
            <a:r>
              <a:rPr lang="cs-CZ">
                <a:ea typeface="+mn-lt"/>
                <a:cs typeface="+mn-lt"/>
              </a:rPr>
              <a:t>, 2023. Dostupné z: </a:t>
            </a:r>
            <a:r>
              <a:rPr lang="cs-CZ">
                <a:ea typeface="+mn-lt"/>
                <a:cs typeface="+mn-lt"/>
                <a:hlinkClick r:id="rId5"/>
              </a:rPr>
              <a:t>https://pontocho.or.jp/</a:t>
            </a:r>
            <a:r>
              <a:rPr lang="cs-CZ">
                <a:ea typeface="+mn-lt"/>
                <a:cs typeface="+mn-lt"/>
              </a:rPr>
              <a:t> [cit. 29. 10. 2025].</a:t>
            </a:r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05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B034F6-8414-93CE-B47E-3E1B66DD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 Kdo jsou gejši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08817-B07E-363D-3E63-600A16E8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>
                <a:ea typeface="+mn-lt"/>
                <a:cs typeface="+mn-lt"/>
              </a:rPr>
              <a:t>Gejši (</a:t>
            </a:r>
            <a:r>
              <a:rPr lang="ja-JP" altLang="cs-CZ" sz="2200">
                <a:ea typeface="+mn-lt"/>
                <a:cs typeface="+mn-lt"/>
              </a:rPr>
              <a:t>芸者</a:t>
            </a:r>
            <a:r>
              <a:rPr lang="cs-CZ" sz="2200">
                <a:ea typeface="+mn-lt"/>
                <a:cs typeface="+mn-lt"/>
              </a:rPr>
              <a:t>) jsou tradiční japonské </a:t>
            </a:r>
            <a:r>
              <a:rPr lang="cs-CZ" sz="2200" b="1">
                <a:ea typeface="+mn-lt"/>
                <a:cs typeface="+mn-lt"/>
              </a:rPr>
              <a:t>umělkyně</a:t>
            </a:r>
            <a:r>
              <a:rPr lang="cs-CZ" sz="2200">
                <a:ea typeface="+mn-lt"/>
                <a:cs typeface="+mn-lt"/>
              </a:rPr>
              <a:t>, které se specializují na tanec, zpěv, hru na hudební nástroje, konverzaci a etiketu.</a:t>
            </a:r>
            <a:endParaRPr lang="cs-CZ" sz="2200"/>
          </a:p>
          <a:p>
            <a:r>
              <a:rPr lang="cs-CZ" sz="2200">
                <a:ea typeface="+mn-lt"/>
                <a:cs typeface="+mn-lt"/>
              </a:rPr>
              <a:t>Slovo „gejša“ znamená doslova </a:t>
            </a:r>
            <a:r>
              <a:rPr lang="cs-CZ" sz="2200" b="1">
                <a:ea typeface="+mn-lt"/>
                <a:cs typeface="+mn-lt"/>
              </a:rPr>
              <a:t>„osoba umění“</a:t>
            </a:r>
            <a:r>
              <a:rPr lang="cs-CZ" sz="2200">
                <a:ea typeface="+mn-lt"/>
                <a:cs typeface="+mn-lt"/>
              </a:rPr>
              <a:t> – „</a:t>
            </a:r>
            <a:r>
              <a:rPr lang="cs-CZ" sz="2200" err="1">
                <a:ea typeface="+mn-lt"/>
                <a:cs typeface="+mn-lt"/>
              </a:rPr>
              <a:t>gei</a:t>
            </a:r>
            <a:r>
              <a:rPr lang="cs-CZ" sz="2200">
                <a:ea typeface="+mn-lt"/>
                <a:cs typeface="+mn-lt"/>
              </a:rPr>
              <a:t>“ = umění, „</a:t>
            </a:r>
            <a:r>
              <a:rPr lang="cs-CZ" sz="2200" err="1">
                <a:ea typeface="+mn-lt"/>
                <a:cs typeface="+mn-lt"/>
              </a:rPr>
              <a:t>ša</a:t>
            </a:r>
            <a:r>
              <a:rPr lang="cs-CZ" sz="2200">
                <a:ea typeface="+mn-lt"/>
                <a:cs typeface="+mn-lt"/>
              </a:rPr>
              <a:t>“ = osoba.</a:t>
            </a:r>
            <a:endParaRPr lang="cs-CZ" sz="2200"/>
          </a:p>
          <a:p>
            <a:r>
              <a:rPr lang="cs-CZ" sz="2200">
                <a:ea typeface="+mn-lt"/>
                <a:cs typeface="+mn-lt"/>
              </a:rPr>
              <a:t>Úkolem gejš bylo </a:t>
            </a:r>
            <a:r>
              <a:rPr lang="cs-CZ" sz="2200" b="1">
                <a:ea typeface="+mn-lt"/>
                <a:cs typeface="+mn-lt"/>
              </a:rPr>
              <a:t>bavit hosty</a:t>
            </a:r>
            <a:r>
              <a:rPr lang="cs-CZ" sz="2200">
                <a:ea typeface="+mn-lt"/>
                <a:cs typeface="+mn-lt"/>
              </a:rPr>
              <a:t> při hostinách, čajových obřadech a slavnostech – svou elegancí, vtipem i znalostí kultury.</a:t>
            </a:r>
            <a:endParaRPr lang="cs-CZ" sz="2200"/>
          </a:p>
          <a:p>
            <a:r>
              <a:rPr lang="cs-CZ" sz="2200">
                <a:ea typeface="+mn-lt"/>
                <a:cs typeface="+mn-lt"/>
              </a:rPr>
              <a:t>Staly se </a:t>
            </a:r>
            <a:r>
              <a:rPr lang="cs-CZ" sz="2200" b="1">
                <a:ea typeface="+mn-lt"/>
                <a:cs typeface="+mn-lt"/>
              </a:rPr>
              <a:t>symbolem krásy, disciplíny a kulturní tradice</a:t>
            </a:r>
            <a:r>
              <a:rPr lang="cs-CZ" sz="2200">
                <a:ea typeface="+mn-lt"/>
                <a:cs typeface="+mn-lt"/>
              </a:rPr>
              <a:t> Japonska.</a:t>
            </a:r>
            <a:endParaRPr lang="cs-CZ" sz="2200"/>
          </a:p>
          <a:p>
            <a:endParaRPr lang="cs-CZ" sz="2200"/>
          </a:p>
        </p:txBody>
      </p:sp>
      <p:pic>
        <p:nvPicPr>
          <p:cNvPr id="6" name="Picture 5" descr="Japanese Geisha In Kimono With Umbrella, Geisha, Woman, Clothes PNG  Transparent Image and Clipart for Free Download">
            <a:extLst>
              <a:ext uri="{FF2B5EF4-FFF2-40B4-BE49-F238E27FC236}">
                <a16:creationId xmlns:a16="http://schemas.microsoft.com/office/drawing/2014/main" id="{2B4A01D8-8F9E-5DDD-CD43-B68818B3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5" b="140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rgbClr val="E63B37"/>
          </a:solidFill>
          <a:ln>
            <a:solidFill>
              <a:srgbClr val="D93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>
            <a:solidFill>
              <a:srgbClr val="E43835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67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he History of Geisha in Japanese Culture — TOKI">
            <a:extLst>
              <a:ext uri="{FF2B5EF4-FFF2-40B4-BE49-F238E27FC236}">
                <a16:creationId xmlns:a16="http://schemas.microsoft.com/office/drawing/2014/main" id="{6BA0CF77-7D4E-32E0-637E-C5FE19E2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1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rgbClr val="D93D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E4FAB-EB04-CBD3-2C63-D5D45F5C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err="1"/>
              <a:t>Počátky</a:t>
            </a:r>
            <a:r>
              <a:rPr lang="en-US"/>
              <a:t> </a:t>
            </a:r>
            <a:r>
              <a:rPr lang="en-US" err="1"/>
              <a:t>gejš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42811-B74B-0FAD-79D2-4F4DFD5F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err="1">
                <a:ea typeface="+mn-lt"/>
                <a:cs typeface="+mn-lt"/>
              </a:rPr>
              <a:t>Kořeny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tradice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gejš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sahají</a:t>
            </a:r>
            <a:r>
              <a:rPr lang="en-US" sz="1600" dirty="0">
                <a:ea typeface="+mn-lt"/>
                <a:cs typeface="+mn-lt"/>
              </a:rPr>
              <a:t> do </a:t>
            </a:r>
            <a:r>
              <a:rPr lang="en-US" sz="1600" err="1">
                <a:ea typeface="+mn-lt"/>
                <a:cs typeface="+mn-lt"/>
              </a:rPr>
              <a:t>období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b="1" err="1">
                <a:ea typeface="+mn-lt"/>
                <a:cs typeface="+mn-lt"/>
              </a:rPr>
              <a:t>období</a:t>
            </a:r>
            <a:r>
              <a:rPr lang="en-US" sz="1600" b="1" dirty="0">
                <a:ea typeface="+mn-lt"/>
                <a:cs typeface="+mn-lt"/>
              </a:rPr>
              <a:t> Edo (1603–1868)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r>
              <a:rPr lang="en-US" sz="1600" b="1" err="1">
                <a:ea typeface="+mn-lt"/>
                <a:cs typeface="+mn-lt"/>
              </a:rPr>
              <a:t>Původně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byli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gejši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muži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nazývaní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i="1" err="1">
                <a:ea typeface="+mn-lt"/>
                <a:cs typeface="+mn-lt"/>
              </a:rPr>
              <a:t>taikomochi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nebo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i="1" err="1">
                <a:ea typeface="+mn-lt"/>
                <a:cs typeface="+mn-lt"/>
              </a:rPr>
              <a:t>hokan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kteří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bavili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společnost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podobně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jako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šašci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nebo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společníci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samurajů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r>
              <a:rPr lang="en-US" sz="1600" err="1">
                <a:ea typeface="+mn-lt"/>
                <a:cs typeface="+mn-lt"/>
              </a:rPr>
              <a:t>První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ženská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gejša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byla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nevěstka</a:t>
            </a:r>
            <a:r>
              <a:rPr lang="en-US" sz="1600" dirty="0">
                <a:ea typeface="+mn-lt"/>
                <a:cs typeface="+mn-lt"/>
              </a:rPr>
              <a:t> z </a:t>
            </a:r>
            <a:r>
              <a:rPr lang="en-US" sz="1600" err="1">
                <a:ea typeface="+mn-lt"/>
                <a:cs typeface="+mn-lt"/>
              </a:rPr>
              <a:t>Fukagawy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kolem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roku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1750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která</a:t>
            </a:r>
            <a:r>
              <a:rPr lang="en-US" sz="1600" dirty="0">
                <a:ea typeface="+mn-lt"/>
                <a:cs typeface="+mn-lt"/>
              </a:rPr>
              <a:t> k </a:t>
            </a:r>
            <a:r>
              <a:rPr lang="en-US" sz="1600" err="1">
                <a:ea typeface="+mn-lt"/>
                <a:cs typeface="+mn-lt"/>
              </a:rPr>
              <a:t>práci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přidala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hudební</a:t>
            </a:r>
            <a:r>
              <a:rPr lang="en-US" sz="1600" dirty="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pěvecká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vystoupení</a:t>
            </a:r>
            <a:r>
              <a:rPr lang="en-US" sz="1600" dirty="0">
                <a:ea typeface="+mn-lt"/>
                <a:cs typeface="+mn-lt"/>
              </a:rPr>
              <a:t>. </a:t>
            </a:r>
            <a:endParaRPr lang="en-US" sz="1600" dirty="0"/>
          </a:p>
          <a:p>
            <a:r>
              <a:rPr lang="en-US" sz="1600" err="1">
                <a:ea typeface="+mn-lt"/>
                <a:cs typeface="+mn-lt"/>
              </a:rPr>
              <a:t>Brzy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ženy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převzaly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tuto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profesi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úplně</a:t>
            </a:r>
            <a:r>
              <a:rPr lang="en-US" sz="1600" dirty="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vytvořily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vlastní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organizace</a:t>
            </a:r>
            <a:r>
              <a:rPr lang="en-US" sz="1600" b="1" dirty="0">
                <a:ea typeface="+mn-lt"/>
                <a:cs typeface="+mn-lt"/>
              </a:rPr>
              <a:t> a </a:t>
            </a:r>
            <a:r>
              <a:rPr lang="en-US" sz="1600" b="1" err="1">
                <a:ea typeface="+mn-lt"/>
                <a:cs typeface="+mn-lt"/>
              </a:rPr>
              <a:t>pravidla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r>
              <a:rPr lang="en-US" sz="1600" dirty="0" err="1">
                <a:ea typeface="+mn-lt"/>
                <a:cs typeface="+mn-lt"/>
              </a:rPr>
              <a:t>Dívky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začínaly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připravovat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už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od </a:t>
            </a:r>
            <a:r>
              <a:rPr lang="en-US" sz="1600" b="1" dirty="0" err="1">
                <a:ea typeface="+mn-lt"/>
                <a:cs typeface="+mn-lt"/>
              </a:rPr>
              <a:t>šesti</a:t>
            </a:r>
            <a:r>
              <a:rPr lang="en-US" sz="1600" b="1" dirty="0">
                <a:ea typeface="+mn-lt"/>
                <a:cs typeface="+mn-lt"/>
              </a:rPr>
              <a:t> let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většinou</a:t>
            </a:r>
            <a:r>
              <a:rPr lang="en-US" sz="1600" dirty="0">
                <a:ea typeface="+mn-lt"/>
                <a:cs typeface="+mn-lt"/>
              </a:rPr>
              <a:t> bez </a:t>
            </a:r>
            <a:r>
              <a:rPr lang="en-US" sz="1600" dirty="0" err="1">
                <a:ea typeface="+mn-lt"/>
                <a:cs typeface="+mn-lt"/>
              </a:rPr>
              <a:t>možnosti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volby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r>
              <a:rPr lang="en-US" sz="1600" err="1">
                <a:ea typeface="+mn-lt"/>
                <a:cs typeface="+mn-lt"/>
              </a:rPr>
              <a:t>Gejša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musela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vzdát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osobních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vztahů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en-US" sz="1600" b="1" err="1">
                <a:ea typeface="+mn-lt"/>
                <a:cs typeface="+mn-lt"/>
              </a:rPr>
              <a:t>nesměla</a:t>
            </a:r>
            <a:r>
              <a:rPr lang="en-US" sz="1600" b="1" dirty="0">
                <a:ea typeface="+mn-lt"/>
                <a:cs typeface="+mn-lt"/>
              </a:rPr>
              <a:t> se </a:t>
            </a:r>
            <a:r>
              <a:rPr lang="en-US" sz="1600" b="1" err="1">
                <a:ea typeface="+mn-lt"/>
                <a:cs typeface="+mn-lt"/>
              </a:rPr>
              <a:t>zamilovat</a:t>
            </a:r>
            <a:r>
              <a:rPr lang="en-US" sz="1600" b="1" dirty="0">
                <a:ea typeface="+mn-lt"/>
                <a:cs typeface="+mn-lt"/>
              </a:rPr>
              <a:t> ani </a:t>
            </a:r>
            <a:r>
              <a:rPr lang="en-US" sz="1600" b="1" err="1">
                <a:ea typeface="+mn-lt"/>
                <a:cs typeface="+mn-lt"/>
              </a:rPr>
              <a:t>vdát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pokud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tak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stalo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musela</a:t>
            </a:r>
            <a:r>
              <a:rPr lang="en-US" sz="1600" dirty="0">
                <a:ea typeface="+mn-lt"/>
                <a:cs typeface="+mn-lt"/>
              </a:rPr>
              <a:t> s </a:t>
            </a:r>
            <a:r>
              <a:rPr lang="en-US" sz="1600" err="1">
                <a:ea typeface="+mn-lt"/>
                <a:cs typeface="+mn-lt"/>
              </a:rPr>
              <a:t>profesí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skončit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Od </a:t>
            </a:r>
            <a:r>
              <a:rPr lang="en-US" sz="1600" err="1">
                <a:ea typeface="+mn-lt"/>
                <a:cs typeface="+mn-lt"/>
              </a:rPr>
              <a:t>éry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Meiji (1868–1912)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byly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gejši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výhradně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ženy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52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D9C3-FD6C-F035-BCD6-022052D4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Život a výcvik</a:t>
            </a:r>
            <a:endParaRPr lang="en-US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rgbClr val="D93D80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2A9A-90FF-3177-65FE-FAFB9C15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Gejšou se </a:t>
            </a:r>
            <a:r>
              <a:rPr lang="en-US" sz="2200" b="1">
                <a:ea typeface="+mn-lt"/>
                <a:cs typeface="+mn-lt"/>
              </a:rPr>
              <a:t>žena nerodí, ale stává se jí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Dívka začínala jako </a:t>
            </a:r>
            <a:r>
              <a:rPr lang="en-US" sz="2200" b="1">
                <a:ea typeface="+mn-lt"/>
                <a:cs typeface="+mn-lt"/>
              </a:rPr>
              <a:t>maiko</a:t>
            </a:r>
            <a:r>
              <a:rPr lang="en-US" sz="2200">
                <a:ea typeface="+mn-lt"/>
                <a:cs typeface="+mn-lt"/>
              </a:rPr>
              <a:t> – učednice gejši.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Maiko žila v </a:t>
            </a:r>
            <a:r>
              <a:rPr lang="en-US" sz="2200" b="1">
                <a:ea typeface="+mn-lt"/>
                <a:cs typeface="+mn-lt"/>
              </a:rPr>
              <a:t>okiya</a:t>
            </a:r>
            <a:r>
              <a:rPr lang="en-US" sz="2200">
                <a:ea typeface="+mn-lt"/>
                <a:cs typeface="+mn-lt"/>
              </a:rPr>
              <a:t> (dům gejš) spolu s ostatními maiko, gejšami a „matkou“ (</a:t>
            </a:r>
            <a:r>
              <a:rPr lang="en-US" sz="2200" i="1">
                <a:ea typeface="+mn-lt"/>
                <a:cs typeface="+mn-lt"/>
              </a:rPr>
              <a:t>okāsan</a:t>
            </a:r>
            <a:r>
              <a:rPr lang="en-US" sz="2200">
                <a:ea typeface="+mn-lt"/>
                <a:cs typeface="+mn-lt"/>
              </a:rPr>
              <a:t>).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Učila se tanci, zpěvu, hře na nástroje, čajovému obřadu, poezii i umění konverzace.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Maiko doprovázela starší gejši, pomáhala jim a pozorovala jejich chování.</a:t>
            </a:r>
            <a:endParaRPr lang="en-US" sz="2200"/>
          </a:p>
          <a:p>
            <a:r>
              <a:rPr lang="en-US" sz="2200" err="1">
                <a:ea typeface="+mn-lt"/>
                <a:cs typeface="+mn-lt"/>
              </a:rPr>
              <a:t>Tento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tradiční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výcvik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trvá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i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několik</a:t>
            </a:r>
            <a:r>
              <a:rPr lang="en-US" sz="2200">
                <a:ea typeface="+mn-lt"/>
                <a:cs typeface="+mn-lt"/>
              </a:rPr>
              <a:t> let – je to cesta k </a:t>
            </a:r>
            <a:r>
              <a:rPr lang="en-US" sz="2200" err="1">
                <a:ea typeface="+mn-lt"/>
                <a:cs typeface="+mn-lt"/>
              </a:rPr>
              <a:t>dokonalosti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endParaRPr lang="en-US" sz="2200"/>
          </a:p>
        </p:txBody>
      </p:sp>
      <p:pic>
        <p:nvPicPr>
          <p:cNvPr id="7" name="Picture 6" descr="A Geisha Dancing by Herbert Ponting: Buy fine art print">
            <a:extLst>
              <a:ext uri="{FF2B5EF4-FFF2-40B4-BE49-F238E27FC236}">
                <a16:creationId xmlns:a16="http://schemas.microsoft.com/office/drawing/2014/main" id="{91E0F332-83A1-7C74-4068-E91162A2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67"/>
          <a:stretch>
            <a:fillRect/>
          </a:stretch>
        </p:blipFill>
        <p:spPr>
          <a:xfrm>
            <a:off x="7675658" y="1828933"/>
            <a:ext cx="3918979" cy="43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6767A-80CB-A138-43EC-C565CBB9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err="1">
                <a:ea typeface="+mj-lt"/>
                <a:cs typeface="+mj-lt"/>
              </a:rPr>
              <a:t>Tradice</a:t>
            </a:r>
            <a:r>
              <a:rPr lang="en-US">
                <a:ea typeface="+mj-lt"/>
                <a:cs typeface="+mj-lt"/>
              </a:rPr>
              <a:t> a </a:t>
            </a:r>
            <a:r>
              <a:rPr lang="en-US" err="1">
                <a:ea typeface="+mj-lt"/>
                <a:cs typeface="+mj-lt"/>
              </a:rPr>
              <a:t>vztahy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039F-6F38-5C87-3C85-997D8265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err="1">
                <a:ea typeface="+mn-lt"/>
                <a:cs typeface="+mn-lt"/>
              </a:rPr>
              <a:t>Mizuage</a:t>
            </a:r>
            <a:r>
              <a:rPr lang="en-US" sz="1800">
                <a:ea typeface="+mn-lt"/>
                <a:cs typeface="+mn-lt"/>
              </a:rPr>
              <a:t> – </a:t>
            </a:r>
            <a:r>
              <a:rPr lang="en-US" sz="1800" err="1">
                <a:ea typeface="+mn-lt"/>
                <a:cs typeface="+mn-lt"/>
              </a:rPr>
              <a:t>slavnostní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obřad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který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symbolizoval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přechod</a:t>
            </a:r>
            <a:r>
              <a:rPr lang="en-US" sz="1800">
                <a:ea typeface="+mn-lt"/>
                <a:cs typeface="+mn-lt"/>
              </a:rPr>
              <a:t> z maiko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dospělou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gejšu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 err="1">
                <a:ea typeface="+mn-lt"/>
                <a:cs typeface="+mn-lt"/>
              </a:rPr>
              <a:t>Dříve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býval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spojen</a:t>
            </a:r>
            <a:r>
              <a:rPr lang="en-US" sz="1800">
                <a:ea typeface="+mn-lt"/>
                <a:cs typeface="+mn-lt"/>
              </a:rPr>
              <a:t> se </a:t>
            </a:r>
            <a:r>
              <a:rPr lang="en-US" sz="1800" err="1">
                <a:ea typeface="+mn-lt"/>
                <a:cs typeface="+mn-lt"/>
              </a:rPr>
              <a:t>ztrátou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panenství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přičemž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výdělek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šel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domu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jako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splátka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dluhů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 b="1">
                <a:ea typeface="+mn-lt"/>
                <a:cs typeface="+mn-lt"/>
              </a:rPr>
              <a:t>Danna</a:t>
            </a:r>
            <a:r>
              <a:rPr lang="en-US" sz="1800">
                <a:ea typeface="+mn-lt"/>
                <a:cs typeface="+mn-lt"/>
              </a:rPr>
              <a:t> – patron </a:t>
            </a:r>
            <a:r>
              <a:rPr lang="en-US" sz="1800" err="1">
                <a:ea typeface="+mn-lt"/>
                <a:cs typeface="+mn-lt"/>
              </a:rPr>
              <a:t>gejši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který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financoval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její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výdaje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výuku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oblečení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 err="1">
                <a:ea typeface="+mn-lt"/>
                <a:cs typeface="+mn-lt"/>
              </a:rPr>
              <a:t>Vztah</a:t>
            </a:r>
            <a:r>
              <a:rPr lang="en-US" sz="1800">
                <a:ea typeface="+mn-lt"/>
                <a:cs typeface="+mn-lt"/>
              </a:rPr>
              <a:t> s </a:t>
            </a:r>
            <a:r>
              <a:rPr lang="en-US" sz="1800" err="1">
                <a:ea typeface="+mn-lt"/>
                <a:cs typeface="+mn-lt"/>
              </a:rPr>
              <a:t>dannou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byl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založen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důvěře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společenské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prestiži</a:t>
            </a:r>
            <a:r>
              <a:rPr lang="en-US" sz="1800">
                <a:ea typeface="+mn-lt"/>
                <a:cs typeface="+mn-lt"/>
              </a:rPr>
              <a:t>, ne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prostituci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 err="1">
                <a:ea typeface="+mn-lt"/>
                <a:cs typeface="+mn-lt"/>
              </a:rPr>
              <a:t>Některé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gejši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svého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dannu</a:t>
            </a:r>
            <a:r>
              <a:rPr lang="en-US" sz="1800">
                <a:ea typeface="+mn-lt"/>
                <a:cs typeface="+mn-lt"/>
              </a:rPr>
              <a:t> po </a:t>
            </a:r>
            <a:r>
              <a:rPr lang="en-US" sz="1800" err="1">
                <a:ea typeface="+mn-lt"/>
                <a:cs typeface="+mn-lt"/>
              </a:rPr>
              <a:t>odchodu</a:t>
            </a:r>
            <a:r>
              <a:rPr lang="en-US" sz="1800">
                <a:ea typeface="+mn-lt"/>
                <a:cs typeface="+mn-lt"/>
              </a:rPr>
              <a:t> do </a:t>
            </a:r>
            <a:r>
              <a:rPr lang="en-US" sz="1800" err="1">
                <a:ea typeface="+mn-lt"/>
                <a:cs typeface="+mn-lt"/>
              </a:rPr>
              <a:t>důchodu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vzaly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r>
              <a:rPr lang="en-US" sz="1800" err="1">
                <a:ea typeface="+mn-lt"/>
                <a:cs typeface="+mn-lt"/>
              </a:rPr>
              <a:t>Gejši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nebyly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sexuální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pracovnice</a:t>
            </a:r>
            <a:r>
              <a:rPr lang="en-US" sz="1800">
                <a:ea typeface="+mn-lt"/>
                <a:cs typeface="+mn-lt"/>
              </a:rPr>
              <a:t> – </a:t>
            </a:r>
            <a:r>
              <a:rPr lang="en-US" sz="1800" err="1">
                <a:ea typeface="+mn-lt"/>
                <a:cs typeface="+mn-lt"/>
              </a:rPr>
              <a:t>jejich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hlavním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úkolem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bylo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bavit</a:t>
            </a:r>
            <a:r>
              <a:rPr lang="en-US" sz="1800" b="1">
                <a:ea typeface="+mn-lt"/>
                <a:cs typeface="+mn-lt"/>
              </a:rPr>
              <a:t>, </a:t>
            </a:r>
            <a:r>
              <a:rPr lang="en-US" sz="1800" b="1" err="1">
                <a:ea typeface="+mn-lt"/>
                <a:cs typeface="+mn-lt"/>
              </a:rPr>
              <a:t>reprezentovat</a:t>
            </a:r>
            <a:r>
              <a:rPr lang="en-US" sz="1800" b="1">
                <a:ea typeface="+mn-lt"/>
                <a:cs typeface="+mn-lt"/>
              </a:rPr>
              <a:t> a </a:t>
            </a:r>
            <a:r>
              <a:rPr lang="en-US" sz="1800" b="1" err="1">
                <a:ea typeface="+mn-lt"/>
                <a:cs typeface="+mn-lt"/>
              </a:rPr>
              <a:t>uchovávat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kulturu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endParaRPr lang="en-US" sz="1800"/>
          </a:p>
        </p:txBody>
      </p:sp>
      <p:pic>
        <p:nvPicPr>
          <p:cNvPr id="4" name="Picture 3" descr="Danna | Geisha world Wiki | Fandom">
            <a:extLst>
              <a:ext uri="{FF2B5EF4-FFF2-40B4-BE49-F238E27FC236}">
                <a16:creationId xmlns:a16="http://schemas.microsoft.com/office/drawing/2014/main" id="{CB4EFECF-F8E3-BE1B-6C35-D3C7A36F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13" r="2342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>
            <a:solidFill>
              <a:srgbClr val="D93D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rgbClr val="D40B76"/>
          </a:solidFill>
          <a:ln>
            <a:solidFill>
              <a:srgbClr val="D93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6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1AD4-DC09-B0B5-63B8-585F136A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err="1">
                <a:ea typeface="+mj-lt"/>
                <a:cs typeface="+mj-lt"/>
              </a:rPr>
              <a:t>Oblečení</a:t>
            </a:r>
            <a:r>
              <a:rPr lang="en-US" sz="5400">
                <a:ea typeface="+mj-lt"/>
                <a:cs typeface="+mj-lt"/>
              </a:rPr>
              <a:t> a </a:t>
            </a:r>
            <a:r>
              <a:rPr lang="en-US" sz="5400" err="1">
                <a:ea typeface="+mj-lt"/>
                <a:cs typeface="+mj-lt"/>
              </a:rPr>
              <a:t>vzhled</a:t>
            </a:r>
            <a:endParaRPr lang="en-US" sz="5400"/>
          </a:p>
        </p:txBody>
      </p:sp>
      <p:pic>
        <p:nvPicPr>
          <p:cNvPr id="4" name="Picture 3" descr="Geisha | Japanese Entertainers, History | Britannica">
            <a:extLst>
              <a:ext uri="{FF2B5EF4-FFF2-40B4-BE49-F238E27FC236}">
                <a16:creationId xmlns:a16="http://schemas.microsoft.com/office/drawing/2014/main" id="{5E536B9C-0C56-6588-D22E-6937CB90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21355 w 4243589"/>
              <a:gd name="csY1" fmla="*/ 0 h 18288"/>
              <a:gd name="csX2" fmla="*/ 1000275 w 4243589"/>
              <a:gd name="csY2" fmla="*/ 0 h 18288"/>
              <a:gd name="csX3" fmla="*/ 1521630 w 4243589"/>
              <a:gd name="csY3" fmla="*/ 0 h 18288"/>
              <a:gd name="csX4" fmla="*/ 2127857 w 4243589"/>
              <a:gd name="csY4" fmla="*/ 0 h 18288"/>
              <a:gd name="csX5" fmla="*/ 2776520 w 4243589"/>
              <a:gd name="csY5" fmla="*/ 0 h 18288"/>
              <a:gd name="csX6" fmla="*/ 3467618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2903827 w 4243589"/>
              <a:gd name="csY10" fmla="*/ 18288 h 18288"/>
              <a:gd name="csX11" fmla="*/ 2212729 w 4243589"/>
              <a:gd name="csY11" fmla="*/ 18288 h 18288"/>
              <a:gd name="csX12" fmla="*/ 1733809 w 4243589"/>
              <a:gd name="csY12" fmla="*/ 18288 h 18288"/>
              <a:gd name="csX13" fmla="*/ 1085146 w 4243589"/>
              <a:gd name="csY13" fmla="*/ 18288 h 18288"/>
              <a:gd name="csX14" fmla="*/ 52135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noFill/>
          <a:ln w="44450" cap="rnd">
            <a:solidFill>
              <a:srgbClr val="D93D80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49F0-1F4F-4EF9-D36A-82E3DCBF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dirty="0" err="1">
                <a:ea typeface="+mn-lt"/>
                <a:cs typeface="+mn-lt"/>
              </a:rPr>
              <a:t>Tradičním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oděvem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bylo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>
                <a:ea typeface="+mn-lt"/>
                <a:cs typeface="+mn-lt"/>
              </a:rPr>
              <a:t>kimono</a:t>
            </a:r>
            <a:r>
              <a:rPr lang="en-US" sz="1500" dirty="0">
                <a:ea typeface="+mn-lt"/>
                <a:cs typeface="+mn-lt"/>
              </a:rPr>
              <a:t>, </a:t>
            </a:r>
            <a:r>
              <a:rPr lang="en-US" sz="1500" dirty="0" err="1">
                <a:ea typeface="+mn-lt"/>
                <a:cs typeface="+mn-lt"/>
              </a:rPr>
              <a:t>které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mělo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různé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střihy</a:t>
            </a:r>
            <a:r>
              <a:rPr lang="en-US" sz="1500" dirty="0">
                <a:ea typeface="+mn-lt"/>
                <a:cs typeface="+mn-lt"/>
              </a:rPr>
              <a:t> a </a:t>
            </a:r>
            <a:r>
              <a:rPr lang="en-US" sz="1500" dirty="0" err="1">
                <a:ea typeface="+mn-lt"/>
                <a:cs typeface="+mn-lt"/>
              </a:rPr>
              <a:t>vrstvy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podle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společenského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postavení</a:t>
            </a:r>
            <a:r>
              <a:rPr lang="en-US" sz="1500" b="1" dirty="0">
                <a:ea typeface="+mn-lt"/>
                <a:cs typeface="+mn-lt"/>
              </a:rPr>
              <a:t>, </a:t>
            </a:r>
            <a:r>
              <a:rPr lang="en-US" sz="1500" b="1" dirty="0" err="1">
                <a:ea typeface="+mn-lt"/>
                <a:cs typeface="+mn-lt"/>
              </a:rPr>
              <a:t>věku</a:t>
            </a:r>
            <a:r>
              <a:rPr lang="en-US" sz="1500" b="1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ročního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období</a:t>
            </a:r>
            <a:r>
              <a:rPr lang="en-US" sz="1500" dirty="0">
                <a:ea typeface="+mn-lt"/>
                <a:cs typeface="+mn-lt"/>
              </a:rPr>
              <a:t>.</a:t>
            </a:r>
          </a:p>
          <a:p>
            <a:r>
              <a:rPr lang="en-US" sz="1500" b="1" dirty="0" err="1">
                <a:ea typeface="+mn-lt"/>
                <a:cs typeface="+mn-lt"/>
              </a:rPr>
              <a:t>Barvy</a:t>
            </a:r>
            <a:r>
              <a:rPr lang="en-US" sz="1500" b="1" dirty="0">
                <a:ea typeface="+mn-lt"/>
                <a:cs typeface="+mn-lt"/>
              </a:rPr>
              <a:t>, </a:t>
            </a:r>
            <a:r>
              <a:rPr lang="en-US" sz="1500" b="1" dirty="0" err="1">
                <a:ea typeface="+mn-lt"/>
                <a:cs typeface="+mn-lt"/>
              </a:rPr>
              <a:t>vzory</a:t>
            </a:r>
            <a:r>
              <a:rPr lang="en-US" sz="1500" b="1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materiály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měly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symbolický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význam</a:t>
            </a:r>
            <a:r>
              <a:rPr lang="en-US" sz="1500" dirty="0">
                <a:ea typeface="+mn-lt"/>
                <a:cs typeface="+mn-lt"/>
              </a:rPr>
              <a:t> – </a:t>
            </a:r>
            <a:r>
              <a:rPr lang="en-US" sz="1500" dirty="0" err="1">
                <a:ea typeface="+mn-lt"/>
                <a:cs typeface="+mn-lt"/>
              </a:rPr>
              <a:t>například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červená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představovala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štěstí</a:t>
            </a:r>
            <a:r>
              <a:rPr lang="en-US" sz="1500" b="1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vitalitu</a:t>
            </a:r>
            <a:r>
              <a:rPr lang="en-US" sz="1500" dirty="0">
                <a:ea typeface="+mn-lt"/>
                <a:cs typeface="+mn-lt"/>
              </a:rPr>
              <a:t>, </a:t>
            </a:r>
            <a:r>
              <a:rPr lang="en-US" sz="1500" dirty="0" err="1">
                <a:ea typeface="+mn-lt"/>
                <a:cs typeface="+mn-lt"/>
              </a:rPr>
              <a:t>zatímco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bílá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byla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spojována</a:t>
            </a:r>
            <a:r>
              <a:rPr lang="en-US" sz="1500" dirty="0">
                <a:ea typeface="+mn-lt"/>
                <a:cs typeface="+mn-lt"/>
              </a:rPr>
              <a:t> s </a:t>
            </a:r>
            <a:r>
              <a:rPr lang="en-US" sz="1500" b="1" dirty="0" err="1">
                <a:ea typeface="+mn-lt"/>
                <a:cs typeface="+mn-lt"/>
              </a:rPr>
              <a:t>čistotou</a:t>
            </a:r>
            <a:r>
              <a:rPr lang="en-US" sz="1500" dirty="0">
                <a:ea typeface="+mn-lt"/>
                <a:cs typeface="+mn-lt"/>
              </a:rPr>
              <a:t>.</a:t>
            </a:r>
          </a:p>
          <a:p>
            <a:r>
              <a:rPr lang="en-US" sz="1500" dirty="0" err="1">
                <a:ea typeface="+mn-lt"/>
                <a:cs typeface="+mn-lt"/>
              </a:rPr>
              <a:t>Důležitou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součástí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byla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úprava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vzhledu</a:t>
            </a:r>
            <a:r>
              <a:rPr lang="en-US" sz="1500" dirty="0">
                <a:ea typeface="+mn-lt"/>
                <a:cs typeface="+mn-lt"/>
              </a:rPr>
              <a:t> – </a:t>
            </a:r>
            <a:r>
              <a:rPr lang="en-US" sz="1500" dirty="0" err="1">
                <a:ea typeface="+mn-lt"/>
                <a:cs typeface="+mn-lt"/>
              </a:rPr>
              <a:t>gejši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například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černily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zuby</a:t>
            </a:r>
            <a:r>
              <a:rPr lang="en-US" sz="1500" dirty="0">
                <a:ea typeface="+mn-lt"/>
                <a:cs typeface="+mn-lt"/>
              </a:rPr>
              <a:t> (</a:t>
            </a:r>
            <a:r>
              <a:rPr lang="en-US" altLang="ja-JP" sz="1500" i="1" dirty="0" err="1">
                <a:solidFill>
                  <a:srgbClr val="000000"/>
                </a:solidFill>
                <a:ea typeface="+mn-lt"/>
                <a:cs typeface="+mn-lt"/>
              </a:rPr>
              <a:t>ohaguro</a:t>
            </a:r>
            <a:r>
              <a:rPr lang="en-US" sz="1500" dirty="0">
                <a:ea typeface="+mn-lt"/>
                <a:cs typeface="+mn-lt"/>
              </a:rPr>
              <a:t>), </a:t>
            </a:r>
            <a:r>
              <a:rPr lang="en-US" sz="1500" dirty="0" err="1">
                <a:ea typeface="+mn-lt"/>
                <a:cs typeface="+mn-lt"/>
              </a:rPr>
              <a:t>což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symbolizovalo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dospělost</a:t>
            </a:r>
            <a:r>
              <a:rPr lang="en-US" sz="1500" b="1" dirty="0">
                <a:ea typeface="+mn-lt"/>
                <a:cs typeface="+mn-lt"/>
              </a:rPr>
              <a:t>, </a:t>
            </a:r>
            <a:r>
              <a:rPr lang="en-US" sz="1500" b="1" dirty="0" err="1">
                <a:ea typeface="+mn-lt"/>
                <a:cs typeface="+mn-lt"/>
              </a:rPr>
              <a:t>kultivovanost</a:t>
            </a:r>
            <a:r>
              <a:rPr lang="en-US" sz="1500" b="1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estetický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ideál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krásy</a:t>
            </a:r>
            <a:r>
              <a:rPr lang="en-US" sz="1500" dirty="0">
                <a:ea typeface="+mn-lt"/>
                <a:cs typeface="+mn-lt"/>
              </a:rPr>
              <a:t>.</a:t>
            </a:r>
          </a:p>
          <a:p>
            <a:r>
              <a:rPr lang="en-US" sz="1500" dirty="0" err="1">
                <a:ea typeface="+mn-lt"/>
                <a:cs typeface="+mn-lt"/>
              </a:rPr>
              <a:t>Líčení</a:t>
            </a:r>
            <a:r>
              <a:rPr lang="en-US" sz="1500" dirty="0">
                <a:ea typeface="+mn-lt"/>
                <a:cs typeface="+mn-lt"/>
              </a:rPr>
              <a:t> se </a:t>
            </a:r>
            <a:r>
              <a:rPr lang="en-US" sz="1500" dirty="0" err="1">
                <a:ea typeface="+mn-lt"/>
                <a:cs typeface="+mn-lt"/>
              </a:rPr>
              <a:t>vyznačovalo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bílým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pudrem</a:t>
            </a:r>
            <a:r>
              <a:rPr lang="en-US" sz="1500" dirty="0">
                <a:ea typeface="+mn-lt"/>
                <a:cs typeface="+mn-lt"/>
              </a:rPr>
              <a:t>, </a:t>
            </a:r>
            <a:r>
              <a:rPr lang="en-US" sz="1500" b="1" dirty="0" err="1">
                <a:ea typeface="+mn-lt"/>
                <a:cs typeface="+mn-lt"/>
              </a:rPr>
              <a:t>červenými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rty</a:t>
            </a:r>
            <a:r>
              <a:rPr lang="en-US" sz="1500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jemně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zvýrazněnými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obočím</a:t>
            </a:r>
            <a:r>
              <a:rPr lang="en-US" sz="1500" b="1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očima</a:t>
            </a:r>
            <a:r>
              <a:rPr lang="en-US" sz="1500" dirty="0">
                <a:ea typeface="+mn-lt"/>
                <a:cs typeface="+mn-lt"/>
              </a:rPr>
              <a:t>, </a:t>
            </a:r>
            <a:r>
              <a:rPr lang="en-US" sz="1500" dirty="0" err="1">
                <a:ea typeface="+mn-lt"/>
                <a:cs typeface="+mn-lt"/>
              </a:rPr>
              <a:t>což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mělo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zdůraznit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ideál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jemné</a:t>
            </a:r>
            <a:r>
              <a:rPr lang="en-US" sz="1500" dirty="0">
                <a:ea typeface="+mn-lt"/>
                <a:cs typeface="+mn-lt"/>
              </a:rPr>
              <a:t> a </a:t>
            </a:r>
            <a:r>
              <a:rPr lang="en-US" sz="1500" dirty="0" err="1">
                <a:ea typeface="+mn-lt"/>
                <a:cs typeface="+mn-lt"/>
              </a:rPr>
              <a:t>vyrovnané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krásy</a:t>
            </a:r>
            <a:r>
              <a:rPr lang="en-US" sz="1500" dirty="0">
                <a:ea typeface="+mn-lt"/>
                <a:cs typeface="+mn-lt"/>
              </a:rPr>
              <a:t>.</a:t>
            </a:r>
          </a:p>
          <a:p>
            <a:r>
              <a:rPr lang="en-US" sz="1500" dirty="0" err="1">
                <a:ea typeface="+mn-lt"/>
                <a:cs typeface="+mn-lt"/>
              </a:rPr>
              <a:t>Celkový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vzhled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měl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vyjadřovat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harmonii</a:t>
            </a:r>
            <a:r>
              <a:rPr lang="en-US" sz="1500" b="1" dirty="0">
                <a:ea typeface="+mn-lt"/>
                <a:cs typeface="+mn-lt"/>
              </a:rPr>
              <a:t>, </a:t>
            </a:r>
            <a:r>
              <a:rPr lang="en-US" sz="1500" b="1" dirty="0" err="1">
                <a:ea typeface="+mn-lt"/>
                <a:cs typeface="+mn-lt"/>
              </a:rPr>
              <a:t>společenskou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vytříbenost</a:t>
            </a:r>
            <a:r>
              <a:rPr lang="en-US" sz="1500" b="1" dirty="0">
                <a:ea typeface="+mn-lt"/>
                <a:cs typeface="+mn-lt"/>
              </a:rPr>
              <a:t> a </a:t>
            </a:r>
            <a:r>
              <a:rPr lang="en-US" sz="1500" b="1" dirty="0" err="1">
                <a:ea typeface="+mn-lt"/>
                <a:cs typeface="+mn-lt"/>
              </a:rPr>
              <a:t>úctu</a:t>
            </a:r>
            <a:r>
              <a:rPr lang="en-US" sz="1500" b="1" dirty="0">
                <a:ea typeface="+mn-lt"/>
                <a:cs typeface="+mn-lt"/>
              </a:rPr>
              <a:t> k </a:t>
            </a:r>
            <a:r>
              <a:rPr lang="en-US" sz="1500" b="1" dirty="0" err="1">
                <a:ea typeface="+mn-lt"/>
                <a:cs typeface="+mn-lt"/>
              </a:rPr>
              <a:t>tradici</a:t>
            </a:r>
            <a:r>
              <a:rPr lang="en-US" sz="1500" dirty="0">
                <a:ea typeface="+mn-lt"/>
                <a:cs typeface="+mn-lt"/>
              </a:rPr>
              <a:t> – </a:t>
            </a:r>
            <a:r>
              <a:rPr lang="en-US" sz="1500" dirty="0" err="1">
                <a:ea typeface="+mn-lt"/>
                <a:cs typeface="+mn-lt"/>
              </a:rPr>
              <a:t>estetika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byla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úzce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spojena</a:t>
            </a:r>
            <a:r>
              <a:rPr lang="en-US" sz="1500" dirty="0">
                <a:ea typeface="+mn-lt"/>
                <a:cs typeface="+mn-lt"/>
              </a:rPr>
              <a:t> s </a:t>
            </a:r>
            <a:r>
              <a:rPr lang="en-US" sz="1500" dirty="0" err="1">
                <a:ea typeface="+mn-lt"/>
                <a:cs typeface="+mn-lt"/>
              </a:rPr>
              <a:t>duchovními</a:t>
            </a:r>
            <a:r>
              <a:rPr lang="en-US" sz="1500" dirty="0">
                <a:ea typeface="+mn-lt"/>
                <a:cs typeface="+mn-lt"/>
              </a:rPr>
              <a:t> a </a:t>
            </a:r>
            <a:r>
              <a:rPr lang="en-US" sz="1500" dirty="0" err="1">
                <a:ea typeface="+mn-lt"/>
                <a:cs typeface="+mn-lt"/>
              </a:rPr>
              <a:t>kulturními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hodnotami</a:t>
            </a:r>
            <a:r>
              <a:rPr lang="en-US" sz="1500" dirty="0">
                <a:ea typeface="+mn-lt"/>
                <a:cs typeface="+mn-lt"/>
              </a:rPr>
              <a:t>.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086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47161E8-BC22-C60D-51C8-1F5B8F7BF0BB}"/>
              </a:ext>
            </a:extLst>
          </p:cNvPr>
          <p:cNvSpPr/>
          <p:nvPr/>
        </p:nvSpPr>
        <p:spPr>
          <a:xfrm>
            <a:off x="-51" y="3684564"/>
            <a:ext cx="4350665" cy="3177412"/>
          </a:xfrm>
          <a:prstGeom prst="rtTriangle">
            <a:avLst/>
          </a:prstGeom>
          <a:solidFill>
            <a:srgbClr val="D93D80"/>
          </a:solidFill>
          <a:ln>
            <a:solidFill>
              <a:srgbClr val="D93D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jša hrající na šamisen (barevná fotografie)">
            <a:extLst>
              <a:ext uri="{FF2B5EF4-FFF2-40B4-BE49-F238E27FC236}">
                <a16:creationId xmlns:a16="http://schemas.microsoft.com/office/drawing/2014/main" id="{FCA066D6-19AE-864D-CB59-C5389EE1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539" r="-256" b="2027"/>
          <a:stretch>
            <a:fillRect/>
          </a:stretch>
        </p:blipFill>
        <p:spPr>
          <a:xfrm>
            <a:off x="893595" y="511293"/>
            <a:ext cx="4396554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1" name="Arc 4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D11D5C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32CF0-BC9E-71D5-D2B2-408B5D88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err="1">
                <a:ea typeface="+mj-lt"/>
                <a:cs typeface="+mj-lt"/>
              </a:rPr>
              <a:t>Umění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gejš</a:t>
            </a:r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C084-2A71-1A86-FF33-16D49847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err="1">
                <a:ea typeface="+mn-lt"/>
                <a:cs typeface="+mn-lt"/>
              </a:rPr>
              <a:t>Gejši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jsou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nositelkami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tradičního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japonského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umění</a:t>
            </a:r>
            <a:r>
              <a:rPr lang="en-US" sz="2000">
                <a:ea typeface="+mn-lt"/>
                <a:cs typeface="+mn-lt"/>
              </a:rPr>
              <a:t> – </a:t>
            </a:r>
            <a:r>
              <a:rPr lang="en-US" sz="2000" err="1">
                <a:ea typeface="+mn-lt"/>
                <a:cs typeface="+mn-lt"/>
              </a:rPr>
              <a:t>hudby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tance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poezie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konverzace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 err="1">
                <a:ea typeface="+mn-lt"/>
                <a:cs typeface="+mn-lt"/>
              </a:rPr>
              <a:t>Typickým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hudebním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nástrojem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b="1" err="1">
                <a:ea typeface="+mn-lt"/>
                <a:cs typeface="+mn-lt"/>
              </a:rPr>
              <a:t>šamisen</a:t>
            </a:r>
            <a:r>
              <a:rPr lang="en-US" sz="2000">
                <a:ea typeface="+mn-lt"/>
                <a:cs typeface="+mn-lt"/>
              </a:rPr>
              <a:t> – </a:t>
            </a:r>
            <a:r>
              <a:rPr lang="en-US" sz="2000" err="1">
                <a:ea typeface="+mn-lt"/>
                <a:cs typeface="+mn-lt"/>
              </a:rPr>
              <a:t>třístrunný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nástroj</a:t>
            </a:r>
            <a:r>
              <a:rPr lang="en-US" sz="2000">
                <a:ea typeface="+mn-lt"/>
                <a:cs typeface="+mn-lt"/>
              </a:rPr>
              <a:t> s </a:t>
            </a:r>
            <a:r>
              <a:rPr lang="en-US" sz="2000" err="1">
                <a:ea typeface="+mn-lt"/>
                <a:cs typeface="+mn-lt"/>
              </a:rPr>
              <a:t>charakteristickým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zvukem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 err="1">
                <a:ea typeface="+mn-lt"/>
                <a:cs typeface="+mn-lt"/>
              </a:rPr>
              <a:t>Jejich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tanec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pomalý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symbolický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laděný</a:t>
            </a:r>
            <a:r>
              <a:rPr lang="en-US" sz="2000">
                <a:ea typeface="+mn-lt"/>
                <a:cs typeface="+mn-lt"/>
              </a:rPr>
              <a:t> s </a:t>
            </a:r>
            <a:r>
              <a:rPr lang="en-US" sz="2000" err="1">
                <a:ea typeface="+mn-lt"/>
                <a:cs typeface="+mn-lt"/>
              </a:rPr>
              <a:t>hudbou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gesty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vějíře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 err="1">
                <a:ea typeface="+mn-lt"/>
                <a:cs typeface="+mn-lt"/>
              </a:rPr>
              <a:t>Zpívají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tradiční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písně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nagauta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jejichž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texty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často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odkazují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přírodu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nebo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lásku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 err="1">
                <a:ea typeface="+mn-lt"/>
                <a:cs typeface="+mn-lt"/>
              </a:rPr>
              <a:t>Díky</a:t>
            </a:r>
            <a:r>
              <a:rPr lang="en-US" sz="2000">
                <a:ea typeface="+mn-lt"/>
                <a:cs typeface="+mn-lt"/>
              </a:rPr>
              <a:t> nim se </a:t>
            </a:r>
            <a:r>
              <a:rPr lang="en-US" sz="2000" err="1">
                <a:ea typeface="+mn-lt"/>
                <a:cs typeface="+mn-lt"/>
              </a:rPr>
              <a:t>zachovalo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mnoho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starých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hudebních</a:t>
            </a:r>
            <a:r>
              <a:rPr lang="en-US" sz="2000" b="1">
                <a:ea typeface="+mn-lt"/>
                <a:cs typeface="+mn-lt"/>
              </a:rPr>
              <a:t> a </a:t>
            </a:r>
            <a:r>
              <a:rPr lang="en-US" sz="2000" b="1" err="1">
                <a:ea typeface="+mn-lt"/>
                <a:cs typeface="+mn-lt"/>
              </a:rPr>
              <a:t>tanečních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forem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6270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1F10-0EFA-84A5-02F5-41E11653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Historický vývoj</a:t>
            </a:r>
            <a:endParaRPr lang="en-US" sz="5400"/>
          </a:p>
        </p:txBody>
      </p:sp>
      <p:pic>
        <p:nvPicPr>
          <p:cNvPr id="4" name="Picture 3" descr="World War II and the American Occupation">
            <a:extLst>
              <a:ext uri="{FF2B5EF4-FFF2-40B4-BE49-F238E27FC236}">
                <a16:creationId xmlns:a16="http://schemas.microsoft.com/office/drawing/2014/main" id="{84AB40EC-485D-9D76-4A32-8945746C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48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D40B76"/>
          </a:solidFill>
          <a:ln w="44450" cap="rnd">
            <a:solidFill>
              <a:srgbClr val="D93D80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6392-2976-38B2-F7C9-7FB8648D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V éře Edo gejši symbolizovaly rozkvět městské kultury.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V éře Meiji pomáhaly uchovat japonskou tradici v době silného západního vlivu.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Ve 20. století přišla 2 sv. válka a úpadek, ale po ní došlo k </a:t>
            </a:r>
            <a:r>
              <a:rPr lang="en-US" sz="2000" b="1">
                <a:ea typeface="+mn-lt"/>
                <a:cs typeface="+mn-lt"/>
              </a:rPr>
              <a:t>obnovení tradice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Dnes jsou gejši považovány za </a:t>
            </a:r>
            <a:r>
              <a:rPr lang="en-US" sz="2000" b="1">
                <a:ea typeface="+mn-lt"/>
                <a:cs typeface="+mn-lt"/>
              </a:rPr>
              <a:t>živý symbol japonské kultury a elegance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Uchovávají starobylé umění, tradici čajových domů i estetiku minulosti.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8698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1B4C5-DE75-5B2A-CFC8-C2550D67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err="1">
                <a:ea typeface="+mj-lt"/>
                <a:cs typeface="+mj-lt"/>
              </a:rPr>
              <a:t>Slavné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gejši</a:t>
            </a:r>
            <a:endParaRPr lang="en-US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0DB3-A330-2BDB-398B-963ABDE3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200" b="1" dirty="0">
                <a:ea typeface="+mn-lt"/>
                <a:cs typeface="+mn-lt"/>
              </a:rPr>
              <a:t>Mineko Iwasaki (</a:t>
            </a:r>
            <a:r>
              <a:rPr lang="en-US" sz="2200" b="1" dirty="0" err="1">
                <a:ea typeface="+mn-lt"/>
                <a:cs typeface="+mn-lt"/>
              </a:rPr>
              <a:t>nar</a:t>
            </a:r>
            <a:r>
              <a:rPr lang="en-US" sz="2200" b="1" dirty="0">
                <a:ea typeface="+mn-lt"/>
                <a:cs typeface="+mn-lt"/>
              </a:rPr>
              <a:t>. 1949)</a:t>
            </a:r>
            <a:r>
              <a:rPr lang="en-US" sz="2200" dirty="0">
                <a:ea typeface="+mn-lt"/>
                <a:cs typeface="+mn-lt"/>
              </a:rPr>
              <a:t> – </a:t>
            </a:r>
            <a:r>
              <a:rPr lang="en-US" sz="2200" dirty="0" err="1">
                <a:ea typeface="+mn-lt"/>
                <a:cs typeface="+mn-lt"/>
              </a:rPr>
              <a:t>nejznámější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moderní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gejša</a:t>
            </a:r>
            <a:r>
              <a:rPr lang="en-US" sz="2200" dirty="0">
                <a:ea typeface="+mn-lt"/>
                <a:cs typeface="+mn-lt"/>
              </a:rPr>
              <a:t> z </a:t>
            </a:r>
            <a:r>
              <a:rPr lang="en-US" sz="2200" dirty="0" err="1">
                <a:ea typeface="+mn-lt"/>
                <a:cs typeface="+mn-lt"/>
              </a:rPr>
              <a:t>Kjóta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inspirace</a:t>
            </a:r>
            <a:r>
              <a:rPr lang="en-US" sz="2200" dirty="0">
                <a:ea typeface="+mn-lt"/>
                <a:cs typeface="+mn-lt"/>
              </a:rPr>
              <a:t> pro </a:t>
            </a:r>
            <a:r>
              <a:rPr lang="en-US" sz="2200" dirty="0" err="1">
                <a:ea typeface="+mn-lt"/>
                <a:cs typeface="+mn-lt"/>
              </a:rPr>
              <a:t>knihu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i="1" dirty="0">
                <a:ea typeface="+mn-lt"/>
                <a:cs typeface="+mn-lt"/>
              </a:rPr>
              <a:t>Memoirs of a Geisha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/>
          </a:p>
          <a:p>
            <a:r>
              <a:rPr lang="en-US" sz="2000" b="1" dirty="0" err="1"/>
              <a:t>Chishō</a:t>
            </a:r>
            <a:r>
              <a:rPr lang="en-US" sz="2000" b="1" dirty="0"/>
              <a:t> Takaoka (1896–1994)</a:t>
            </a:r>
            <a:r>
              <a:rPr lang="en-US" sz="2000" dirty="0"/>
              <a:t> – </a:t>
            </a:r>
            <a:r>
              <a:rPr lang="en-US" sz="2000" dirty="0" err="1"/>
              <a:t>přezdívaná„Nine</a:t>
            </a:r>
            <a:r>
              <a:rPr lang="en-US" sz="2000" dirty="0"/>
              <a:t>-Fingered Geisha“, </a:t>
            </a:r>
            <a:r>
              <a:rPr lang="en-US" sz="2000" dirty="0" err="1"/>
              <a:t>kvůli</a:t>
            </a:r>
            <a:r>
              <a:rPr lang="en-US" sz="2000" dirty="0"/>
              <a:t> </a:t>
            </a:r>
            <a:r>
              <a:rPr lang="en-US" sz="2000" dirty="0" err="1"/>
              <a:t>symbolickém</a:t>
            </a:r>
            <a:r>
              <a:rPr lang="en-US" sz="2000" dirty="0"/>
              <a:t> </a:t>
            </a:r>
            <a:r>
              <a:rPr lang="en-US" sz="2000" dirty="0" err="1"/>
              <a:t>uříznutí</a:t>
            </a:r>
            <a:r>
              <a:rPr lang="en-US" sz="2000" dirty="0"/>
              <a:t> </a:t>
            </a:r>
            <a:r>
              <a:rPr lang="en-US" sz="2000" dirty="0" err="1"/>
              <a:t>malíčku</a:t>
            </a:r>
            <a:r>
              <a:rPr lang="en-US" sz="2000" dirty="0"/>
              <a:t> z </a:t>
            </a:r>
            <a:r>
              <a:rPr lang="en-US" sz="2000" dirty="0" err="1"/>
              <a:t>lásky</a:t>
            </a:r>
            <a:r>
              <a:rPr lang="en-US" sz="2000" dirty="0"/>
              <a:t>; </a:t>
            </a:r>
            <a:r>
              <a:rPr lang="en-US" sz="2000" dirty="0" err="1"/>
              <a:t>později</a:t>
            </a:r>
            <a:r>
              <a:rPr lang="en-US" sz="2000" dirty="0"/>
              <a:t> se </a:t>
            </a:r>
            <a:r>
              <a:rPr lang="en-US" sz="2000" dirty="0" err="1"/>
              <a:t>stala</a:t>
            </a:r>
            <a:r>
              <a:rPr lang="en-US" sz="2000" dirty="0"/>
              <a:t> </a:t>
            </a:r>
            <a:r>
              <a:rPr lang="en-US" sz="2000" dirty="0" err="1"/>
              <a:t>spisovatelkou</a:t>
            </a:r>
            <a:r>
              <a:rPr lang="en-US" sz="2000" dirty="0"/>
              <a:t> a </a:t>
            </a:r>
            <a:r>
              <a:rPr lang="en-US" sz="2000" dirty="0" err="1"/>
              <a:t>buddhistickou</a:t>
            </a:r>
            <a:r>
              <a:rPr lang="en-US" sz="2000" dirty="0"/>
              <a:t> mniškou.</a:t>
            </a:r>
          </a:p>
          <a:p>
            <a:r>
              <a:rPr lang="en-US" sz="2200" b="1" dirty="0"/>
              <a:t>Sada Abe (1905–1992)</a:t>
            </a:r>
            <a:r>
              <a:rPr lang="en-US" sz="2200" dirty="0"/>
              <a:t> – </a:t>
            </a:r>
            <a:r>
              <a:rPr lang="en-US" sz="2200" dirty="0" err="1"/>
              <a:t>původně</a:t>
            </a:r>
            <a:r>
              <a:rPr lang="en-US" sz="2200" dirty="0"/>
              <a:t> </a:t>
            </a:r>
            <a:r>
              <a:rPr lang="en-US" sz="2200" dirty="0" err="1"/>
              <a:t>gejša</a:t>
            </a:r>
            <a:r>
              <a:rPr lang="en-US" sz="2200" dirty="0"/>
              <a:t>, </a:t>
            </a:r>
            <a:r>
              <a:rPr lang="en-US" sz="2200" dirty="0" err="1"/>
              <a:t>později</a:t>
            </a:r>
            <a:r>
              <a:rPr lang="en-US" sz="2200" dirty="0"/>
              <a:t> </a:t>
            </a:r>
            <a:r>
              <a:rPr lang="en-US" sz="2200" dirty="0" err="1"/>
              <a:t>nechvalně</a:t>
            </a:r>
            <a:r>
              <a:rPr lang="en-US" sz="2200" dirty="0"/>
              <a:t> </a:t>
            </a:r>
            <a:r>
              <a:rPr lang="en-US" sz="2200" dirty="0" err="1"/>
              <a:t>známá</a:t>
            </a:r>
            <a:r>
              <a:rPr lang="en-US" sz="2200" dirty="0"/>
              <a:t> </a:t>
            </a:r>
            <a:r>
              <a:rPr lang="en-US" sz="2200" dirty="0" err="1"/>
              <a:t>milostným</a:t>
            </a:r>
            <a:r>
              <a:rPr lang="en-US" sz="2200" dirty="0"/>
              <a:t> </a:t>
            </a:r>
            <a:r>
              <a:rPr lang="en-US" sz="2200" dirty="0" err="1"/>
              <a:t>skandálem</a:t>
            </a:r>
            <a:r>
              <a:rPr lang="en-US" sz="2200" dirty="0"/>
              <a:t> z </a:t>
            </a:r>
            <a:r>
              <a:rPr lang="en-US" sz="2200" dirty="0" err="1"/>
              <a:t>roku</a:t>
            </a:r>
            <a:r>
              <a:rPr lang="en-US" sz="2200" dirty="0"/>
              <a:t> 1936, </a:t>
            </a:r>
            <a:r>
              <a:rPr lang="en-US" sz="2200" dirty="0" err="1"/>
              <a:t>při</a:t>
            </a:r>
            <a:r>
              <a:rPr lang="en-US" sz="2200" dirty="0"/>
              <a:t> </a:t>
            </a:r>
            <a:r>
              <a:rPr lang="en-US" sz="2200" dirty="0" err="1"/>
              <a:t>kterém</a:t>
            </a:r>
            <a:r>
              <a:rPr lang="en-US" sz="2200" dirty="0"/>
              <a:t> </a:t>
            </a:r>
            <a:r>
              <a:rPr lang="en-US" sz="2200" dirty="0" err="1"/>
              <a:t>zavraždila</a:t>
            </a:r>
            <a:r>
              <a:rPr lang="en-US" sz="2200" dirty="0"/>
              <a:t> </a:t>
            </a:r>
            <a:r>
              <a:rPr lang="en-US" sz="2200" dirty="0" err="1"/>
              <a:t>svého</a:t>
            </a:r>
            <a:r>
              <a:rPr lang="en-US" sz="2200" dirty="0"/>
              <a:t> </a:t>
            </a:r>
            <a:r>
              <a:rPr lang="en-US" sz="2200" dirty="0" err="1"/>
              <a:t>milence</a:t>
            </a:r>
            <a:r>
              <a:rPr lang="en-US" sz="2200" dirty="0"/>
              <a:t>.</a:t>
            </a:r>
          </a:p>
          <a:p>
            <a:endParaRPr lang="en-US" sz="2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rgbClr val="F26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rgbClr val="D93D80"/>
          </a:solidFill>
          <a:ln w="9525" cap="flat">
            <a:solidFill>
              <a:srgbClr val="F266A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1920 postcard">
            <a:extLst>
              <a:ext uri="{FF2B5EF4-FFF2-40B4-BE49-F238E27FC236}">
                <a16:creationId xmlns:a16="http://schemas.microsoft.com/office/drawing/2014/main" id="{6B2FA704-3A8D-E8CE-7223-F8678402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74" y="2392776"/>
            <a:ext cx="1583389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4" name="Picture 3" descr="Iwasaki | Lapham's Quarterly">
            <a:extLst>
              <a:ext uri="{FF2B5EF4-FFF2-40B4-BE49-F238E27FC236}">
                <a16:creationId xmlns:a16="http://schemas.microsoft.com/office/drawing/2014/main" id="{933DCEBE-6CED-2212-5038-497E92A11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04" y="558913"/>
            <a:ext cx="2026738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" name="Picture 1" descr="Sada Abe - Wikipedia">
            <a:extLst>
              <a:ext uri="{FF2B5EF4-FFF2-40B4-BE49-F238E27FC236}">
                <a16:creationId xmlns:a16="http://schemas.microsoft.com/office/drawing/2014/main" id="{422F494D-D408-5679-E044-5EACE9950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503" y="3661942"/>
            <a:ext cx="20293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4F50E78A-84B1-1657-7F0A-729ABF16506D}"/>
              </a:ext>
            </a:extLst>
          </p:cNvPr>
          <p:cNvSpPr/>
          <p:nvPr/>
        </p:nvSpPr>
        <p:spPr>
          <a:xfrm>
            <a:off x="8278808" y="4927266"/>
            <a:ext cx="857573" cy="782667"/>
          </a:xfrm>
          <a:prstGeom prst="star5">
            <a:avLst/>
          </a:prstGeom>
          <a:solidFill>
            <a:srgbClr val="D40B76"/>
          </a:solidFill>
          <a:ln>
            <a:solidFill>
              <a:srgbClr val="D40B7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Gejši v Japonsku</vt:lpstr>
      <vt:lpstr> Kdo jsou gejši</vt:lpstr>
      <vt:lpstr>Počátky gejš</vt:lpstr>
      <vt:lpstr>Život a výcvik</vt:lpstr>
      <vt:lpstr>Tradice a vztahy</vt:lpstr>
      <vt:lpstr>Oblečení a vzhled</vt:lpstr>
      <vt:lpstr>Umění gejš</vt:lpstr>
      <vt:lpstr>Historický vývoj</vt:lpstr>
      <vt:lpstr>Slavné gejši</vt:lpstr>
      <vt:lpstr>Gejši v dnešním Japonsku</vt:lpstr>
      <vt:lpstr>PowerPoint Presentation</vt:lpstr>
      <vt:lpstr>Výcvik Gejš dnes </vt:lpstr>
      <vt:lpstr>Maiko &amp; Geiko (Gejša) </vt:lpstr>
      <vt:lpstr>Kde a jak se dnes setkat s gejšou v Japonsku</vt:lpstr>
      <vt:lpstr>PowerPoint Presentation</vt:lpstr>
      <vt:lpstr>Miyako Odori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23</cp:revision>
  <dcterms:created xsi:type="dcterms:W3CDTF">2025-10-24T13:13:38Z</dcterms:created>
  <dcterms:modified xsi:type="dcterms:W3CDTF">2025-10-29T22:33:35Z</dcterms:modified>
</cp:coreProperties>
</file>