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Ballpoint" pitchFamily="2" charset="0"/>
      <p:regular r:id="rId16"/>
    </p:embeddedFont>
    <p:embeddedFont>
      <p:font typeface="Body Grotesque" panose="02000503040000020004" pitchFamily="2" charset="0"/>
      <p:regular r:id="rId17"/>
    </p:embeddedFont>
    <p:embeddedFont>
      <p:font typeface="Body Grotesque Bold" panose="02000503040000020004" pitchFamily="2" charset="0"/>
      <p:regular r:id="rId18"/>
      <p:bold r:id="rId19"/>
    </p:embeddedFont>
    <p:embeddedFont>
      <p:font typeface="Gagalin" pitchFamily="2" charset="0"/>
      <p:regular r:id="rId20"/>
    </p:embeddedFont>
    <p:embeddedFont>
      <p:font typeface="ITC Motter Corpus Semicondensed" pitchFamily="82" charset="0"/>
      <p:regular r:id="rId21"/>
      <p:bold r:id="rId22"/>
    </p:embeddedFont>
    <p:embeddedFont>
      <p:font typeface="Scripter" pitchFamily="2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12" autoAdjust="0"/>
  </p:normalViewPr>
  <p:slideViewPr>
    <p:cSldViewPr>
      <p:cViewPr varScale="1">
        <p:scale>
          <a:sx n="68" d="100"/>
          <a:sy n="68" d="100"/>
        </p:scale>
        <p:origin x="1544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2D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101239">
            <a:off x="-1030282" y="5858549"/>
            <a:ext cx="18751501" cy="2710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9710"/>
              </a:lnSpc>
              <a:spcBef>
                <a:spcPct val="0"/>
              </a:spcBef>
            </a:pPr>
            <a:r>
              <a:rPr lang="en-US" sz="21900" spc="-438">
                <a:solidFill>
                  <a:srgbClr val="C4E673"/>
                </a:solidFill>
                <a:latin typeface="Gagalin"/>
                <a:ea typeface="Gagalin"/>
                <a:cs typeface="Gagalin"/>
                <a:sym typeface="Gagalin"/>
              </a:rPr>
              <a:t>SLOVENSKU</a:t>
            </a:r>
          </a:p>
        </p:txBody>
      </p:sp>
      <p:sp>
        <p:nvSpPr>
          <p:cNvPr id="3" name="TextBox 3"/>
          <p:cNvSpPr txBox="1"/>
          <p:nvPr/>
        </p:nvSpPr>
        <p:spPr>
          <a:xfrm rot="-208506">
            <a:off x="541761" y="1612347"/>
            <a:ext cx="13887841" cy="3113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688"/>
              </a:lnSpc>
              <a:spcBef>
                <a:spcPct val="0"/>
              </a:spcBef>
            </a:pPr>
            <a:r>
              <a:rPr lang="en-US" sz="25208" spc="-504">
                <a:solidFill>
                  <a:srgbClr val="F4B5BE"/>
                </a:solidFill>
                <a:latin typeface="Gagalin"/>
                <a:ea typeface="Gagalin"/>
                <a:cs typeface="Gagalin"/>
                <a:sym typeface="Gagalin"/>
              </a:rPr>
              <a:t>MAĎAŘI</a:t>
            </a:r>
          </a:p>
        </p:txBody>
      </p:sp>
      <p:sp>
        <p:nvSpPr>
          <p:cNvPr id="4" name="TextBox 4"/>
          <p:cNvSpPr txBox="1"/>
          <p:nvPr/>
        </p:nvSpPr>
        <p:spPr>
          <a:xfrm rot="101239">
            <a:off x="10795655" y="3877610"/>
            <a:ext cx="2543462" cy="1748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2735"/>
              </a:lnSpc>
              <a:spcBef>
                <a:spcPct val="0"/>
              </a:spcBef>
            </a:pPr>
            <a:r>
              <a:rPr lang="en-US" sz="14151" spc="-283">
                <a:solidFill>
                  <a:srgbClr val="F8F3C8"/>
                </a:solidFill>
                <a:latin typeface="Gagalin"/>
                <a:ea typeface="Gagalin"/>
                <a:cs typeface="Gagalin"/>
                <a:sym typeface="Gagalin"/>
              </a:rPr>
              <a:t>NA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9191625"/>
            <a:ext cx="46863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b="1" spc="110" dirty="0">
                <a:solidFill>
                  <a:srgbClr val="FDFBFB"/>
                </a:solidFill>
                <a:latin typeface="Body Grotesque Bold"/>
                <a:ea typeface="Body Grotesque Bold"/>
                <a:cs typeface="Body Grotesque Bold"/>
                <a:sym typeface="Body Grotesque Bold"/>
              </a:rPr>
              <a:t>Kamila Vargová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85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389718"/>
            <a:ext cx="6463862" cy="3687795"/>
            <a:chOff x="0" y="0"/>
            <a:chExt cx="8618483" cy="491706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8618483" cy="4917060"/>
              <a:chOff x="0" y="0"/>
              <a:chExt cx="2203748" cy="1257293"/>
            </a:xfrm>
          </p:grpSpPr>
          <p:sp>
            <p:nvSpPr>
              <p:cNvPr id="4" name="Freeform 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2203748" cy="1257293"/>
              </a:xfrm>
              <a:custGeom>
                <a:avLst/>
                <a:gdLst/>
                <a:ahLst/>
                <a:cxnLst/>
                <a:rect l="l" t="t" r="r" b="b"/>
                <a:pathLst>
                  <a:path w="2203748" h="1257293">
                    <a:moveTo>
                      <a:pt x="62777" y="0"/>
                    </a:moveTo>
                    <a:lnTo>
                      <a:pt x="2140971" y="0"/>
                    </a:lnTo>
                    <a:cubicBezTo>
                      <a:pt x="2175642" y="0"/>
                      <a:pt x="2203748" y="28106"/>
                      <a:pt x="2203748" y="62777"/>
                    </a:cubicBezTo>
                    <a:lnTo>
                      <a:pt x="2203748" y="1194516"/>
                    </a:lnTo>
                    <a:cubicBezTo>
                      <a:pt x="2203748" y="1229187"/>
                      <a:pt x="2175642" y="1257293"/>
                      <a:pt x="2140971" y="1257293"/>
                    </a:cubicBezTo>
                    <a:lnTo>
                      <a:pt x="62777" y="1257293"/>
                    </a:lnTo>
                    <a:cubicBezTo>
                      <a:pt x="28106" y="1257293"/>
                      <a:pt x="0" y="1229187"/>
                      <a:pt x="0" y="1194516"/>
                    </a:cubicBezTo>
                    <a:lnTo>
                      <a:pt x="0" y="62777"/>
                    </a:lnTo>
                    <a:cubicBezTo>
                      <a:pt x="0" y="28106"/>
                      <a:pt x="28106" y="0"/>
                      <a:pt x="62777" y="0"/>
                    </a:cubicBezTo>
                    <a:close/>
                  </a:path>
                </a:pathLst>
              </a:custGeom>
              <a:solidFill>
                <a:srgbClr val="FDFBFB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2203748" cy="1352543"/>
              </a:xfrm>
              <a:prstGeom prst="rect">
                <a:avLst/>
              </a:prstGeom>
            </p:spPr>
            <p:txBody>
              <a:bodyPr lIns="34130" tIns="34130" rIns="34130" bIns="34130" rtlCol="0" anchor="ctr"/>
              <a:lstStyle/>
              <a:p>
                <a:pPr algn="ctr">
                  <a:lnSpc>
                    <a:spcPts val="3103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006523" y="1119795"/>
              <a:ext cx="6929731" cy="18991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85"/>
                </a:lnSpc>
              </a:pPr>
              <a:endParaRPr dirty="0"/>
            </a:p>
            <a:p>
              <a:pPr marL="580859" lvl="1" indent="-290429" algn="l">
                <a:lnSpc>
                  <a:spcPts val="4035"/>
                </a:lnSpc>
                <a:buFont typeface="Arial"/>
                <a:buChar char="•"/>
              </a:pPr>
              <a:r>
                <a:rPr lang="en-US" sz="2690" dirty="0" err="1">
                  <a:solidFill>
                    <a:srgbClr val="402D32"/>
                  </a:solidFill>
                  <a:latin typeface="Body Grotesque"/>
                  <a:ea typeface="Body Grotesque"/>
                  <a:cs typeface="Body Grotesque"/>
                  <a:sym typeface="Body Grotesque"/>
                </a:rPr>
                <a:t>Společenský</a:t>
              </a:r>
              <a:r>
                <a:rPr lang="en-US" sz="2690" dirty="0">
                  <a:solidFill>
                    <a:srgbClr val="402D32"/>
                  </a:solidFill>
                  <a:latin typeface="Body Grotesque"/>
                  <a:ea typeface="Body Grotesque"/>
                  <a:cs typeface="Body Grotesque"/>
                  <a:sym typeface="Body Grotesque"/>
                </a:rPr>
                <a:t> a </a:t>
              </a:r>
              <a:r>
                <a:rPr lang="en-US" sz="2690" dirty="0" err="1">
                  <a:solidFill>
                    <a:srgbClr val="402D32"/>
                  </a:solidFill>
                  <a:latin typeface="Body Grotesque"/>
                  <a:ea typeface="Body Grotesque"/>
                  <a:cs typeface="Body Grotesque"/>
                  <a:sym typeface="Body Grotesque"/>
                </a:rPr>
                <a:t>vzdělávací</a:t>
              </a:r>
              <a:r>
                <a:rPr lang="en-US" sz="2690" dirty="0">
                  <a:solidFill>
                    <a:srgbClr val="402D32"/>
                  </a:solidFill>
                  <a:latin typeface="Body Grotesque"/>
                  <a:ea typeface="Body Grotesque"/>
                  <a:cs typeface="Body Grotesque"/>
                  <a:sym typeface="Body Grotesque"/>
                </a:rPr>
                <a:t> </a:t>
              </a:r>
              <a:r>
                <a:rPr lang="en-US" sz="2690" dirty="0" err="1">
                  <a:solidFill>
                    <a:srgbClr val="402D32"/>
                  </a:solidFill>
                  <a:latin typeface="Body Grotesque"/>
                  <a:ea typeface="Body Grotesque"/>
                  <a:cs typeface="Body Grotesque"/>
                  <a:sym typeface="Body Grotesque"/>
                </a:rPr>
                <a:t>svaz</a:t>
              </a:r>
              <a:r>
                <a:rPr lang="en-US" sz="2690" dirty="0">
                  <a:solidFill>
                    <a:srgbClr val="402D32"/>
                  </a:solidFill>
                  <a:latin typeface="Body Grotesque"/>
                  <a:ea typeface="Body Grotesque"/>
                  <a:cs typeface="Body Grotesque"/>
                  <a:sym typeface="Body Grotesque"/>
                </a:rPr>
                <a:t> </a:t>
              </a:r>
              <a:r>
                <a:rPr lang="en-US" sz="2690" dirty="0" err="1">
                  <a:solidFill>
                    <a:srgbClr val="402D32"/>
                  </a:solidFill>
                  <a:latin typeface="Body Grotesque"/>
                  <a:ea typeface="Body Grotesque"/>
                  <a:cs typeface="Body Grotesque"/>
                  <a:sym typeface="Body Grotesque"/>
                </a:rPr>
                <a:t>Maďarů</a:t>
              </a:r>
              <a:r>
                <a:rPr lang="en-US" sz="2690" dirty="0">
                  <a:solidFill>
                    <a:srgbClr val="402D32"/>
                  </a:solidFill>
                  <a:latin typeface="Body Grotesque"/>
                  <a:ea typeface="Body Grotesque"/>
                  <a:cs typeface="Body Grotesque"/>
                  <a:sym typeface="Body Grotesque"/>
                </a:rPr>
                <a:t> </a:t>
              </a:r>
              <a:r>
                <a:rPr lang="en-US" sz="2690" dirty="0" err="1">
                  <a:solidFill>
                    <a:srgbClr val="402D32"/>
                  </a:solidFill>
                  <a:latin typeface="Body Grotesque"/>
                  <a:ea typeface="Body Grotesque"/>
                  <a:cs typeface="Body Grotesque"/>
                  <a:sym typeface="Body Grotesque"/>
                </a:rPr>
                <a:t>na</a:t>
              </a:r>
              <a:r>
                <a:rPr lang="en-US" sz="2690" dirty="0">
                  <a:solidFill>
                    <a:srgbClr val="402D32"/>
                  </a:solidFill>
                  <a:latin typeface="Body Grotesque"/>
                  <a:ea typeface="Body Grotesque"/>
                  <a:cs typeface="Body Grotesque"/>
                  <a:sym typeface="Body Grotesque"/>
                </a:rPr>
                <a:t> </a:t>
              </a:r>
              <a:r>
                <a:rPr lang="en-US" sz="2690" dirty="0" err="1">
                  <a:solidFill>
                    <a:srgbClr val="402D32"/>
                  </a:solidFill>
                  <a:latin typeface="Body Grotesque"/>
                  <a:ea typeface="Body Grotesque"/>
                  <a:cs typeface="Body Grotesque"/>
                  <a:sym typeface="Body Grotesque"/>
                </a:rPr>
                <a:t>Slovensku</a:t>
              </a:r>
              <a:endParaRPr lang="en-US" sz="2690" dirty="0">
                <a:solidFill>
                  <a:srgbClr val="402D32"/>
                </a:solidFill>
                <a:latin typeface="Body Grotesque"/>
                <a:ea typeface="Body Grotesque"/>
                <a:cs typeface="Body Grotesque"/>
                <a:sym typeface="Body Grotesque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 rot="-355722">
            <a:off x="5971704" y="1322864"/>
            <a:ext cx="6581731" cy="1158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46"/>
              </a:lnSpc>
            </a:pPr>
            <a:r>
              <a:rPr lang="en-US" sz="6877" spc="137">
                <a:solidFill>
                  <a:srgbClr val="402D32"/>
                </a:solidFill>
                <a:latin typeface="ITC Motter Corpus Semicondensed"/>
                <a:ea typeface="ITC Motter Corpus Semicondensed"/>
                <a:cs typeface="ITC Motter Corpus Semicondensed"/>
                <a:sym typeface="ITC Motter Corpus Semicondensed"/>
              </a:rPr>
              <a:t>CSEMADOK</a:t>
            </a:r>
          </a:p>
        </p:txBody>
      </p:sp>
      <p:sp>
        <p:nvSpPr>
          <p:cNvPr id="8" name="Freeform 8"/>
          <p:cNvSpPr/>
          <p:nvPr/>
        </p:nvSpPr>
        <p:spPr>
          <a:xfrm>
            <a:off x="6463862" y="0"/>
            <a:ext cx="11824138" cy="10287000"/>
          </a:xfrm>
          <a:custGeom>
            <a:avLst/>
            <a:gdLst/>
            <a:ahLst/>
            <a:cxnLst/>
            <a:rect l="l" t="t" r="r" b="b"/>
            <a:pathLst>
              <a:path w="11824138" h="10287000">
                <a:moveTo>
                  <a:pt x="0" y="0"/>
                </a:moveTo>
                <a:lnTo>
                  <a:pt x="11824138" y="0"/>
                </a:lnTo>
                <a:lnTo>
                  <a:pt x="118241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9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796505"/>
            <a:ext cx="9277604" cy="4490495"/>
          </a:xfrm>
          <a:custGeom>
            <a:avLst/>
            <a:gdLst/>
            <a:ahLst/>
            <a:cxnLst/>
            <a:rect l="l" t="t" r="r" b="b"/>
            <a:pathLst>
              <a:path w="9277604" h="4490495">
                <a:moveTo>
                  <a:pt x="0" y="0"/>
                </a:moveTo>
                <a:lnTo>
                  <a:pt x="9277604" y="0"/>
                </a:lnTo>
                <a:lnTo>
                  <a:pt x="9277604" y="4490495"/>
                </a:lnTo>
                <a:lnTo>
                  <a:pt x="0" y="44904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30" b="-84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9123725" y="5796505"/>
            <a:ext cx="9164275" cy="4490495"/>
          </a:xfrm>
          <a:custGeom>
            <a:avLst/>
            <a:gdLst/>
            <a:ahLst/>
            <a:cxnLst/>
            <a:rect l="l" t="t" r="r" b="b"/>
            <a:pathLst>
              <a:path w="9164275" h="4490495">
                <a:moveTo>
                  <a:pt x="0" y="0"/>
                </a:moveTo>
                <a:lnTo>
                  <a:pt x="9164275" y="0"/>
                </a:lnTo>
                <a:lnTo>
                  <a:pt x="9164275" y="4490495"/>
                </a:lnTo>
                <a:lnTo>
                  <a:pt x="0" y="4490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10577576" y="0"/>
            <a:ext cx="7710424" cy="5796505"/>
            <a:chOff x="0" y="0"/>
            <a:chExt cx="834307" cy="6272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34307" cy="627211"/>
            </a:xfrm>
            <a:custGeom>
              <a:avLst/>
              <a:gdLst/>
              <a:ahLst/>
              <a:cxnLst/>
              <a:rect l="l" t="t" r="r" b="b"/>
              <a:pathLst>
                <a:path w="834307" h="627211">
                  <a:moveTo>
                    <a:pt x="0" y="627211"/>
                  </a:moveTo>
                  <a:cubicBezTo>
                    <a:pt x="0" y="462028"/>
                    <a:pt x="88994" y="300508"/>
                    <a:pt x="244363" y="183706"/>
                  </a:cubicBezTo>
                  <a:cubicBezTo>
                    <a:pt x="399731" y="66903"/>
                    <a:pt x="614583" y="0"/>
                    <a:pt x="834307" y="0"/>
                  </a:cubicBezTo>
                  <a:lnTo>
                    <a:pt x="834307" y="627211"/>
                  </a:lnTo>
                  <a:lnTo>
                    <a:pt x="0" y="627211"/>
                  </a:lnTo>
                  <a:close/>
                </a:path>
              </a:pathLst>
            </a:custGeom>
            <a:solidFill>
              <a:srgbClr val="BC9E90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46500" y="99587"/>
              <a:ext cx="587807" cy="5276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2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340341" y="2500334"/>
            <a:ext cx="5704381" cy="2266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29231A"/>
                </a:solidFill>
                <a:latin typeface="Body Grotesque"/>
                <a:ea typeface="Body Grotesque"/>
                <a:cs typeface="Body Grotesque"/>
                <a:sym typeface="Body Grotesque"/>
              </a:rPr>
              <a:t>4. června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29231A"/>
                </a:solidFill>
                <a:latin typeface="Body Grotesque"/>
                <a:ea typeface="Body Grotesque"/>
                <a:cs typeface="Body Grotesque"/>
                <a:sym typeface="Body Grotesque"/>
              </a:rPr>
              <a:t>maďarský památný den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29231A"/>
                </a:solidFill>
                <a:latin typeface="Body Grotesque"/>
                <a:ea typeface="Body Grotesque"/>
                <a:cs typeface="Body Grotesque"/>
                <a:sym typeface="Body Grotesque"/>
              </a:rPr>
              <a:t>připomínající podepsání Trianonské smlouvy</a:t>
            </a:r>
          </a:p>
        </p:txBody>
      </p:sp>
      <p:sp>
        <p:nvSpPr>
          <p:cNvPr id="8" name="TextBox 8"/>
          <p:cNvSpPr txBox="1"/>
          <p:nvPr/>
        </p:nvSpPr>
        <p:spPr>
          <a:xfrm rot="-355722">
            <a:off x="-1177807" y="477957"/>
            <a:ext cx="11621412" cy="3195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46"/>
              </a:lnSpc>
            </a:pPr>
            <a:r>
              <a:rPr lang="en-US" sz="6877" spc="137">
                <a:solidFill>
                  <a:srgbClr val="402D32"/>
                </a:solidFill>
                <a:latin typeface="ITC Motter Corpus Semicondensed"/>
                <a:ea typeface="ITC Motter Corpus Semicondensed"/>
                <a:cs typeface="ITC Motter Corpus Semicondensed"/>
                <a:sym typeface="ITC Motter Corpus Semicondensed"/>
              </a:rPr>
              <a:t>DEN NÁRODNÍ SOUNÁLEŽITOSTI</a:t>
            </a:r>
          </a:p>
          <a:p>
            <a:pPr marL="0" lvl="0" indent="0" algn="ctr">
              <a:lnSpc>
                <a:spcPts val="8046"/>
              </a:lnSpc>
            </a:pPr>
            <a:endParaRPr lang="en-US" sz="6877" spc="137">
              <a:solidFill>
                <a:srgbClr val="402D32"/>
              </a:solidFill>
              <a:latin typeface="ITC Motter Corpus Semicondensed"/>
              <a:ea typeface="ITC Motter Corpus Semicondensed"/>
              <a:cs typeface="ITC Motter Corpus Semicondensed"/>
              <a:sym typeface="ITC Motter Corpus Semicondensed"/>
            </a:endParaRPr>
          </a:p>
        </p:txBody>
      </p:sp>
      <p:sp>
        <p:nvSpPr>
          <p:cNvPr id="9" name="TextBox 9"/>
          <p:cNvSpPr txBox="1"/>
          <p:nvPr/>
        </p:nvSpPr>
        <p:spPr>
          <a:xfrm rot="-355722">
            <a:off x="-2422794" y="2983768"/>
            <a:ext cx="14124177" cy="1056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8"/>
              </a:lnSpc>
            </a:pPr>
            <a:r>
              <a:rPr lang="en-US" sz="2400" spc="48">
                <a:solidFill>
                  <a:srgbClr val="402D32"/>
                </a:solidFill>
                <a:latin typeface="Body Grotesque"/>
                <a:ea typeface="Body Grotesque"/>
                <a:cs typeface="Body Grotesque"/>
                <a:sym typeface="Body Grotesque"/>
              </a:rPr>
              <a:t>DEN NÁRODNEJ SPOLUPATRIČNOSTI</a:t>
            </a:r>
          </a:p>
          <a:p>
            <a:pPr algn="ctr">
              <a:lnSpc>
                <a:spcPts val="2808"/>
              </a:lnSpc>
            </a:pPr>
            <a:r>
              <a:rPr lang="en-US" sz="2400" spc="48">
                <a:solidFill>
                  <a:srgbClr val="402D32"/>
                </a:solidFill>
                <a:latin typeface="Body Grotesque"/>
                <a:ea typeface="Body Grotesque"/>
                <a:cs typeface="Body Grotesque"/>
                <a:sym typeface="Body Grotesque"/>
              </a:rPr>
              <a:t>NEMZETI ÖSSZETARTOZÁS NAPJA</a:t>
            </a:r>
          </a:p>
          <a:p>
            <a:pPr marL="0" lvl="0" indent="0" algn="ctr">
              <a:lnSpc>
                <a:spcPts val="2808"/>
              </a:lnSpc>
            </a:pPr>
            <a:endParaRPr lang="en-US" sz="2400" spc="48">
              <a:solidFill>
                <a:srgbClr val="402D32"/>
              </a:solidFill>
              <a:latin typeface="Body Grotesque"/>
              <a:ea typeface="Body Grotesque"/>
              <a:cs typeface="Body Grotesque"/>
              <a:sym typeface="Body Grotesq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2D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15655" y="1830115"/>
            <a:ext cx="5166625" cy="6888833"/>
          </a:xfrm>
          <a:custGeom>
            <a:avLst/>
            <a:gdLst/>
            <a:ahLst/>
            <a:cxnLst/>
            <a:rect l="l" t="t" r="r" b="b"/>
            <a:pathLst>
              <a:path w="5166625" h="6888833">
                <a:moveTo>
                  <a:pt x="0" y="0"/>
                </a:moveTo>
                <a:lnTo>
                  <a:pt x="5166625" y="0"/>
                </a:lnTo>
                <a:lnTo>
                  <a:pt x="5166625" y="6888833"/>
                </a:lnTo>
                <a:lnTo>
                  <a:pt x="0" y="68888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3802224" cy="5069632"/>
          </a:xfrm>
          <a:custGeom>
            <a:avLst/>
            <a:gdLst/>
            <a:ahLst/>
            <a:cxnLst/>
            <a:rect l="l" t="t" r="r" b="b"/>
            <a:pathLst>
              <a:path w="3802224" h="5069632">
                <a:moveTo>
                  <a:pt x="0" y="0"/>
                </a:moveTo>
                <a:lnTo>
                  <a:pt x="3802224" y="0"/>
                </a:lnTo>
                <a:lnTo>
                  <a:pt x="3802224" y="5069632"/>
                </a:lnTo>
                <a:lnTo>
                  <a:pt x="0" y="50696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6001028" y="0"/>
            <a:ext cx="4914352" cy="5274531"/>
          </a:xfrm>
          <a:custGeom>
            <a:avLst/>
            <a:gdLst/>
            <a:ahLst/>
            <a:cxnLst/>
            <a:rect l="l" t="t" r="r" b="b"/>
            <a:pathLst>
              <a:path w="4914352" h="5274531">
                <a:moveTo>
                  <a:pt x="0" y="0"/>
                </a:moveTo>
                <a:lnTo>
                  <a:pt x="4914352" y="0"/>
                </a:lnTo>
                <a:lnTo>
                  <a:pt x="4914352" y="5274531"/>
                </a:lnTo>
                <a:lnTo>
                  <a:pt x="0" y="52745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4228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6498473" y="5274531"/>
            <a:ext cx="3919463" cy="4938601"/>
          </a:xfrm>
          <a:custGeom>
            <a:avLst/>
            <a:gdLst/>
            <a:ahLst/>
            <a:cxnLst/>
            <a:rect l="l" t="t" r="r" b="b"/>
            <a:pathLst>
              <a:path w="3919463" h="4938601">
                <a:moveTo>
                  <a:pt x="0" y="0"/>
                </a:moveTo>
                <a:lnTo>
                  <a:pt x="3919463" y="0"/>
                </a:lnTo>
                <a:lnTo>
                  <a:pt x="3919463" y="4938601"/>
                </a:lnTo>
                <a:lnTo>
                  <a:pt x="0" y="49386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5818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0" y="5143500"/>
            <a:ext cx="3802224" cy="5069632"/>
          </a:xfrm>
          <a:custGeom>
            <a:avLst/>
            <a:gdLst/>
            <a:ahLst/>
            <a:cxnLst/>
            <a:rect l="l" t="t" r="r" b="b"/>
            <a:pathLst>
              <a:path w="3802224" h="5069632">
                <a:moveTo>
                  <a:pt x="0" y="0"/>
                </a:moveTo>
                <a:lnTo>
                  <a:pt x="3802224" y="0"/>
                </a:lnTo>
                <a:lnTo>
                  <a:pt x="3802224" y="5069632"/>
                </a:lnTo>
                <a:lnTo>
                  <a:pt x="0" y="50696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/>
          <p:nvPr/>
        </p:nvGrpSpPr>
        <p:grpSpPr>
          <a:xfrm>
            <a:off x="9401421" y="256468"/>
            <a:ext cx="3027919" cy="1544465"/>
            <a:chOff x="0" y="0"/>
            <a:chExt cx="4037225" cy="205928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4037225" cy="2059286"/>
              <a:chOff x="0" y="0"/>
              <a:chExt cx="1333715" cy="680294"/>
            </a:xfrm>
          </p:grpSpPr>
          <p:sp>
            <p:nvSpPr>
              <p:cNvPr id="9" name="Freeform 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1333715" cy="680294"/>
              </a:xfrm>
              <a:custGeom>
                <a:avLst/>
                <a:gdLst/>
                <a:ahLst/>
                <a:cxnLst/>
                <a:rect l="l" t="t" r="r" b="b"/>
                <a:pathLst>
                  <a:path w="1333715" h="680294">
                    <a:moveTo>
                      <a:pt x="103729" y="0"/>
                    </a:moveTo>
                    <a:lnTo>
                      <a:pt x="1229986" y="0"/>
                    </a:lnTo>
                    <a:cubicBezTo>
                      <a:pt x="1257497" y="0"/>
                      <a:pt x="1283881" y="10929"/>
                      <a:pt x="1303333" y="30381"/>
                    </a:cubicBezTo>
                    <a:cubicBezTo>
                      <a:pt x="1322786" y="49834"/>
                      <a:pt x="1333715" y="76218"/>
                      <a:pt x="1333715" y="103729"/>
                    </a:cubicBezTo>
                    <a:lnTo>
                      <a:pt x="1333715" y="576566"/>
                    </a:lnTo>
                    <a:cubicBezTo>
                      <a:pt x="1333715" y="633853"/>
                      <a:pt x="1287274" y="680294"/>
                      <a:pt x="1229986" y="680294"/>
                    </a:cubicBezTo>
                    <a:lnTo>
                      <a:pt x="103729" y="680294"/>
                    </a:lnTo>
                    <a:cubicBezTo>
                      <a:pt x="46441" y="680294"/>
                      <a:pt x="0" y="633853"/>
                      <a:pt x="0" y="576566"/>
                    </a:cubicBezTo>
                    <a:lnTo>
                      <a:pt x="0" y="103729"/>
                    </a:lnTo>
                    <a:cubicBezTo>
                      <a:pt x="0" y="46441"/>
                      <a:pt x="46441" y="0"/>
                      <a:pt x="103729" y="0"/>
                    </a:cubicBezTo>
                    <a:close/>
                  </a:path>
                </a:pathLst>
              </a:custGeom>
              <a:solidFill>
                <a:srgbClr val="F8F3C8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95250"/>
                <a:ext cx="1333715" cy="775544"/>
              </a:xfrm>
              <a:prstGeom prst="rect">
                <a:avLst/>
              </a:prstGeom>
            </p:spPr>
            <p:txBody>
              <a:bodyPr lIns="34130" tIns="34130" rIns="34130" bIns="34130" rtlCol="0" anchor="ctr"/>
              <a:lstStyle/>
              <a:p>
                <a:pPr algn="ctr">
                  <a:lnSpc>
                    <a:spcPts val="3103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388212" y="597795"/>
              <a:ext cx="3286729" cy="10161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2"/>
                </a:lnSpc>
              </a:pPr>
              <a:r>
                <a:rPr lang="en-US" sz="2013" b="1">
                  <a:solidFill>
                    <a:srgbClr val="000000"/>
                  </a:solidFill>
                  <a:latin typeface="Body Grotesque Bold"/>
                  <a:ea typeface="Body Grotesque Bold"/>
                  <a:cs typeface="Body Grotesque Bold"/>
                  <a:sym typeface="Body Grotesque Bold"/>
                </a:rPr>
                <a:t>Památník obětem 1. světové války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973109" y="6424051"/>
            <a:ext cx="3027919" cy="1544465"/>
            <a:chOff x="0" y="0"/>
            <a:chExt cx="4037225" cy="205928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4037225" cy="2059286"/>
              <a:chOff x="0" y="0"/>
              <a:chExt cx="1333715" cy="680294"/>
            </a:xfrm>
          </p:grpSpPr>
          <p:sp>
            <p:nvSpPr>
              <p:cNvPr id="14" name="Freeform 1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1333715" cy="680294"/>
              </a:xfrm>
              <a:custGeom>
                <a:avLst/>
                <a:gdLst/>
                <a:ahLst/>
                <a:cxnLst/>
                <a:rect l="l" t="t" r="r" b="b"/>
                <a:pathLst>
                  <a:path w="1333715" h="680294">
                    <a:moveTo>
                      <a:pt x="103729" y="0"/>
                    </a:moveTo>
                    <a:lnTo>
                      <a:pt x="1229986" y="0"/>
                    </a:lnTo>
                    <a:cubicBezTo>
                      <a:pt x="1257497" y="0"/>
                      <a:pt x="1283881" y="10929"/>
                      <a:pt x="1303333" y="30381"/>
                    </a:cubicBezTo>
                    <a:cubicBezTo>
                      <a:pt x="1322786" y="49834"/>
                      <a:pt x="1333715" y="76218"/>
                      <a:pt x="1333715" y="103729"/>
                    </a:cubicBezTo>
                    <a:lnTo>
                      <a:pt x="1333715" y="576566"/>
                    </a:lnTo>
                    <a:cubicBezTo>
                      <a:pt x="1333715" y="633853"/>
                      <a:pt x="1287274" y="680294"/>
                      <a:pt x="1229986" y="680294"/>
                    </a:cubicBezTo>
                    <a:lnTo>
                      <a:pt x="103729" y="680294"/>
                    </a:lnTo>
                    <a:cubicBezTo>
                      <a:pt x="46441" y="680294"/>
                      <a:pt x="0" y="633853"/>
                      <a:pt x="0" y="576566"/>
                    </a:cubicBezTo>
                    <a:lnTo>
                      <a:pt x="0" y="103729"/>
                    </a:lnTo>
                    <a:cubicBezTo>
                      <a:pt x="0" y="46441"/>
                      <a:pt x="46441" y="0"/>
                      <a:pt x="103729" y="0"/>
                    </a:cubicBezTo>
                    <a:close/>
                  </a:path>
                </a:pathLst>
              </a:custGeom>
              <a:solidFill>
                <a:srgbClr val="F8F3C8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95250"/>
                <a:ext cx="1333715" cy="775544"/>
              </a:xfrm>
              <a:prstGeom prst="rect">
                <a:avLst/>
              </a:prstGeom>
            </p:spPr>
            <p:txBody>
              <a:bodyPr lIns="34130" tIns="34130" rIns="34130" bIns="34130" rtlCol="0" anchor="ctr"/>
              <a:lstStyle/>
              <a:p>
                <a:pPr algn="ctr">
                  <a:lnSpc>
                    <a:spcPts val="3103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388212" y="597795"/>
              <a:ext cx="3286729" cy="10161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2"/>
                </a:lnSpc>
              </a:pPr>
              <a:r>
                <a:rPr lang="en-US" sz="2013" b="1">
                  <a:solidFill>
                    <a:srgbClr val="000000"/>
                  </a:solidFill>
                  <a:latin typeface="Body Grotesque Bold"/>
                  <a:ea typeface="Body Grotesque Bold"/>
                  <a:cs typeface="Body Grotesque Bold"/>
                  <a:sym typeface="Body Grotesque Bold"/>
                </a:rPr>
                <a:t>Památník obětem 2. světové války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589124" y="427171"/>
            <a:ext cx="3027919" cy="1944515"/>
            <a:chOff x="0" y="0"/>
            <a:chExt cx="4037225" cy="2592686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4037225" cy="2592686"/>
              <a:chOff x="0" y="0"/>
              <a:chExt cx="1333715" cy="856505"/>
            </a:xfrm>
          </p:grpSpPr>
          <p:sp>
            <p:nvSpPr>
              <p:cNvPr id="19" name="Freeform 1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1333715" cy="856505"/>
              </a:xfrm>
              <a:custGeom>
                <a:avLst/>
                <a:gdLst/>
                <a:ahLst/>
                <a:cxnLst/>
                <a:rect l="l" t="t" r="r" b="b"/>
                <a:pathLst>
                  <a:path w="1333715" h="856505">
                    <a:moveTo>
                      <a:pt x="103729" y="0"/>
                    </a:moveTo>
                    <a:lnTo>
                      <a:pt x="1229986" y="0"/>
                    </a:lnTo>
                    <a:cubicBezTo>
                      <a:pt x="1257497" y="0"/>
                      <a:pt x="1283881" y="10929"/>
                      <a:pt x="1303333" y="30381"/>
                    </a:cubicBezTo>
                    <a:cubicBezTo>
                      <a:pt x="1322786" y="49834"/>
                      <a:pt x="1333715" y="76218"/>
                      <a:pt x="1333715" y="103729"/>
                    </a:cubicBezTo>
                    <a:lnTo>
                      <a:pt x="1333715" y="752777"/>
                    </a:lnTo>
                    <a:cubicBezTo>
                      <a:pt x="1333715" y="810064"/>
                      <a:pt x="1287274" y="856505"/>
                      <a:pt x="1229986" y="856505"/>
                    </a:cubicBezTo>
                    <a:lnTo>
                      <a:pt x="103729" y="856505"/>
                    </a:lnTo>
                    <a:cubicBezTo>
                      <a:pt x="46441" y="856505"/>
                      <a:pt x="0" y="810064"/>
                      <a:pt x="0" y="752777"/>
                    </a:cubicBezTo>
                    <a:lnTo>
                      <a:pt x="0" y="103729"/>
                    </a:lnTo>
                    <a:cubicBezTo>
                      <a:pt x="0" y="46441"/>
                      <a:pt x="46441" y="0"/>
                      <a:pt x="103729" y="0"/>
                    </a:cubicBezTo>
                    <a:close/>
                  </a:path>
                </a:pathLst>
              </a:custGeom>
              <a:solidFill>
                <a:srgbClr val="F8F3C8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95250"/>
                <a:ext cx="1333715" cy="951755"/>
              </a:xfrm>
              <a:prstGeom prst="rect">
                <a:avLst/>
              </a:prstGeom>
            </p:spPr>
            <p:txBody>
              <a:bodyPr lIns="34130" tIns="34130" rIns="34130" bIns="34130" rtlCol="0" anchor="ctr"/>
              <a:lstStyle/>
              <a:p>
                <a:pPr algn="ctr">
                  <a:lnSpc>
                    <a:spcPts val="3103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388212" y="597795"/>
              <a:ext cx="3286729" cy="1549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2"/>
                </a:lnSpc>
              </a:pPr>
              <a:r>
                <a:rPr lang="en-US" sz="2013" b="1">
                  <a:solidFill>
                    <a:srgbClr val="000000"/>
                  </a:solidFill>
                  <a:latin typeface="Body Grotesque Bold"/>
                  <a:ea typeface="Body Grotesque Bold"/>
                  <a:cs typeface="Body Grotesque Bold"/>
                  <a:sym typeface="Body Grotesque Bold"/>
                </a:rPr>
                <a:t>Památník bitvy u Tešedíkova</a:t>
              </a:r>
            </a:p>
            <a:p>
              <a:pPr algn="ctr">
                <a:lnSpc>
                  <a:spcPts val="3222"/>
                </a:lnSpc>
              </a:pPr>
              <a:r>
                <a:rPr lang="en-US" sz="2013" b="1">
                  <a:solidFill>
                    <a:srgbClr val="000000"/>
                  </a:solidFill>
                  <a:latin typeface="Body Grotesque Bold"/>
                  <a:ea typeface="Body Grotesque Bold"/>
                  <a:cs typeface="Body Grotesque Bold"/>
                  <a:sym typeface="Body Grotesque Bold"/>
                </a:rPr>
                <a:t>1849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734548" y="5733801"/>
            <a:ext cx="3027919" cy="1944515"/>
            <a:chOff x="0" y="0"/>
            <a:chExt cx="4037225" cy="2592686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4037225" cy="2592686"/>
              <a:chOff x="0" y="0"/>
              <a:chExt cx="1333715" cy="856505"/>
            </a:xfrm>
          </p:grpSpPr>
          <p:sp>
            <p:nvSpPr>
              <p:cNvPr id="24" name="Freeform 2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1333715" cy="856505"/>
              </a:xfrm>
              <a:custGeom>
                <a:avLst/>
                <a:gdLst/>
                <a:ahLst/>
                <a:cxnLst/>
                <a:rect l="l" t="t" r="r" b="b"/>
                <a:pathLst>
                  <a:path w="1333715" h="856505">
                    <a:moveTo>
                      <a:pt x="103729" y="0"/>
                    </a:moveTo>
                    <a:lnTo>
                      <a:pt x="1229986" y="0"/>
                    </a:lnTo>
                    <a:cubicBezTo>
                      <a:pt x="1257497" y="0"/>
                      <a:pt x="1283881" y="10929"/>
                      <a:pt x="1303333" y="30381"/>
                    </a:cubicBezTo>
                    <a:cubicBezTo>
                      <a:pt x="1322786" y="49834"/>
                      <a:pt x="1333715" y="76218"/>
                      <a:pt x="1333715" y="103729"/>
                    </a:cubicBezTo>
                    <a:lnTo>
                      <a:pt x="1333715" y="752777"/>
                    </a:lnTo>
                    <a:cubicBezTo>
                      <a:pt x="1333715" y="810064"/>
                      <a:pt x="1287274" y="856505"/>
                      <a:pt x="1229986" y="856505"/>
                    </a:cubicBezTo>
                    <a:lnTo>
                      <a:pt x="103729" y="856505"/>
                    </a:lnTo>
                    <a:cubicBezTo>
                      <a:pt x="46441" y="856505"/>
                      <a:pt x="0" y="810064"/>
                      <a:pt x="0" y="752777"/>
                    </a:cubicBezTo>
                    <a:lnTo>
                      <a:pt x="0" y="103729"/>
                    </a:lnTo>
                    <a:cubicBezTo>
                      <a:pt x="0" y="46441"/>
                      <a:pt x="46441" y="0"/>
                      <a:pt x="103729" y="0"/>
                    </a:cubicBezTo>
                    <a:close/>
                  </a:path>
                </a:pathLst>
              </a:custGeom>
              <a:solidFill>
                <a:srgbClr val="F8F3C8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95250"/>
                <a:ext cx="1333715" cy="951755"/>
              </a:xfrm>
              <a:prstGeom prst="rect">
                <a:avLst/>
              </a:prstGeom>
            </p:spPr>
            <p:txBody>
              <a:bodyPr lIns="34130" tIns="34130" rIns="34130" bIns="34130" rtlCol="0" anchor="ctr"/>
              <a:lstStyle/>
              <a:p>
                <a:pPr algn="ctr">
                  <a:lnSpc>
                    <a:spcPts val="3103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388212" y="597795"/>
              <a:ext cx="3286729" cy="1549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2"/>
                </a:lnSpc>
              </a:pPr>
              <a:r>
                <a:rPr lang="en-US" sz="2013" b="1">
                  <a:solidFill>
                    <a:srgbClr val="000000"/>
                  </a:solidFill>
                  <a:latin typeface="Body Grotesque Bold"/>
                  <a:ea typeface="Body Grotesque Bold"/>
                  <a:cs typeface="Body Grotesque Bold"/>
                  <a:sym typeface="Body Grotesque Bold"/>
                </a:rPr>
                <a:t>Památník vystěhovaných a deportovaných 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5254361" y="1092801"/>
            <a:ext cx="3027919" cy="1144415"/>
            <a:chOff x="0" y="0"/>
            <a:chExt cx="4037225" cy="1525886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4037225" cy="1525886"/>
              <a:chOff x="0" y="0"/>
              <a:chExt cx="1333715" cy="504083"/>
            </a:xfrm>
          </p:grpSpPr>
          <p:sp>
            <p:nvSpPr>
              <p:cNvPr id="29" name="Freeform 2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1333715" cy="504083"/>
              </a:xfrm>
              <a:custGeom>
                <a:avLst/>
                <a:gdLst/>
                <a:ahLst/>
                <a:cxnLst/>
                <a:rect l="l" t="t" r="r" b="b"/>
                <a:pathLst>
                  <a:path w="1333715" h="504083">
                    <a:moveTo>
                      <a:pt x="103729" y="0"/>
                    </a:moveTo>
                    <a:lnTo>
                      <a:pt x="1229986" y="0"/>
                    </a:lnTo>
                    <a:cubicBezTo>
                      <a:pt x="1257497" y="0"/>
                      <a:pt x="1283881" y="10929"/>
                      <a:pt x="1303333" y="30381"/>
                    </a:cubicBezTo>
                    <a:cubicBezTo>
                      <a:pt x="1322786" y="49834"/>
                      <a:pt x="1333715" y="76218"/>
                      <a:pt x="1333715" y="103729"/>
                    </a:cubicBezTo>
                    <a:lnTo>
                      <a:pt x="1333715" y="400355"/>
                    </a:lnTo>
                    <a:cubicBezTo>
                      <a:pt x="1333715" y="457642"/>
                      <a:pt x="1287274" y="504083"/>
                      <a:pt x="1229986" y="504083"/>
                    </a:cubicBezTo>
                    <a:lnTo>
                      <a:pt x="103729" y="504083"/>
                    </a:lnTo>
                    <a:cubicBezTo>
                      <a:pt x="46441" y="504083"/>
                      <a:pt x="0" y="457642"/>
                      <a:pt x="0" y="400355"/>
                    </a:cubicBezTo>
                    <a:lnTo>
                      <a:pt x="0" y="103729"/>
                    </a:lnTo>
                    <a:cubicBezTo>
                      <a:pt x="0" y="46441"/>
                      <a:pt x="46441" y="0"/>
                      <a:pt x="103729" y="0"/>
                    </a:cubicBezTo>
                    <a:close/>
                  </a:path>
                </a:pathLst>
              </a:custGeom>
              <a:solidFill>
                <a:srgbClr val="F8F3C8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95250"/>
                <a:ext cx="1333715" cy="599333"/>
              </a:xfrm>
              <a:prstGeom prst="rect">
                <a:avLst/>
              </a:prstGeom>
            </p:spPr>
            <p:txBody>
              <a:bodyPr lIns="34130" tIns="34130" rIns="34130" bIns="34130" rtlCol="0" anchor="ctr"/>
              <a:lstStyle/>
              <a:p>
                <a:pPr algn="ctr">
                  <a:lnSpc>
                    <a:spcPts val="3103"/>
                  </a:lnSpc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388212" y="597795"/>
              <a:ext cx="3286729" cy="4827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2"/>
                </a:lnSpc>
              </a:pPr>
              <a:r>
                <a:rPr lang="en-US" sz="2013" b="1">
                  <a:solidFill>
                    <a:srgbClr val="000000"/>
                  </a:solidFill>
                  <a:latin typeface="Body Grotesque Bold"/>
                  <a:ea typeface="Body Grotesque Bold"/>
                  <a:cs typeface="Body Grotesque Bold"/>
                  <a:sym typeface="Body Grotesque Bold"/>
                </a:rPr>
                <a:t>Památník Trianon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7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7831" y="269649"/>
            <a:ext cx="3586796" cy="6377815"/>
          </a:xfrm>
          <a:custGeom>
            <a:avLst/>
            <a:gdLst/>
            <a:ahLst/>
            <a:cxnLst/>
            <a:rect l="l" t="t" r="r" b="b"/>
            <a:pathLst>
              <a:path w="3586796" h="6377815">
                <a:moveTo>
                  <a:pt x="0" y="0"/>
                </a:moveTo>
                <a:lnTo>
                  <a:pt x="3586796" y="0"/>
                </a:lnTo>
                <a:lnTo>
                  <a:pt x="3586796" y="6377815"/>
                </a:lnTo>
                <a:lnTo>
                  <a:pt x="0" y="63778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71" t="-6694" r="-22553" b="-775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7654805" y="269649"/>
            <a:ext cx="4760826" cy="6347767"/>
          </a:xfrm>
          <a:custGeom>
            <a:avLst/>
            <a:gdLst/>
            <a:ahLst/>
            <a:cxnLst/>
            <a:rect l="l" t="t" r="r" b="b"/>
            <a:pathLst>
              <a:path w="4760826" h="6347767">
                <a:moveTo>
                  <a:pt x="0" y="0"/>
                </a:moveTo>
                <a:lnTo>
                  <a:pt x="4760825" y="0"/>
                </a:lnTo>
                <a:lnTo>
                  <a:pt x="4760825" y="6347767"/>
                </a:lnTo>
                <a:lnTo>
                  <a:pt x="0" y="63477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055" t="-12849" r="-11421" b="-13627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0" y="2111191"/>
            <a:ext cx="7025905" cy="9225776"/>
            <a:chOff x="0" y="0"/>
            <a:chExt cx="9367873" cy="1230103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367873" cy="12301034"/>
              <a:chOff x="0" y="0"/>
              <a:chExt cx="1761946" cy="2313627"/>
            </a:xfrm>
          </p:grpSpPr>
          <p:sp>
            <p:nvSpPr>
              <p:cNvPr id="6" name="Freeform 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1761946" cy="2313627"/>
              </a:xfrm>
              <a:custGeom>
                <a:avLst/>
                <a:gdLst/>
                <a:ahLst/>
                <a:cxnLst/>
                <a:rect l="l" t="t" r="r" b="b"/>
                <a:pathLst>
                  <a:path w="1761946" h="2313627">
                    <a:moveTo>
                      <a:pt x="78518" y="0"/>
                    </a:moveTo>
                    <a:lnTo>
                      <a:pt x="1683428" y="0"/>
                    </a:lnTo>
                    <a:cubicBezTo>
                      <a:pt x="1704253" y="0"/>
                      <a:pt x="1724224" y="8272"/>
                      <a:pt x="1738949" y="22997"/>
                    </a:cubicBezTo>
                    <a:cubicBezTo>
                      <a:pt x="1753674" y="37722"/>
                      <a:pt x="1761946" y="57694"/>
                      <a:pt x="1761946" y="78518"/>
                    </a:cubicBezTo>
                    <a:lnTo>
                      <a:pt x="1761946" y="2235109"/>
                    </a:lnTo>
                    <a:cubicBezTo>
                      <a:pt x="1761946" y="2278473"/>
                      <a:pt x="1726793" y="2313627"/>
                      <a:pt x="1683428" y="2313627"/>
                    </a:cubicBezTo>
                    <a:lnTo>
                      <a:pt x="78518" y="2313627"/>
                    </a:lnTo>
                    <a:cubicBezTo>
                      <a:pt x="35154" y="2313627"/>
                      <a:pt x="0" y="2278473"/>
                      <a:pt x="0" y="2235109"/>
                    </a:cubicBezTo>
                    <a:lnTo>
                      <a:pt x="0" y="78518"/>
                    </a:lnTo>
                    <a:cubicBezTo>
                      <a:pt x="0" y="35154"/>
                      <a:pt x="35154" y="0"/>
                      <a:pt x="78518" y="0"/>
                    </a:cubicBezTo>
                    <a:close/>
                  </a:path>
                </a:pathLst>
              </a:custGeom>
              <a:solidFill>
                <a:srgbClr val="D0CFC7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95250"/>
                <a:ext cx="1761946" cy="2408877"/>
              </a:xfrm>
              <a:prstGeom prst="rect">
                <a:avLst/>
              </a:prstGeom>
            </p:spPr>
            <p:txBody>
              <a:bodyPr lIns="34130" tIns="34130" rIns="34130" bIns="34130" rtlCol="0" anchor="ctr"/>
              <a:lstStyle/>
              <a:p>
                <a:pPr algn="ctr">
                  <a:lnSpc>
                    <a:spcPts val="3103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094042" y="1514331"/>
              <a:ext cx="7532281" cy="81060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66"/>
                </a:lnSpc>
              </a:pPr>
              <a:endParaRPr/>
            </a:p>
            <a:p>
              <a:pPr marL="642922" lvl="1" indent="-321461" algn="l">
                <a:lnSpc>
                  <a:spcPts val="4466"/>
                </a:lnSpc>
                <a:buFont typeface="Arial"/>
                <a:buChar char="•"/>
              </a:pPr>
              <a:r>
                <a:rPr lang="en-US" sz="2977">
                  <a:solidFill>
                    <a:srgbClr val="402D32"/>
                  </a:solidFill>
                  <a:latin typeface="Body Grotesque"/>
                  <a:ea typeface="Body Grotesque"/>
                  <a:cs typeface="Body Grotesque"/>
                  <a:sym typeface="Body Grotesque"/>
                </a:rPr>
                <a:t>Tradiční dřevěný náhrobní sloup</a:t>
              </a:r>
            </a:p>
            <a:p>
              <a:pPr marL="642922" lvl="1" indent="-321461" algn="l">
                <a:lnSpc>
                  <a:spcPts val="4466"/>
                </a:lnSpc>
                <a:buFont typeface="Arial"/>
                <a:buChar char="•"/>
              </a:pPr>
              <a:r>
                <a:rPr lang="en-US" sz="2977">
                  <a:solidFill>
                    <a:srgbClr val="402D32"/>
                  </a:solidFill>
                  <a:latin typeface="Body Grotesque"/>
                  <a:ea typeface="Body Grotesque"/>
                  <a:cs typeface="Body Grotesque"/>
                  <a:sym typeface="Body Grotesque"/>
                </a:rPr>
                <a:t>Alternativa ke kříži</a:t>
              </a:r>
            </a:p>
            <a:p>
              <a:pPr marL="642922" lvl="1" indent="-321461" algn="l">
                <a:lnSpc>
                  <a:spcPts val="4466"/>
                </a:lnSpc>
                <a:buFont typeface="Arial"/>
                <a:buChar char="•"/>
              </a:pPr>
              <a:r>
                <a:rPr lang="en-US" sz="2977">
                  <a:solidFill>
                    <a:srgbClr val="402D32"/>
                  </a:solidFill>
                  <a:latin typeface="Body Grotesque"/>
                  <a:ea typeface="Body Grotesque"/>
                  <a:cs typeface="Body Grotesque"/>
                  <a:sym typeface="Body Grotesque"/>
                </a:rPr>
                <a:t>Symbol kulturní identity maďarské menšiny </a:t>
              </a:r>
            </a:p>
            <a:p>
              <a:pPr marL="642922" lvl="1" indent="-321461" algn="l">
                <a:lnSpc>
                  <a:spcPts val="4466"/>
                </a:lnSpc>
                <a:buFont typeface="Arial"/>
                <a:buChar char="•"/>
              </a:pPr>
              <a:r>
                <a:rPr lang="en-US" sz="2977">
                  <a:solidFill>
                    <a:srgbClr val="402D32"/>
                  </a:solidFill>
                  <a:latin typeface="Body Grotesque"/>
                  <a:ea typeface="Body Grotesque"/>
                  <a:cs typeface="Body Grotesque"/>
                  <a:sym typeface="Body Grotesque"/>
                </a:rPr>
                <a:t>Vychází ze starého zvyku Sikulů-maďarská etnická skupina </a:t>
              </a:r>
            </a:p>
            <a:p>
              <a:pPr marL="1285845" lvl="2" indent="-428615" algn="l">
                <a:lnSpc>
                  <a:spcPts val="4466"/>
                </a:lnSpc>
                <a:buFont typeface="Arial"/>
                <a:buChar char="⚬"/>
              </a:pPr>
              <a:r>
                <a:rPr lang="en-US" sz="2977">
                  <a:solidFill>
                    <a:srgbClr val="402D32"/>
                  </a:solidFill>
                  <a:latin typeface="Body Grotesque"/>
                  <a:ea typeface="Body Grotesque"/>
                  <a:cs typeface="Body Grotesque"/>
                  <a:sym typeface="Body Grotesque"/>
                </a:rPr>
                <a:t>Sikulsko historické území ve středním Rumunsku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83926" y="606531"/>
            <a:ext cx="6222308" cy="2694730"/>
            <a:chOff x="0" y="0"/>
            <a:chExt cx="8296411" cy="3592974"/>
          </a:xfrm>
        </p:grpSpPr>
        <p:grpSp>
          <p:nvGrpSpPr>
            <p:cNvPr id="10" name="Group 10"/>
            <p:cNvGrpSpPr/>
            <p:nvPr/>
          </p:nvGrpSpPr>
          <p:grpSpPr>
            <a:xfrm rot="-219100">
              <a:off x="89917" y="255346"/>
              <a:ext cx="8116577" cy="3082282"/>
              <a:chOff x="0" y="0"/>
              <a:chExt cx="852912" cy="32389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52912" cy="323895"/>
              </a:xfrm>
              <a:custGeom>
                <a:avLst/>
                <a:gdLst/>
                <a:ahLst/>
                <a:cxnLst/>
                <a:rect l="l" t="t" r="r" b="b"/>
                <a:pathLst>
                  <a:path w="852912" h="323895">
                    <a:moveTo>
                      <a:pt x="426456" y="0"/>
                    </a:moveTo>
                    <a:lnTo>
                      <a:pt x="509238" y="44626"/>
                    </a:lnTo>
                    <a:lnTo>
                      <a:pt x="639684" y="21697"/>
                    </a:lnTo>
                    <a:lnTo>
                      <a:pt x="652619" y="76062"/>
                    </a:lnTo>
                    <a:lnTo>
                      <a:pt x="795778" y="80974"/>
                    </a:lnTo>
                    <a:lnTo>
                      <a:pt x="735400" y="130511"/>
                    </a:lnTo>
                    <a:lnTo>
                      <a:pt x="852912" y="161947"/>
                    </a:lnTo>
                    <a:lnTo>
                      <a:pt x="735400" y="193384"/>
                    </a:lnTo>
                    <a:lnTo>
                      <a:pt x="795778" y="242921"/>
                    </a:lnTo>
                    <a:lnTo>
                      <a:pt x="652619" y="247833"/>
                    </a:lnTo>
                    <a:lnTo>
                      <a:pt x="639684" y="302198"/>
                    </a:lnTo>
                    <a:lnTo>
                      <a:pt x="509238" y="279269"/>
                    </a:lnTo>
                    <a:lnTo>
                      <a:pt x="426456" y="323895"/>
                    </a:lnTo>
                    <a:lnTo>
                      <a:pt x="343674" y="279269"/>
                    </a:lnTo>
                    <a:lnTo>
                      <a:pt x="213228" y="302198"/>
                    </a:lnTo>
                    <a:lnTo>
                      <a:pt x="200293" y="247833"/>
                    </a:lnTo>
                    <a:lnTo>
                      <a:pt x="57134" y="242921"/>
                    </a:lnTo>
                    <a:lnTo>
                      <a:pt x="117512" y="193384"/>
                    </a:lnTo>
                    <a:lnTo>
                      <a:pt x="0" y="161947"/>
                    </a:lnTo>
                    <a:lnTo>
                      <a:pt x="117512" y="130511"/>
                    </a:lnTo>
                    <a:lnTo>
                      <a:pt x="57134" y="80974"/>
                    </a:lnTo>
                    <a:lnTo>
                      <a:pt x="200293" y="76062"/>
                    </a:lnTo>
                    <a:lnTo>
                      <a:pt x="213228" y="21697"/>
                    </a:lnTo>
                    <a:lnTo>
                      <a:pt x="343674" y="44626"/>
                    </a:lnTo>
                    <a:lnTo>
                      <a:pt x="426456" y="0"/>
                    </a:lnTo>
                    <a:close/>
                  </a:path>
                </a:pathLst>
              </a:custGeom>
              <a:solidFill>
                <a:srgbClr val="935729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 rot="-355722">
              <a:off x="1240827" y="1241540"/>
              <a:ext cx="6035158" cy="1034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533"/>
                </a:lnSpc>
              </a:pPr>
              <a:r>
                <a:rPr lang="en-US" sz="4729" spc="94">
                  <a:solidFill>
                    <a:srgbClr val="F8F8F8"/>
                  </a:solidFill>
                  <a:latin typeface="ITC Motter Corpus Semicondensed"/>
                  <a:ea typeface="ITC Motter Corpus Semicondensed"/>
                  <a:cs typeface="ITC Motter Corpus Semicondensed"/>
                  <a:sym typeface="ITC Motter Corpus Semicondensed"/>
                </a:rPr>
                <a:t>KOPJAFA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9339018" y="6995153"/>
            <a:ext cx="6153224" cy="3291847"/>
          </a:xfrm>
          <a:custGeom>
            <a:avLst/>
            <a:gdLst/>
            <a:ahLst/>
            <a:cxnLst/>
            <a:rect l="l" t="t" r="r" b="b"/>
            <a:pathLst>
              <a:path w="6153224" h="3291847">
                <a:moveTo>
                  <a:pt x="0" y="0"/>
                </a:moveTo>
                <a:lnTo>
                  <a:pt x="6153224" y="0"/>
                </a:lnTo>
                <a:lnTo>
                  <a:pt x="6153224" y="3291847"/>
                </a:lnTo>
                <a:lnTo>
                  <a:pt x="0" y="32918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397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75854" y="4572268"/>
            <a:ext cx="10536291" cy="2261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49"/>
              </a:lnSpc>
            </a:pPr>
            <a:r>
              <a:rPr lang="en-US" sz="12463">
                <a:solidFill>
                  <a:srgbClr val="425C64"/>
                </a:solidFill>
                <a:latin typeface="Scripter"/>
                <a:ea typeface="Scripter"/>
                <a:cs typeface="Scripter"/>
                <a:sym typeface="Scripter"/>
              </a:rPr>
              <a:t>za pozornost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481578" y="792493"/>
            <a:ext cx="11324843" cy="4367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43"/>
              </a:lnSpc>
            </a:pPr>
            <a:r>
              <a:rPr lang="en-US" sz="24102">
                <a:solidFill>
                  <a:srgbClr val="425C64"/>
                </a:solidFill>
                <a:latin typeface="Scripter"/>
                <a:ea typeface="Scripter"/>
                <a:cs typeface="Scripter"/>
                <a:sym typeface="Scripter"/>
              </a:rPr>
              <a:t>děkuji</a:t>
            </a:r>
          </a:p>
        </p:txBody>
      </p:sp>
      <p:sp>
        <p:nvSpPr>
          <p:cNvPr id="4" name="Freeform 4"/>
          <p:cNvSpPr/>
          <p:nvPr/>
        </p:nvSpPr>
        <p:spPr>
          <a:xfrm flipH="1">
            <a:off x="11796701" y="5883770"/>
            <a:ext cx="3586431" cy="2529928"/>
          </a:xfrm>
          <a:custGeom>
            <a:avLst/>
            <a:gdLst/>
            <a:ahLst/>
            <a:cxnLst/>
            <a:rect l="l" t="t" r="r" b="b"/>
            <a:pathLst>
              <a:path w="3586431" h="2529928">
                <a:moveTo>
                  <a:pt x="3586430" y="0"/>
                </a:moveTo>
                <a:lnTo>
                  <a:pt x="0" y="0"/>
                </a:lnTo>
                <a:lnTo>
                  <a:pt x="0" y="2529927"/>
                </a:lnTo>
                <a:lnTo>
                  <a:pt x="3586430" y="2529927"/>
                </a:lnTo>
                <a:lnTo>
                  <a:pt x="358643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-499946" y="4934218"/>
            <a:ext cx="9517866" cy="5240775"/>
          </a:xfrm>
          <a:custGeom>
            <a:avLst/>
            <a:gdLst/>
            <a:ahLst/>
            <a:cxnLst/>
            <a:rect l="l" t="t" r="r" b="b"/>
            <a:pathLst>
              <a:path w="9517866" h="5240775">
                <a:moveTo>
                  <a:pt x="0" y="0"/>
                </a:moveTo>
                <a:lnTo>
                  <a:pt x="9517866" y="0"/>
                </a:lnTo>
                <a:lnTo>
                  <a:pt x="9517866" y="5240775"/>
                </a:lnTo>
                <a:lnTo>
                  <a:pt x="0" y="52407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flipH="1">
            <a:off x="12903001" y="5328227"/>
            <a:ext cx="9517866" cy="5240775"/>
          </a:xfrm>
          <a:custGeom>
            <a:avLst/>
            <a:gdLst/>
            <a:ahLst/>
            <a:cxnLst/>
            <a:rect l="l" t="t" r="r" b="b"/>
            <a:pathLst>
              <a:path w="9517866" h="5240775">
                <a:moveTo>
                  <a:pt x="9517865" y="0"/>
                </a:moveTo>
                <a:lnTo>
                  <a:pt x="0" y="0"/>
                </a:lnTo>
                <a:lnTo>
                  <a:pt x="0" y="5240775"/>
                </a:lnTo>
                <a:lnTo>
                  <a:pt x="9517865" y="5240775"/>
                </a:lnTo>
                <a:lnTo>
                  <a:pt x="951786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40488" y="1028700"/>
            <a:ext cx="11447512" cy="6910437"/>
          </a:xfrm>
          <a:custGeom>
            <a:avLst/>
            <a:gdLst/>
            <a:ahLst/>
            <a:cxnLst/>
            <a:rect l="l" t="t" r="r" b="b"/>
            <a:pathLst>
              <a:path w="11447512" h="6910437">
                <a:moveTo>
                  <a:pt x="0" y="0"/>
                </a:moveTo>
                <a:lnTo>
                  <a:pt x="11447512" y="0"/>
                </a:lnTo>
                <a:lnTo>
                  <a:pt x="11447512" y="6910437"/>
                </a:lnTo>
                <a:lnTo>
                  <a:pt x="0" y="69104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421" r="-89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AutoShape 3"/>
          <p:cNvSpPr/>
          <p:nvPr/>
        </p:nvSpPr>
        <p:spPr>
          <a:xfrm>
            <a:off x="2349239" y="9399172"/>
            <a:ext cx="13589522" cy="0"/>
          </a:xfrm>
          <a:prstGeom prst="line">
            <a:avLst/>
          </a:prstGeom>
          <a:ln w="57150" cap="flat">
            <a:solidFill>
              <a:srgbClr val="2A2B39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5507647" y="9239220"/>
            <a:ext cx="319903" cy="319903"/>
            <a:chOff x="0" y="0"/>
            <a:chExt cx="1108765" cy="11087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08765" cy="1108765"/>
            </a:xfrm>
            <a:custGeom>
              <a:avLst/>
              <a:gdLst/>
              <a:ahLst/>
              <a:cxnLst/>
              <a:rect l="l" t="t" r="r" b="b"/>
              <a:pathLst>
                <a:path w="1108765" h="1108765">
                  <a:moveTo>
                    <a:pt x="554383" y="0"/>
                  </a:moveTo>
                  <a:cubicBezTo>
                    <a:pt x="248206" y="0"/>
                    <a:pt x="0" y="248206"/>
                    <a:pt x="0" y="554383"/>
                  </a:cubicBezTo>
                  <a:cubicBezTo>
                    <a:pt x="0" y="860560"/>
                    <a:pt x="248206" y="1108765"/>
                    <a:pt x="554383" y="1108765"/>
                  </a:cubicBezTo>
                  <a:cubicBezTo>
                    <a:pt x="860560" y="1108765"/>
                    <a:pt x="1108765" y="860560"/>
                    <a:pt x="1108765" y="554383"/>
                  </a:cubicBezTo>
                  <a:cubicBezTo>
                    <a:pt x="1108765" y="248206"/>
                    <a:pt x="860560" y="0"/>
                    <a:pt x="554383" y="0"/>
                  </a:cubicBezTo>
                  <a:close/>
                </a:path>
              </a:pathLst>
            </a:custGeom>
            <a:solidFill>
              <a:srgbClr val="DBC9BE"/>
            </a:solidFill>
            <a:ln w="28575" cap="sq">
              <a:solidFill>
                <a:srgbClr val="81786A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3947" y="94422"/>
              <a:ext cx="900872" cy="9103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88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808043" y="9592777"/>
            <a:ext cx="1719110" cy="694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38"/>
              </a:lnSpc>
            </a:pPr>
            <a:r>
              <a:rPr lang="en-US" sz="3858">
                <a:solidFill>
                  <a:srgbClr val="2A2B39"/>
                </a:solidFill>
                <a:latin typeface="Ballpoint"/>
                <a:ea typeface="Ballpoint"/>
                <a:cs typeface="Ballpoint"/>
                <a:sym typeface="Ballpoint"/>
              </a:rPr>
              <a:t>1918</a:t>
            </a:r>
          </a:p>
        </p:txBody>
      </p:sp>
      <p:sp>
        <p:nvSpPr>
          <p:cNvPr id="8" name="AutoShape 8"/>
          <p:cNvSpPr/>
          <p:nvPr/>
        </p:nvSpPr>
        <p:spPr>
          <a:xfrm flipV="1">
            <a:off x="2349239" y="9410287"/>
            <a:ext cx="3195256" cy="0"/>
          </a:xfrm>
          <a:prstGeom prst="line">
            <a:avLst/>
          </a:prstGeom>
          <a:ln w="104775" cap="flat">
            <a:solidFill>
              <a:srgbClr val="81786A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-582831" y="4188089"/>
            <a:ext cx="7997638" cy="734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00"/>
              </a:lnSpc>
              <a:spcBef>
                <a:spcPct val="0"/>
              </a:spcBef>
            </a:pPr>
            <a:r>
              <a:rPr lang="en-US" sz="5761" spc="288">
                <a:solidFill>
                  <a:srgbClr val="2A2B39"/>
                </a:solidFill>
                <a:latin typeface="Gagalin"/>
                <a:ea typeface="Gagalin"/>
                <a:cs typeface="Gagalin"/>
                <a:sym typeface="Gagalin"/>
              </a:rPr>
              <a:t>RAKOUSKO-UHERSKO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588494" y="8181899"/>
            <a:ext cx="984889" cy="833639"/>
            <a:chOff x="0" y="0"/>
            <a:chExt cx="775861" cy="6567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75861" cy="656711"/>
            </a:xfrm>
            <a:custGeom>
              <a:avLst/>
              <a:gdLst/>
              <a:ahLst/>
              <a:cxnLst/>
              <a:rect l="l" t="t" r="r" b="b"/>
              <a:pathLst>
                <a:path w="775861" h="656711">
                  <a:moveTo>
                    <a:pt x="387930" y="656711"/>
                  </a:moveTo>
                  <a:lnTo>
                    <a:pt x="0" y="250311"/>
                  </a:lnTo>
                  <a:lnTo>
                    <a:pt x="203200" y="250311"/>
                  </a:lnTo>
                  <a:lnTo>
                    <a:pt x="203200" y="0"/>
                  </a:lnTo>
                  <a:lnTo>
                    <a:pt x="572661" y="0"/>
                  </a:lnTo>
                  <a:lnTo>
                    <a:pt x="572661" y="250311"/>
                  </a:lnTo>
                  <a:lnTo>
                    <a:pt x="775861" y="250311"/>
                  </a:lnTo>
                  <a:lnTo>
                    <a:pt x="387930" y="656711"/>
                  </a:lnTo>
                  <a:close/>
                </a:path>
              </a:pathLst>
            </a:custGeom>
            <a:solidFill>
              <a:srgbClr val="81786A"/>
            </a:solidFill>
            <a:ln w="38100" cap="sq">
              <a:solidFill>
                <a:srgbClr val="2A2B39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03200" y="-9525"/>
              <a:ext cx="369461" cy="5646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882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700" y="9214094"/>
            <a:ext cx="16422407" cy="0"/>
          </a:xfrm>
          <a:prstGeom prst="line">
            <a:avLst/>
          </a:prstGeom>
          <a:ln w="66675" cap="flat">
            <a:solidFill>
              <a:srgbClr val="2A2B39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4845513" y="9130880"/>
            <a:ext cx="193295" cy="193295"/>
            <a:chOff x="0" y="0"/>
            <a:chExt cx="1108765" cy="11087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8765" cy="1108765"/>
            </a:xfrm>
            <a:custGeom>
              <a:avLst/>
              <a:gdLst/>
              <a:ahLst/>
              <a:cxnLst/>
              <a:rect l="l" t="t" r="r" b="b"/>
              <a:pathLst>
                <a:path w="1108765" h="1108765">
                  <a:moveTo>
                    <a:pt x="554383" y="0"/>
                  </a:moveTo>
                  <a:cubicBezTo>
                    <a:pt x="248206" y="0"/>
                    <a:pt x="0" y="248206"/>
                    <a:pt x="0" y="554383"/>
                  </a:cubicBezTo>
                  <a:cubicBezTo>
                    <a:pt x="0" y="860560"/>
                    <a:pt x="248206" y="1108765"/>
                    <a:pt x="554383" y="1108765"/>
                  </a:cubicBezTo>
                  <a:cubicBezTo>
                    <a:pt x="860560" y="1108765"/>
                    <a:pt x="1108765" y="860560"/>
                    <a:pt x="1108765" y="554383"/>
                  </a:cubicBezTo>
                  <a:cubicBezTo>
                    <a:pt x="1108765" y="248206"/>
                    <a:pt x="860560" y="0"/>
                    <a:pt x="554383" y="0"/>
                  </a:cubicBezTo>
                  <a:close/>
                </a:path>
              </a:pathLst>
            </a:custGeom>
            <a:solidFill>
              <a:srgbClr val="935729"/>
            </a:solidFill>
            <a:ln w="28575" cap="sq">
              <a:solidFill>
                <a:srgbClr val="2A2B39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3947" y="94422"/>
              <a:ext cx="900872" cy="9103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88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148634" y="8889974"/>
            <a:ext cx="636801" cy="650234"/>
            <a:chOff x="0" y="0"/>
            <a:chExt cx="1108765" cy="113215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08765" cy="1132154"/>
            </a:xfrm>
            <a:custGeom>
              <a:avLst/>
              <a:gdLst/>
              <a:ahLst/>
              <a:cxnLst/>
              <a:rect l="l" t="t" r="r" b="b"/>
              <a:pathLst>
                <a:path w="1108765" h="1132154">
                  <a:moveTo>
                    <a:pt x="554383" y="0"/>
                  </a:moveTo>
                  <a:cubicBezTo>
                    <a:pt x="248206" y="0"/>
                    <a:pt x="0" y="253441"/>
                    <a:pt x="0" y="566077"/>
                  </a:cubicBezTo>
                  <a:cubicBezTo>
                    <a:pt x="0" y="878713"/>
                    <a:pt x="248206" y="1132154"/>
                    <a:pt x="554383" y="1132154"/>
                  </a:cubicBezTo>
                  <a:cubicBezTo>
                    <a:pt x="860560" y="1132154"/>
                    <a:pt x="1108765" y="878713"/>
                    <a:pt x="1108765" y="566077"/>
                  </a:cubicBezTo>
                  <a:cubicBezTo>
                    <a:pt x="1108765" y="253441"/>
                    <a:pt x="860560" y="0"/>
                    <a:pt x="554383" y="0"/>
                  </a:cubicBezTo>
                  <a:close/>
                </a:path>
              </a:pathLst>
            </a:custGeom>
            <a:solidFill>
              <a:srgbClr val="935729"/>
            </a:solidFill>
            <a:ln w="38100" cap="sq">
              <a:solidFill>
                <a:srgbClr val="2A2B39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3947" y="87089"/>
              <a:ext cx="900872" cy="938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76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 flipV="1">
            <a:off x="1028700" y="9227527"/>
            <a:ext cx="3861342" cy="0"/>
          </a:xfrm>
          <a:prstGeom prst="line">
            <a:avLst/>
          </a:prstGeom>
          <a:ln w="66675" cap="flat">
            <a:solidFill>
              <a:srgbClr val="935729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10" name="Group 10"/>
          <p:cNvGrpSpPr/>
          <p:nvPr/>
        </p:nvGrpSpPr>
        <p:grpSpPr>
          <a:xfrm>
            <a:off x="7939170" y="7743054"/>
            <a:ext cx="1055729" cy="893599"/>
            <a:chOff x="0" y="0"/>
            <a:chExt cx="775861" cy="6567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75861" cy="656711"/>
            </a:xfrm>
            <a:custGeom>
              <a:avLst/>
              <a:gdLst/>
              <a:ahLst/>
              <a:cxnLst/>
              <a:rect l="l" t="t" r="r" b="b"/>
              <a:pathLst>
                <a:path w="775861" h="656711">
                  <a:moveTo>
                    <a:pt x="387930" y="656711"/>
                  </a:moveTo>
                  <a:lnTo>
                    <a:pt x="0" y="250311"/>
                  </a:lnTo>
                  <a:lnTo>
                    <a:pt x="203200" y="250311"/>
                  </a:lnTo>
                  <a:lnTo>
                    <a:pt x="203200" y="0"/>
                  </a:lnTo>
                  <a:lnTo>
                    <a:pt x="572661" y="0"/>
                  </a:lnTo>
                  <a:lnTo>
                    <a:pt x="572661" y="250311"/>
                  </a:lnTo>
                  <a:lnTo>
                    <a:pt x="775861" y="250311"/>
                  </a:lnTo>
                  <a:lnTo>
                    <a:pt x="387930" y="656711"/>
                  </a:lnTo>
                  <a:close/>
                </a:path>
              </a:pathLst>
            </a:custGeom>
            <a:solidFill>
              <a:srgbClr val="935729"/>
            </a:solidFill>
            <a:ln w="28575" cap="sq">
              <a:solidFill>
                <a:srgbClr val="2A2B39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03200" y="-19050"/>
              <a:ext cx="369461" cy="574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76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8840048" y="1028700"/>
            <a:ext cx="8419252" cy="6714354"/>
          </a:xfrm>
          <a:custGeom>
            <a:avLst/>
            <a:gdLst/>
            <a:ahLst/>
            <a:cxnLst/>
            <a:rect l="l" t="t" r="r" b="b"/>
            <a:pathLst>
              <a:path w="8419252" h="6714354">
                <a:moveTo>
                  <a:pt x="0" y="0"/>
                </a:moveTo>
                <a:lnTo>
                  <a:pt x="8419252" y="0"/>
                </a:lnTo>
                <a:lnTo>
                  <a:pt x="8419252" y="6714354"/>
                </a:lnTo>
                <a:lnTo>
                  <a:pt x="0" y="67143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TextBox 14"/>
          <p:cNvSpPr txBox="1"/>
          <p:nvPr/>
        </p:nvSpPr>
        <p:spPr>
          <a:xfrm>
            <a:off x="0" y="1200150"/>
            <a:ext cx="8200697" cy="872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05"/>
              </a:lnSpc>
              <a:spcBef>
                <a:spcPct val="0"/>
              </a:spcBef>
            </a:pPr>
            <a:r>
              <a:rPr lang="en-US" sz="6853" spc="342">
                <a:solidFill>
                  <a:srgbClr val="2A2B39"/>
                </a:solidFill>
                <a:latin typeface="Gagalin"/>
                <a:ea typeface="Gagalin"/>
                <a:cs typeface="Gagalin"/>
                <a:sym typeface="Gagalin"/>
              </a:rPr>
              <a:t>TRIANON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00069" y="9566258"/>
            <a:ext cx="2077477" cy="720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95"/>
              </a:lnSpc>
            </a:pPr>
            <a:r>
              <a:rPr lang="en-US" sz="4058">
                <a:solidFill>
                  <a:srgbClr val="2A2B39"/>
                </a:solidFill>
                <a:latin typeface="Ballpoint"/>
                <a:ea typeface="Ballpoint"/>
                <a:cs typeface="Ballpoint"/>
                <a:sym typeface="Ballpoint"/>
              </a:rPr>
              <a:t>1918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428296" y="9552825"/>
            <a:ext cx="2077477" cy="720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95"/>
              </a:lnSpc>
            </a:pPr>
            <a:r>
              <a:rPr lang="en-US" sz="4058">
                <a:solidFill>
                  <a:srgbClr val="2A2B39"/>
                </a:solidFill>
                <a:latin typeface="Ballpoint"/>
                <a:ea typeface="Ballpoint"/>
                <a:cs typeface="Ballpoint"/>
                <a:sym typeface="Ballpoint"/>
              </a:rPr>
              <a:t>1920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1888" y="2813356"/>
            <a:ext cx="6076920" cy="1943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3"/>
              </a:lnSpc>
              <a:spcBef>
                <a:spcPct val="0"/>
              </a:spcBef>
            </a:pPr>
            <a:r>
              <a:rPr lang="en-US" sz="2217" spc="66">
                <a:solidFill>
                  <a:srgbClr val="2A2B39"/>
                </a:solidFill>
                <a:latin typeface="Body Grotesque"/>
                <a:ea typeface="Body Grotesque"/>
                <a:cs typeface="Body Grotesque"/>
                <a:sym typeface="Body Grotesque"/>
              </a:rPr>
              <a:t>Podle Trianonské smlouvy ( 4.6.1920) se muselo Maďarsko vzdát více než ⅔ svého dosavadního území (71%). To bylo rozděleno mezi státy sousedící s tehdejším Maďarským královstvím.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0061315" y="6431710"/>
            <a:ext cx="1876521" cy="666493"/>
            <a:chOff x="0" y="0"/>
            <a:chExt cx="2502029" cy="888657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2502029" cy="888657"/>
              <a:chOff x="0" y="0"/>
              <a:chExt cx="1333715" cy="473702"/>
            </a:xfrm>
          </p:grpSpPr>
          <p:sp>
            <p:nvSpPr>
              <p:cNvPr id="20" name="Freeform 2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1333715" cy="473702"/>
              </a:xfrm>
              <a:custGeom>
                <a:avLst/>
                <a:gdLst/>
                <a:ahLst/>
                <a:cxnLst/>
                <a:rect l="l" t="t" r="r" b="b"/>
                <a:pathLst>
                  <a:path w="1333715" h="473702">
                    <a:moveTo>
                      <a:pt x="103729" y="0"/>
                    </a:moveTo>
                    <a:lnTo>
                      <a:pt x="1229986" y="0"/>
                    </a:lnTo>
                    <a:cubicBezTo>
                      <a:pt x="1257497" y="0"/>
                      <a:pt x="1283881" y="10929"/>
                      <a:pt x="1303333" y="30381"/>
                    </a:cubicBezTo>
                    <a:cubicBezTo>
                      <a:pt x="1322786" y="49834"/>
                      <a:pt x="1333715" y="76218"/>
                      <a:pt x="1333715" y="103729"/>
                    </a:cubicBezTo>
                    <a:lnTo>
                      <a:pt x="1333715" y="369973"/>
                    </a:lnTo>
                    <a:cubicBezTo>
                      <a:pt x="1333715" y="427261"/>
                      <a:pt x="1287274" y="473702"/>
                      <a:pt x="1229986" y="473702"/>
                    </a:cubicBezTo>
                    <a:lnTo>
                      <a:pt x="103729" y="473702"/>
                    </a:lnTo>
                    <a:cubicBezTo>
                      <a:pt x="46441" y="473702"/>
                      <a:pt x="0" y="427261"/>
                      <a:pt x="0" y="369973"/>
                    </a:cubicBezTo>
                    <a:lnTo>
                      <a:pt x="0" y="103729"/>
                    </a:lnTo>
                    <a:cubicBezTo>
                      <a:pt x="0" y="46441"/>
                      <a:pt x="46441" y="0"/>
                      <a:pt x="103729" y="0"/>
                    </a:cubicBezTo>
                    <a:close/>
                  </a:path>
                </a:pathLst>
              </a:custGeom>
              <a:solidFill>
                <a:srgbClr val="F8F3C8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95250"/>
                <a:ext cx="1333715" cy="568952"/>
              </a:xfrm>
              <a:prstGeom prst="rect">
                <a:avLst/>
              </a:prstGeom>
            </p:spPr>
            <p:txBody>
              <a:bodyPr lIns="34130" tIns="34130" rIns="34130" bIns="34130" rtlCol="0" anchor="ctr"/>
              <a:lstStyle/>
              <a:p>
                <a:pPr algn="ctr">
                  <a:lnSpc>
                    <a:spcPts val="3103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40590" y="375980"/>
              <a:ext cx="2036916" cy="236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01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0416649" y="6462564"/>
            <a:ext cx="1165854" cy="576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5"/>
              </a:lnSpc>
              <a:spcBef>
                <a:spcPct val="0"/>
              </a:spcBef>
            </a:pPr>
            <a:r>
              <a:rPr lang="en-US" sz="1689" b="1" spc="50">
                <a:solidFill>
                  <a:srgbClr val="000000"/>
                </a:solidFill>
                <a:latin typeface="Body Grotesque Bold"/>
                <a:ea typeface="Body Grotesque Bold"/>
                <a:cs typeface="Body Grotesque Bold"/>
                <a:sym typeface="Body Grotesque Bold"/>
              </a:rPr>
              <a:t>563 000</a:t>
            </a:r>
          </a:p>
          <a:p>
            <a:pPr algn="ctr">
              <a:lnSpc>
                <a:spcPts val="2365"/>
              </a:lnSpc>
              <a:spcBef>
                <a:spcPct val="0"/>
              </a:spcBef>
            </a:pPr>
            <a:r>
              <a:rPr lang="en-US" sz="1689" b="1" spc="50">
                <a:solidFill>
                  <a:srgbClr val="000000"/>
                </a:solidFill>
                <a:latin typeface="Body Grotesque Bold"/>
                <a:ea typeface="Body Grotesque Bold"/>
                <a:cs typeface="Body Grotesque Bold"/>
                <a:sym typeface="Body Grotesque Bold"/>
              </a:rPr>
              <a:t>Maďarů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4772994" y="4810254"/>
            <a:ext cx="1876521" cy="666493"/>
            <a:chOff x="0" y="0"/>
            <a:chExt cx="2502029" cy="888657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2502029" cy="888657"/>
              <a:chOff x="0" y="0"/>
              <a:chExt cx="1333715" cy="473702"/>
            </a:xfrm>
          </p:grpSpPr>
          <p:sp>
            <p:nvSpPr>
              <p:cNvPr id="26" name="Freeform 2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1333715" cy="473702"/>
              </a:xfrm>
              <a:custGeom>
                <a:avLst/>
                <a:gdLst/>
                <a:ahLst/>
                <a:cxnLst/>
                <a:rect l="l" t="t" r="r" b="b"/>
                <a:pathLst>
                  <a:path w="1333715" h="473702">
                    <a:moveTo>
                      <a:pt x="103729" y="0"/>
                    </a:moveTo>
                    <a:lnTo>
                      <a:pt x="1229986" y="0"/>
                    </a:lnTo>
                    <a:cubicBezTo>
                      <a:pt x="1257497" y="0"/>
                      <a:pt x="1283881" y="10929"/>
                      <a:pt x="1303333" y="30381"/>
                    </a:cubicBezTo>
                    <a:cubicBezTo>
                      <a:pt x="1322786" y="49834"/>
                      <a:pt x="1333715" y="76218"/>
                      <a:pt x="1333715" y="103729"/>
                    </a:cubicBezTo>
                    <a:lnTo>
                      <a:pt x="1333715" y="369973"/>
                    </a:lnTo>
                    <a:cubicBezTo>
                      <a:pt x="1333715" y="427261"/>
                      <a:pt x="1287274" y="473702"/>
                      <a:pt x="1229986" y="473702"/>
                    </a:cubicBezTo>
                    <a:lnTo>
                      <a:pt x="103729" y="473702"/>
                    </a:lnTo>
                    <a:cubicBezTo>
                      <a:pt x="46441" y="473702"/>
                      <a:pt x="0" y="427261"/>
                      <a:pt x="0" y="369973"/>
                    </a:cubicBezTo>
                    <a:lnTo>
                      <a:pt x="0" y="103729"/>
                    </a:lnTo>
                    <a:cubicBezTo>
                      <a:pt x="0" y="46441"/>
                      <a:pt x="46441" y="0"/>
                      <a:pt x="103729" y="0"/>
                    </a:cubicBezTo>
                    <a:close/>
                  </a:path>
                </a:pathLst>
              </a:custGeom>
              <a:solidFill>
                <a:srgbClr val="F8F3C8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95250"/>
                <a:ext cx="1333715" cy="568952"/>
              </a:xfrm>
              <a:prstGeom prst="rect">
                <a:avLst/>
              </a:prstGeom>
            </p:spPr>
            <p:txBody>
              <a:bodyPr lIns="34130" tIns="34130" rIns="34130" bIns="34130" rtlCol="0" anchor="ctr"/>
              <a:lstStyle/>
              <a:p>
                <a:pPr algn="ctr">
                  <a:lnSpc>
                    <a:spcPts val="3103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240590" y="375980"/>
              <a:ext cx="2036916" cy="236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01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5128328" y="4841108"/>
            <a:ext cx="1165854" cy="576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5"/>
              </a:lnSpc>
              <a:spcBef>
                <a:spcPct val="0"/>
              </a:spcBef>
            </a:pPr>
            <a:r>
              <a:rPr lang="en-US" sz="1689" b="1" spc="50">
                <a:solidFill>
                  <a:srgbClr val="000000"/>
                </a:solidFill>
                <a:latin typeface="Body Grotesque Bold"/>
                <a:ea typeface="Body Grotesque Bold"/>
                <a:cs typeface="Body Grotesque Bold"/>
                <a:sym typeface="Body Grotesque Bold"/>
              </a:rPr>
              <a:t>1 704 000 </a:t>
            </a:r>
          </a:p>
          <a:p>
            <a:pPr algn="ctr">
              <a:lnSpc>
                <a:spcPts val="2365"/>
              </a:lnSpc>
              <a:spcBef>
                <a:spcPct val="0"/>
              </a:spcBef>
            </a:pPr>
            <a:r>
              <a:rPr lang="en-US" sz="1689" b="1" spc="50">
                <a:solidFill>
                  <a:srgbClr val="000000"/>
                </a:solidFill>
                <a:latin typeface="Body Grotesque Bold"/>
                <a:ea typeface="Body Grotesque Bold"/>
                <a:cs typeface="Body Grotesque Bold"/>
                <a:sym typeface="Body Grotesque Bold"/>
              </a:rPr>
              <a:t>Maďarů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4417661" y="1739271"/>
            <a:ext cx="1876521" cy="666493"/>
            <a:chOff x="0" y="0"/>
            <a:chExt cx="2502029" cy="888657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2502029" cy="888657"/>
              <a:chOff x="0" y="0"/>
              <a:chExt cx="1333715" cy="473702"/>
            </a:xfrm>
          </p:grpSpPr>
          <p:sp>
            <p:nvSpPr>
              <p:cNvPr id="32" name="Freeform 3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1333715" cy="473702"/>
              </a:xfrm>
              <a:custGeom>
                <a:avLst/>
                <a:gdLst/>
                <a:ahLst/>
                <a:cxnLst/>
                <a:rect l="l" t="t" r="r" b="b"/>
                <a:pathLst>
                  <a:path w="1333715" h="473702">
                    <a:moveTo>
                      <a:pt x="103729" y="0"/>
                    </a:moveTo>
                    <a:lnTo>
                      <a:pt x="1229986" y="0"/>
                    </a:lnTo>
                    <a:cubicBezTo>
                      <a:pt x="1257497" y="0"/>
                      <a:pt x="1283881" y="10929"/>
                      <a:pt x="1303333" y="30381"/>
                    </a:cubicBezTo>
                    <a:cubicBezTo>
                      <a:pt x="1322786" y="49834"/>
                      <a:pt x="1333715" y="76218"/>
                      <a:pt x="1333715" y="103729"/>
                    </a:cubicBezTo>
                    <a:lnTo>
                      <a:pt x="1333715" y="369973"/>
                    </a:lnTo>
                    <a:cubicBezTo>
                      <a:pt x="1333715" y="427261"/>
                      <a:pt x="1287274" y="473702"/>
                      <a:pt x="1229986" y="473702"/>
                    </a:cubicBezTo>
                    <a:lnTo>
                      <a:pt x="103729" y="473702"/>
                    </a:lnTo>
                    <a:cubicBezTo>
                      <a:pt x="46441" y="473702"/>
                      <a:pt x="0" y="427261"/>
                      <a:pt x="0" y="369973"/>
                    </a:cubicBezTo>
                    <a:lnTo>
                      <a:pt x="0" y="103729"/>
                    </a:lnTo>
                    <a:cubicBezTo>
                      <a:pt x="0" y="46441"/>
                      <a:pt x="46441" y="0"/>
                      <a:pt x="103729" y="0"/>
                    </a:cubicBezTo>
                    <a:close/>
                  </a:path>
                </a:pathLst>
              </a:custGeom>
              <a:solidFill>
                <a:srgbClr val="F8F3C8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95250"/>
                <a:ext cx="1333715" cy="568952"/>
              </a:xfrm>
              <a:prstGeom prst="rect">
                <a:avLst/>
              </a:prstGeom>
            </p:spPr>
            <p:txBody>
              <a:bodyPr lIns="34130" tIns="34130" rIns="34130" bIns="34130" rtlCol="0" anchor="ctr"/>
              <a:lstStyle/>
              <a:p>
                <a:pPr algn="ctr">
                  <a:lnSpc>
                    <a:spcPts val="3103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240590" y="375980"/>
              <a:ext cx="2036916" cy="236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01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4772994" y="1770126"/>
            <a:ext cx="1165854" cy="576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5"/>
              </a:lnSpc>
              <a:spcBef>
                <a:spcPct val="0"/>
              </a:spcBef>
            </a:pPr>
            <a:r>
              <a:rPr lang="en-US" sz="1689" b="1" spc="50">
                <a:solidFill>
                  <a:srgbClr val="000000"/>
                </a:solidFill>
                <a:latin typeface="Body Grotesque Bold"/>
                <a:ea typeface="Body Grotesque Bold"/>
                <a:cs typeface="Body Grotesque Bold"/>
                <a:sym typeface="Body Grotesque Bold"/>
              </a:rPr>
              <a:t>1 084 000 </a:t>
            </a:r>
          </a:p>
          <a:p>
            <a:pPr algn="ctr">
              <a:lnSpc>
                <a:spcPts val="2365"/>
              </a:lnSpc>
              <a:spcBef>
                <a:spcPct val="0"/>
              </a:spcBef>
            </a:pPr>
            <a:r>
              <a:rPr lang="en-US" sz="1689" b="1" spc="50">
                <a:solidFill>
                  <a:srgbClr val="000000"/>
                </a:solidFill>
                <a:latin typeface="Body Grotesque Bold"/>
                <a:ea typeface="Body Grotesque Bold"/>
                <a:cs typeface="Body Grotesque Bold"/>
                <a:sym typeface="Body Grotesque Bold"/>
              </a:rPr>
              <a:t>Maďarů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8200697" y="3423136"/>
            <a:ext cx="1860619" cy="660845"/>
            <a:chOff x="0" y="0"/>
            <a:chExt cx="2480825" cy="881126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2480825" cy="881126"/>
              <a:chOff x="0" y="0"/>
              <a:chExt cx="1333715" cy="473702"/>
            </a:xfrm>
          </p:grpSpPr>
          <p:sp>
            <p:nvSpPr>
              <p:cNvPr id="38" name="Freeform 3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1333715" cy="473702"/>
              </a:xfrm>
              <a:custGeom>
                <a:avLst/>
                <a:gdLst/>
                <a:ahLst/>
                <a:cxnLst/>
                <a:rect l="l" t="t" r="r" b="b"/>
                <a:pathLst>
                  <a:path w="1333715" h="473702">
                    <a:moveTo>
                      <a:pt x="103729" y="0"/>
                    </a:moveTo>
                    <a:lnTo>
                      <a:pt x="1229986" y="0"/>
                    </a:lnTo>
                    <a:cubicBezTo>
                      <a:pt x="1257497" y="0"/>
                      <a:pt x="1283881" y="10929"/>
                      <a:pt x="1303333" y="30381"/>
                    </a:cubicBezTo>
                    <a:cubicBezTo>
                      <a:pt x="1322786" y="49834"/>
                      <a:pt x="1333715" y="76218"/>
                      <a:pt x="1333715" y="103729"/>
                    </a:cubicBezTo>
                    <a:lnTo>
                      <a:pt x="1333715" y="369973"/>
                    </a:lnTo>
                    <a:cubicBezTo>
                      <a:pt x="1333715" y="427261"/>
                      <a:pt x="1287274" y="473702"/>
                      <a:pt x="1229986" y="473702"/>
                    </a:cubicBezTo>
                    <a:lnTo>
                      <a:pt x="103729" y="473702"/>
                    </a:lnTo>
                    <a:cubicBezTo>
                      <a:pt x="46441" y="473702"/>
                      <a:pt x="0" y="427261"/>
                      <a:pt x="0" y="369973"/>
                    </a:cubicBezTo>
                    <a:lnTo>
                      <a:pt x="0" y="103729"/>
                    </a:lnTo>
                    <a:cubicBezTo>
                      <a:pt x="0" y="46441"/>
                      <a:pt x="46441" y="0"/>
                      <a:pt x="103729" y="0"/>
                    </a:cubicBezTo>
                    <a:close/>
                  </a:path>
                </a:pathLst>
              </a:custGeom>
              <a:solidFill>
                <a:srgbClr val="F8F3C8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-95250"/>
                <a:ext cx="1333715" cy="568952"/>
              </a:xfrm>
              <a:prstGeom prst="rect">
                <a:avLst/>
              </a:prstGeom>
            </p:spPr>
            <p:txBody>
              <a:bodyPr lIns="34130" tIns="34130" rIns="34130" bIns="34130" rtlCol="0" anchor="ctr"/>
              <a:lstStyle/>
              <a:p>
                <a:pPr algn="ctr">
                  <a:lnSpc>
                    <a:spcPts val="3103"/>
                  </a:lnSpc>
                </a:pPr>
                <a:endParaRPr/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238551" y="381915"/>
              <a:ext cx="2019654" cy="225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88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8561073" y="3451167"/>
            <a:ext cx="1165854" cy="576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5"/>
              </a:lnSpc>
              <a:spcBef>
                <a:spcPct val="0"/>
              </a:spcBef>
            </a:pPr>
            <a:r>
              <a:rPr lang="en-US" sz="1689" b="1" spc="50">
                <a:solidFill>
                  <a:srgbClr val="000000"/>
                </a:solidFill>
                <a:latin typeface="Body Grotesque Bold"/>
                <a:ea typeface="Body Grotesque Bold"/>
                <a:cs typeface="Body Grotesque Bold"/>
                <a:sym typeface="Body Grotesque Bold"/>
              </a:rPr>
              <a:t>64 000 </a:t>
            </a:r>
          </a:p>
          <a:p>
            <a:pPr algn="ctr">
              <a:lnSpc>
                <a:spcPts val="2365"/>
              </a:lnSpc>
              <a:spcBef>
                <a:spcPct val="0"/>
              </a:spcBef>
            </a:pPr>
            <a:r>
              <a:rPr lang="en-US" sz="1689" b="1" spc="50">
                <a:solidFill>
                  <a:srgbClr val="000000"/>
                </a:solidFill>
                <a:latin typeface="Body Grotesque Bold"/>
                <a:ea typeface="Body Grotesque Bold"/>
                <a:cs typeface="Body Grotesque Bold"/>
                <a:sym typeface="Body Grotesque Bold"/>
              </a:rPr>
              <a:t>Maďarů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22510" y="0"/>
            <a:ext cx="15465490" cy="10287000"/>
          </a:xfrm>
          <a:custGeom>
            <a:avLst/>
            <a:gdLst/>
            <a:ahLst/>
            <a:cxnLst/>
            <a:rect l="l" t="t" r="r" b="b"/>
            <a:pathLst>
              <a:path w="15465490" h="10287000">
                <a:moveTo>
                  <a:pt x="0" y="0"/>
                </a:moveTo>
                <a:lnTo>
                  <a:pt x="15465490" y="0"/>
                </a:lnTo>
                <a:lnTo>
                  <a:pt x="1546549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5390054" y="7492506"/>
            <a:ext cx="258689" cy="258689"/>
            <a:chOff x="0" y="0"/>
            <a:chExt cx="1108765" cy="11087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8765" cy="1108765"/>
            </a:xfrm>
            <a:custGeom>
              <a:avLst/>
              <a:gdLst/>
              <a:ahLst/>
              <a:cxnLst/>
              <a:rect l="l" t="t" r="r" b="b"/>
              <a:pathLst>
                <a:path w="1108765" h="1108765">
                  <a:moveTo>
                    <a:pt x="554383" y="0"/>
                  </a:moveTo>
                  <a:cubicBezTo>
                    <a:pt x="248206" y="0"/>
                    <a:pt x="0" y="248206"/>
                    <a:pt x="0" y="554383"/>
                  </a:cubicBezTo>
                  <a:cubicBezTo>
                    <a:pt x="0" y="860560"/>
                    <a:pt x="248206" y="1108765"/>
                    <a:pt x="554383" y="1108765"/>
                  </a:cubicBezTo>
                  <a:cubicBezTo>
                    <a:pt x="860560" y="1108765"/>
                    <a:pt x="1108765" y="860560"/>
                    <a:pt x="1108765" y="554383"/>
                  </a:cubicBezTo>
                  <a:cubicBezTo>
                    <a:pt x="1108765" y="248206"/>
                    <a:pt x="860560" y="0"/>
                    <a:pt x="554383" y="0"/>
                  </a:cubicBezTo>
                  <a:close/>
                </a:path>
              </a:pathLst>
            </a:custGeom>
            <a:solidFill>
              <a:srgbClr val="FF3131"/>
            </a:solidFill>
            <a:ln w="38100" cap="sq">
              <a:solidFill>
                <a:srgbClr val="2A2B39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3947" y="84897"/>
              <a:ext cx="900872" cy="9199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76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282732">
            <a:off x="5799778" y="4399485"/>
            <a:ext cx="2999759" cy="1033540"/>
            <a:chOff x="0" y="0"/>
            <a:chExt cx="1482853" cy="510904"/>
          </a:xfrm>
        </p:grpSpPr>
        <p:sp>
          <p:nvSpPr>
            <p:cNvPr id="7" name="Freeform 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482853" cy="510904"/>
            </a:xfrm>
            <a:custGeom>
              <a:avLst/>
              <a:gdLst/>
              <a:ahLst/>
              <a:cxnLst/>
              <a:rect l="l" t="t" r="r" b="b"/>
              <a:pathLst>
                <a:path w="1482853" h="510904">
                  <a:moveTo>
                    <a:pt x="741427" y="0"/>
                  </a:moveTo>
                  <a:cubicBezTo>
                    <a:pt x="331948" y="0"/>
                    <a:pt x="0" y="114370"/>
                    <a:pt x="0" y="255452"/>
                  </a:cubicBezTo>
                  <a:cubicBezTo>
                    <a:pt x="0" y="396534"/>
                    <a:pt x="331948" y="510904"/>
                    <a:pt x="741427" y="510904"/>
                  </a:cubicBezTo>
                  <a:cubicBezTo>
                    <a:pt x="1150905" y="510904"/>
                    <a:pt x="1482853" y="396534"/>
                    <a:pt x="1482853" y="255452"/>
                  </a:cubicBezTo>
                  <a:cubicBezTo>
                    <a:pt x="1482853" y="114370"/>
                    <a:pt x="1150905" y="0"/>
                    <a:pt x="741427" y="0"/>
                  </a:cubicBezTo>
                  <a:close/>
                </a:path>
              </a:pathLst>
            </a:custGeom>
            <a:solidFill>
              <a:srgbClr val="9FB3DA"/>
            </a:solidFill>
            <a:ln w="38100" cap="sq">
              <a:solidFill>
                <a:srgbClr val="FF3131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39017" y="47897"/>
              <a:ext cx="1204818" cy="41510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2799">
                  <a:solidFill>
                    <a:srgbClr val="402D32"/>
                  </a:solidFill>
                  <a:latin typeface="ITC Motter Corpus Semicondensed"/>
                  <a:ea typeface="ITC Motter Corpus Semicondensed"/>
                  <a:cs typeface="ITC Motter Corpus Semicondensed"/>
                  <a:sym typeface="ITC Motter Corpus Semicondensed"/>
                </a:rPr>
                <a:t>TEŠEDÍKOVO</a:t>
              </a:r>
            </a:p>
          </p:txBody>
        </p:sp>
      </p:grpSp>
      <p:sp>
        <p:nvSpPr>
          <p:cNvPr id="9" name="AutoShape 9"/>
          <p:cNvSpPr/>
          <p:nvPr/>
        </p:nvSpPr>
        <p:spPr>
          <a:xfrm flipH="1">
            <a:off x="5762394" y="5431279"/>
            <a:ext cx="587806" cy="1598176"/>
          </a:xfrm>
          <a:prstGeom prst="line">
            <a:avLst/>
          </a:prstGeom>
          <a:ln w="95250" cap="flat">
            <a:solidFill>
              <a:srgbClr val="FF3131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cs-CZ"/>
          </a:p>
        </p:txBody>
      </p:sp>
      <p:sp>
        <p:nvSpPr>
          <p:cNvPr id="10" name="AutoShape 10"/>
          <p:cNvSpPr/>
          <p:nvPr/>
        </p:nvSpPr>
        <p:spPr>
          <a:xfrm>
            <a:off x="2822510" y="-596866"/>
            <a:ext cx="0" cy="11302420"/>
          </a:xfrm>
          <a:prstGeom prst="line">
            <a:avLst/>
          </a:prstGeom>
          <a:ln w="2286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2D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5642" y="5067365"/>
            <a:ext cx="5000625" cy="2829884"/>
            <a:chOff x="0" y="0"/>
            <a:chExt cx="6667500" cy="377317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6667500" cy="3773178"/>
              <a:chOff x="0" y="0"/>
              <a:chExt cx="1333715" cy="754757"/>
            </a:xfrm>
          </p:grpSpPr>
          <p:sp>
            <p:nvSpPr>
              <p:cNvPr id="4" name="Freeform 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1333715" cy="754757"/>
              </a:xfrm>
              <a:custGeom>
                <a:avLst/>
                <a:gdLst/>
                <a:ahLst/>
                <a:cxnLst/>
                <a:rect l="l" t="t" r="r" b="b"/>
                <a:pathLst>
                  <a:path w="1333715" h="754757">
                    <a:moveTo>
                      <a:pt x="103729" y="0"/>
                    </a:moveTo>
                    <a:lnTo>
                      <a:pt x="1229986" y="0"/>
                    </a:lnTo>
                    <a:cubicBezTo>
                      <a:pt x="1257497" y="0"/>
                      <a:pt x="1283881" y="10929"/>
                      <a:pt x="1303333" y="30381"/>
                    </a:cubicBezTo>
                    <a:cubicBezTo>
                      <a:pt x="1322786" y="49834"/>
                      <a:pt x="1333715" y="76218"/>
                      <a:pt x="1333715" y="103729"/>
                    </a:cubicBezTo>
                    <a:lnTo>
                      <a:pt x="1333715" y="651029"/>
                    </a:lnTo>
                    <a:cubicBezTo>
                      <a:pt x="1333715" y="708316"/>
                      <a:pt x="1287274" y="754757"/>
                      <a:pt x="1229986" y="754757"/>
                    </a:cubicBezTo>
                    <a:lnTo>
                      <a:pt x="103729" y="754757"/>
                    </a:lnTo>
                    <a:cubicBezTo>
                      <a:pt x="46441" y="754757"/>
                      <a:pt x="0" y="708316"/>
                      <a:pt x="0" y="651029"/>
                    </a:cubicBezTo>
                    <a:lnTo>
                      <a:pt x="0" y="103729"/>
                    </a:lnTo>
                    <a:cubicBezTo>
                      <a:pt x="0" y="46441"/>
                      <a:pt x="46441" y="0"/>
                      <a:pt x="103729" y="0"/>
                    </a:cubicBezTo>
                    <a:close/>
                  </a:path>
                </a:pathLst>
              </a:custGeom>
              <a:solidFill>
                <a:srgbClr val="F8F3C8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1333715" cy="850007"/>
              </a:xfrm>
              <a:prstGeom prst="rect">
                <a:avLst/>
              </a:prstGeom>
            </p:spPr>
            <p:txBody>
              <a:bodyPr lIns="34130" tIns="34130" rIns="34130" bIns="34130" rtlCol="0" anchor="ctr"/>
              <a:lstStyle/>
              <a:p>
                <a:pPr algn="ctr">
                  <a:lnSpc>
                    <a:spcPts val="3103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619724" y="1127364"/>
              <a:ext cx="5428051" cy="12625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99"/>
                </a:lnSpc>
              </a:pPr>
              <a:r>
                <a:rPr lang="en-US" sz="2499" b="1">
                  <a:solidFill>
                    <a:srgbClr val="000000"/>
                  </a:solidFill>
                  <a:latin typeface="Body Grotesque Bold"/>
                  <a:ea typeface="Body Grotesque Bold"/>
                  <a:cs typeface="Body Grotesque Bold"/>
                  <a:sym typeface="Body Grotesque Bold"/>
                </a:rPr>
                <a:t>Okres Šaľa</a:t>
              </a:r>
            </a:p>
            <a:p>
              <a:pPr algn="ctr">
                <a:lnSpc>
                  <a:spcPts val="3999"/>
                </a:lnSpc>
              </a:pPr>
              <a:r>
                <a:rPr lang="en-US" sz="2499" b="1">
                  <a:solidFill>
                    <a:srgbClr val="000000"/>
                  </a:solidFill>
                  <a:latin typeface="Body Grotesque Bold"/>
                  <a:ea typeface="Body Grotesque Bold"/>
                  <a:cs typeface="Body Grotesque Bold"/>
                  <a:sym typeface="Body Grotesque Bold"/>
                </a:rPr>
                <a:t>Nitriansky kraj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4204" y="7692068"/>
            <a:ext cx="5000625" cy="2247900"/>
            <a:chOff x="0" y="0"/>
            <a:chExt cx="6667500" cy="29972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667500" cy="2997200"/>
              <a:chOff x="0" y="0"/>
              <a:chExt cx="1333715" cy="599537"/>
            </a:xfrm>
          </p:grpSpPr>
          <p:sp>
            <p:nvSpPr>
              <p:cNvPr id="9" name="Freeform 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1333715" cy="599537"/>
              </a:xfrm>
              <a:custGeom>
                <a:avLst/>
                <a:gdLst/>
                <a:ahLst/>
                <a:cxnLst/>
                <a:rect l="l" t="t" r="r" b="b"/>
                <a:pathLst>
                  <a:path w="1333715" h="599537">
                    <a:moveTo>
                      <a:pt x="103729" y="0"/>
                    </a:moveTo>
                    <a:lnTo>
                      <a:pt x="1229986" y="0"/>
                    </a:lnTo>
                    <a:cubicBezTo>
                      <a:pt x="1257497" y="0"/>
                      <a:pt x="1283881" y="10929"/>
                      <a:pt x="1303333" y="30381"/>
                    </a:cubicBezTo>
                    <a:cubicBezTo>
                      <a:pt x="1322786" y="49834"/>
                      <a:pt x="1333715" y="76218"/>
                      <a:pt x="1333715" y="103729"/>
                    </a:cubicBezTo>
                    <a:lnTo>
                      <a:pt x="1333715" y="495808"/>
                    </a:lnTo>
                    <a:cubicBezTo>
                      <a:pt x="1333715" y="553096"/>
                      <a:pt x="1287274" y="599537"/>
                      <a:pt x="1229986" y="599537"/>
                    </a:cubicBezTo>
                    <a:lnTo>
                      <a:pt x="103729" y="599537"/>
                    </a:lnTo>
                    <a:cubicBezTo>
                      <a:pt x="46441" y="599537"/>
                      <a:pt x="0" y="553096"/>
                      <a:pt x="0" y="495808"/>
                    </a:cubicBezTo>
                    <a:lnTo>
                      <a:pt x="0" y="103729"/>
                    </a:lnTo>
                    <a:cubicBezTo>
                      <a:pt x="0" y="46441"/>
                      <a:pt x="46441" y="0"/>
                      <a:pt x="103729" y="0"/>
                    </a:cubicBezTo>
                    <a:close/>
                  </a:path>
                </a:pathLst>
              </a:custGeom>
              <a:solidFill>
                <a:srgbClr val="F8F3C8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95250"/>
                <a:ext cx="1333715" cy="694787"/>
              </a:xfrm>
              <a:prstGeom prst="rect">
                <a:avLst/>
              </a:prstGeom>
            </p:spPr>
            <p:txBody>
              <a:bodyPr lIns="34130" tIns="34130" rIns="34130" bIns="34130" rtlCol="0" anchor="ctr"/>
              <a:lstStyle/>
              <a:p>
                <a:pPr algn="ctr">
                  <a:lnSpc>
                    <a:spcPts val="3103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753054" y="1043112"/>
              <a:ext cx="5428051" cy="5708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en-US" sz="2400" b="1">
                  <a:solidFill>
                    <a:srgbClr val="000000"/>
                  </a:solidFill>
                  <a:latin typeface="Body Grotesque Bold"/>
                  <a:ea typeface="Body Grotesque Bold"/>
                  <a:cs typeface="Body Grotesque Bold"/>
                  <a:sym typeface="Body Grotesque Bold"/>
                </a:rPr>
                <a:t>3 704 obyvatel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681882" y="6574861"/>
            <a:ext cx="5000625" cy="1776095"/>
            <a:chOff x="0" y="0"/>
            <a:chExt cx="6667500" cy="23681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667500" cy="2368127"/>
              <a:chOff x="0" y="0"/>
              <a:chExt cx="1333715" cy="473702"/>
            </a:xfrm>
          </p:grpSpPr>
          <p:sp>
            <p:nvSpPr>
              <p:cNvPr id="14" name="Freeform 1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1333715" cy="473702"/>
              </a:xfrm>
              <a:custGeom>
                <a:avLst/>
                <a:gdLst/>
                <a:ahLst/>
                <a:cxnLst/>
                <a:rect l="l" t="t" r="r" b="b"/>
                <a:pathLst>
                  <a:path w="1333715" h="473702">
                    <a:moveTo>
                      <a:pt x="103729" y="0"/>
                    </a:moveTo>
                    <a:lnTo>
                      <a:pt x="1229986" y="0"/>
                    </a:lnTo>
                    <a:cubicBezTo>
                      <a:pt x="1257497" y="0"/>
                      <a:pt x="1283881" y="10929"/>
                      <a:pt x="1303333" y="30381"/>
                    </a:cubicBezTo>
                    <a:cubicBezTo>
                      <a:pt x="1322786" y="49834"/>
                      <a:pt x="1333715" y="76218"/>
                      <a:pt x="1333715" y="103729"/>
                    </a:cubicBezTo>
                    <a:lnTo>
                      <a:pt x="1333715" y="369973"/>
                    </a:lnTo>
                    <a:cubicBezTo>
                      <a:pt x="1333715" y="427261"/>
                      <a:pt x="1287274" y="473702"/>
                      <a:pt x="1229986" y="473702"/>
                    </a:cubicBezTo>
                    <a:lnTo>
                      <a:pt x="103729" y="473702"/>
                    </a:lnTo>
                    <a:cubicBezTo>
                      <a:pt x="46441" y="473702"/>
                      <a:pt x="0" y="427261"/>
                      <a:pt x="0" y="369973"/>
                    </a:cubicBezTo>
                    <a:lnTo>
                      <a:pt x="0" y="103729"/>
                    </a:lnTo>
                    <a:cubicBezTo>
                      <a:pt x="0" y="46441"/>
                      <a:pt x="46441" y="0"/>
                      <a:pt x="103729" y="0"/>
                    </a:cubicBezTo>
                    <a:close/>
                  </a:path>
                </a:pathLst>
              </a:custGeom>
              <a:solidFill>
                <a:srgbClr val="F8F3C8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95250"/>
                <a:ext cx="1333715" cy="568952"/>
              </a:xfrm>
              <a:prstGeom prst="rect">
                <a:avLst/>
              </a:prstGeom>
            </p:spPr>
            <p:txBody>
              <a:bodyPr lIns="34130" tIns="34130" rIns="34130" bIns="34130" rtlCol="0" anchor="ctr"/>
              <a:lstStyle/>
              <a:p>
                <a:pPr algn="ctr">
                  <a:lnSpc>
                    <a:spcPts val="3103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641134" y="1043112"/>
              <a:ext cx="5428051" cy="589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99"/>
                </a:lnSpc>
              </a:pPr>
              <a:r>
                <a:rPr lang="en-US" sz="2499" b="1">
                  <a:solidFill>
                    <a:srgbClr val="000000"/>
                  </a:solidFill>
                  <a:latin typeface="Body Grotesque Bold"/>
                  <a:ea typeface="Body Grotesque Bold"/>
                  <a:cs typeface="Body Grotesque Bold"/>
                  <a:sym typeface="Body Grotesque Bold"/>
                </a:rPr>
                <a:t>Maďarská menšina: 70,4%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1993596" y="2875543"/>
            <a:ext cx="6294404" cy="7398636"/>
          </a:xfrm>
          <a:custGeom>
            <a:avLst/>
            <a:gdLst/>
            <a:ahLst/>
            <a:cxnLst/>
            <a:rect l="l" t="t" r="r" b="b"/>
            <a:pathLst>
              <a:path w="6294404" h="7398636">
                <a:moveTo>
                  <a:pt x="0" y="0"/>
                </a:moveTo>
                <a:lnTo>
                  <a:pt x="6294404" y="0"/>
                </a:lnTo>
                <a:lnTo>
                  <a:pt x="6294404" y="7398636"/>
                </a:lnTo>
                <a:lnTo>
                  <a:pt x="0" y="7398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075" r="-12491" b="-165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8" name="TextBox 18"/>
          <p:cNvSpPr txBox="1"/>
          <p:nvPr/>
        </p:nvSpPr>
        <p:spPr>
          <a:xfrm rot="-264317">
            <a:off x="-78386" y="998608"/>
            <a:ext cx="14093183" cy="2469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594"/>
              </a:lnSpc>
              <a:spcBef>
                <a:spcPct val="0"/>
              </a:spcBef>
            </a:pPr>
            <a:r>
              <a:rPr lang="en-US" sz="17327" spc="-346" dirty="0">
                <a:solidFill>
                  <a:srgbClr val="F4B5BE"/>
                </a:solidFill>
                <a:latin typeface="ITC Motter Corpus Semicondensed"/>
                <a:ea typeface="ITC Motter Corpus Semicondensed"/>
                <a:cs typeface="ITC Motter Corpus Semicondensed"/>
                <a:sym typeface="ITC Motter Corpus Semicondensed"/>
              </a:rPr>
              <a:t>TEŠEDÍKOVO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30435" y="3131348"/>
            <a:ext cx="13199645" cy="2485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634"/>
              </a:lnSpc>
              <a:spcBef>
                <a:spcPct val="0"/>
              </a:spcBef>
            </a:pPr>
            <a:r>
              <a:rPr lang="en-US" sz="17371" spc="-347" dirty="0">
                <a:solidFill>
                  <a:srgbClr val="C4E673"/>
                </a:solidFill>
                <a:latin typeface="ITC Motter Corpus Semicondensed"/>
                <a:ea typeface="ITC Motter Corpus Semicondensed"/>
                <a:cs typeface="ITC Motter Corpus Semicondensed"/>
                <a:sym typeface="ITC Motter Corpus Semicondensed"/>
              </a:rPr>
              <a:t>PERED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2D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9641" y="3000250"/>
            <a:ext cx="7797181" cy="8150827"/>
            <a:chOff x="0" y="0"/>
            <a:chExt cx="10396242" cy="1086776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0396242" cy="10867769"/>
              <a:chOff x="0" y="0"/>
              <a:chExt cx="2079583" cy="2173904"/>
            </a:xfrm>
          </p:grpSpPr>
          <p:sp>
            <p:nvSpPr>
              <p:cNvPr id="4" name="Freeform 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2079584" cy="2173904"/>
              </a:xfrm>
              <a:custGeom>
                <a:avLst/>
                <a:gdLst/>
                <a:ahLst/>
                <a:cxnLst/>
                <a:rect l="l" t="t" r="r" b="b"/>
                <a:pathLst>
                  <a:path w="2079584" h="2173904">
                    <a:moveTo>
                      <a:pt x="66525" y="0"/>
                    </a:moveTo>
                    <a:lnTo>
                      <a:pt x="2013058" y="0"/>
                    </a:lnTo>
                    <a:cubicBezTo>
                      <a:pt x="2030702" y="0"/>
                      <a:pt x="2047623" y="7009"/>
                      <a:pt x="2060099" y="19485"/>
                    </a:cubicBezTo>
                    <a:cubicBezTo>
                      <a:pt x="2072575" y="31961"/>
                      <a:pt x="2079584" y="48882"/>
                      <a:pt x="2079584" y="66525"/>
                    </a:cubicBezTo>
                    <a:lnTo>
                      <a:pt x="2079584" y="2107379"/>
                    </a:lnTo>
                    <a:cubicBezTo>
                      <a:pt x="2079584" y="2125023"/>
                      <a:pt x="2072575" y="2141943"/>
                      <a:pt x="2060099" y="2154419"/>
                    </a:cubicBezTo>
                    <a:cubicBezTo>
                      <a:pt x="2047623" y="2166895"/>
                      <a:pt x="2030702" y="2173904"/>
                      <a:pt x="2013058" y="2173904"/>
                    </a:cubicBezTo>
                    <a:lnTo>
                      <a:pt x="66525" y="2173904"/>
                    </a:lnTo>
                    <a:cubicBezTo>
                      <a:pt x="48882" y="2173904"/>
                      <a:pt x="31961" y="2166895"/>
                      <a:pt x="19485" y="2154419"/>
                    </a:cubicBezTo>
                    <a:cubicBezTo>
                      <a:pt x="7009" y="2141943"/>
                      <a:pt x="0" y="2125023"/>
                      <a:pt x="0" y="2107379"/>
                    </a:cubicBezTo>
                    <a:lnTo>
                      <a:pt x="0" y="66525"/>
                    </a:lnTo>
                    <a:cubicBezTo>
                      <a:pt x="0" y="48882"/>
                      <a:pt x="7009" y="31961"/>
                      <a:pt x="19485" y="19485"/>
                    </a:cubicBezTo>
                    <a:cubicBezTo>
                      <a:pt x="31961" y="7009"/>
                      <a:pt x="48882" y="0"/>
                      <a:pt x="66525" y="0"/>
                    </a:cubicBezTo>
                    <a:close/>
                  </a:path>
                </a:pathLst>
              </a:custGeom>
              <a:solidFill>
                <a:srgbClr val="F8F3C8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2079583" cy="2269154"/>
              </a:xfrm>
              <a:prstGeom prst="rect">
                <a:avLst/>
              </a:prstGeom>
            </p:spPr>
            <p:txBody>
              <a:bodyPr lIns="34130" tIns="34130" rIns="34130" bIns="34130" rtlCol="0" anchor="ctr"/>
              <a:lstStyle/>
              <a:p>
                <a:pPr algn="ctr">
                  <a:lnSpc>
                    <a:spcPts val="3103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14142" y="1418756"/>
              <a:ext cx="8359146" cy="6928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519" lvl="1" indent="-302260" algn="l">
                <a:lnSpc>
                  <a:spcPts val="4199"/>
                </a:lnSpc>
                <a:buFont typeface="Arial"/>
                <a:buChar char="•"/>
              </a:pPr>
              <a:r>
                <a:rPr lang="en-US" sz="2799">
                  <a:solidFill>
                    <a:srgbClr val="402D32"/>
                  </a:solidFill>
                  <a:latin typeface="Body Grotesque"/>
                  <a:ea typeface="Body Grotesque"/>
                  <a:cs typeface="Body Grotesque"/>
                  <a:sym typeface="Body Grotesque"/>
                </a:rPr>
                <a:t>hlavní prvek pro vyhraňování: uchování maďarštiny</a:t>
              </a:r>
            </a:p>
            <a:p>
              <a:pPr marL="604519" lvl="1" indent="-302260" algn="l">
                <a:lnSpc>
                  <a:spcPts val="4199"/>
                </a:lnSpc>
                <a:buFont typeface="Arial"/>
                <a:buChar char="•"/>
              </a:pPr>
              <a:r>
                <a:rPr lang="en-US" sz="2799">
                  <a:solidFill>
                    <a:srgbClr val="402D32"/>
                  </a:solidFill>
                  <a:latin typeface="Body Grotesque"/>
                  <a:ea typeface="Body Grotesque"/>
                  <a:cs typeface="Body Grotesque"/>
                  <a:sym typeface="Body Grotesque"/>
                </a:rPr>
                <a:t>bilingvní</a:t>
              </a:r>
            </a:p>
            <a:p>
              <a:pPr marL="604519" lvl="1" indent="-302260" algn="l">
                <a:lnSpc>
                  <a:spcPts val="4199"/>
                </a:lnSpc>
                <a:buFont typeface="Arial"/>
                <a:buChar char="•"/>
              </a:pPr>
              <a:r>
                <a:rPr lang="en-US" sz="2799">
                  <a:solidFill>
                    <a:srgbClr val="402D32"/>
                  </a:solidFill>
                  <a:latin typeface="Body Grotesque"/>
                  <a:ea typeface="Body Grotesque"/>
                  <a:cs typeface="Body Grotesque"/>
                  <a:sym typeface="Body Grotesque"/>
                </a:rPr>
                <a:t>maďarština- hlavní jazyk komunikace</a:t>
              </a:r>
            </a:p>
            <a:p>
              <a:pPr marL="604519" lvl="1" indent="-302260" algn="l">
                <a:lnSpc>
                  <a:spcPts val="4199"/>
                </a:lnSpc>
                <a:buFont typeface="Arial"/>
                <a:buChar char="•"/>
              </a:pPr>
              <a:r>
                <a:rPr lang="en-US" sz="2799">
                  <a:solidFill>
                    <a:srgbClr val="402D32"/>
                  </a:solidFill>
                  <a:latin typeface="Body Grotesque"/>
                  <a:ea typeface="Body Grotesque"/>
                  <a:cs typeface="Body Grotesque"/>
                  <a:sym typeface="Body Grotesque"/>
                </a:rPr>
                <a:t>dvojjazyčné nápisy</a:t>
              </a:r>
            </a:p>
            <a:p>
              <a:pPr marL="604519" lvl="1" indent="-302260" algn="l">
                <a:lnSpc>
                  <a:spcPts val="4199"/>
                </a:lnSpc>
                <a:buFont typeface="Arial"/>
                <a:buChar char="•"/>
              </a:pPr>
              <a:r>
                <a:rPr lang="en-US" sz="2799">
                  <a:solidFill>
                    <a:srgbClr val="402D32"/>
                  </a:solidFill>
                  <a:latin typeface="Body Grotesque"/>
                  <a:ea typeface="Body Grotesque"/>
                  <a:cs typeface="Body Grotesque"/>
                  <a:sym typeface="Body Grotesque"/>
                </a:rPr>
                <a:t>maďarské školy</a:t>
              </a:r>
            </a:p>
            <a:p>
              <a:pPr marL="604519" lvl="1" indent="-302260" algn="l">
                <a:lnSpc>
                  <a:spcPts val="4199"/>
                </a:lnSpc>
                <a:buFont typeface="Arial"/>
                <a:buChar char="•"/>
              </a:pPr>
              <a:r>
                <a:rPr lang="en-US" sz="2799">
                  <a:solidFill>
                    <a:srgbClr val="402D32"/>
                  </a:solidFill>
                  <a:latin typeface="Body Grotesque"/>
                  <a:ea typeface="Body Grotesque"/>
                  <a:cs typeface="Body Grotesque"/>
                  <a:sym typeface="Body Grotesque"/>
                </a:rPr>
                <a:t>úřady- používají slovenštinu</a:t>
              </a:r>
            </a:p>
            <a:p>
              <a:pPr marL="604519" lvl="1" indent="-302260" algn="l">
                <a:lnSpc>
                  <a:spcPts val="4199"/>
                </a:lnSpc>
                <a:buFont typeface="Arial"/>
                <a:buChar char="•"/>
              </a:pPr>
              <a:r>
                <a:rPr lang="en-US" sz="2799">
                  <a:solidFill>
                    <a:srgbClr val="402D32"/>
                  </a:solidFill>
                  <a:latin typeface="Body Grotesque"/>
                  <a:ea typeface="Body Grotesque"/>
                  <a:cs typeface="Body Grotesque"/>
                  <a:sym typeface="Body Grotesque"/>
                </a:rPr>
                <a:t>mezi sl. a maď. přepínají</a:t>
              </a:r>
            </a:p>
            <a:p>
              <a:pPr marL="604519" lvl="1" indent="-302260" algn="l">
                <a:lnSpc>
                  <a:spcPts val="4199"/>
                </a:lnSpc>
                <a:buFont typeface="Arial"/>
                <a:buChar char="•"/>
              </a:pPr>
              <a:r>
                <a:rPr lang="en-US" sz="2799">
                  <a:solidFill>
                    <a:srgbClr val="402D32"/>
                  </a:solidFill>
                  <a:latin typeface="Body Grotesque"/>
                  <a:ea typeface="Body Grotesque"/>
                  <a:cs typeface="Body Grotesque"/>
                  <a:sym typeface="Body Grotesque"/>
                </a:rPr>
                <a:t>noviny- dvojjazyčné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4345" y="0"/>
            <a:ext cx="9047774" cy="3918371"/>
            <a:chOff x="0" y="0"/>
            <a:chExt cx="12063698" cy="5224495"/>
          </a:xfrm>
        </p:grpSpPr>
        <p:grpSp>
          <p:nvGrpSpPr>
            <p:cNvPr id="8" name="Group 8"/>
            <p:cNvGrpSpPr/>
            <p:nvPr/>
          </p:nvGrpSpPr>
          <p:grpSpPr>
            <a:xfrm rot="-219100">
              <a:off x="130747" y="371295"/>
              <a:ext cx="11802205" cy="4481905"/>
              <a:chOff x="0" y="0"/>
              <a:chExt cx="852912" cy="32389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52912" cy="323895"/>
              </a:xfrm>
              <a:custGeom>
                <a:avLst/>
                <a:gdLst/>
                <a:ahLst/>
                <a:cxnLst/>
                <a:rect l="l" t="t" r="r" b="b"/>
                <a:pathLst>
                  <a:path w="852912" h="323895">
                    <a:moveTo>
                      <a:pt x="426456" y="0"/>
                    </a:moveTo>
                    <a:lnTo>
                      <a:pt x="509238" y="44626"/>
                    </a:lnTo>
                    <a:lnTo>
                      <a:pt x="639684" y="21697"/>
                    </a:lnTo>
                    <a:lnTo>
                      <a:pt x="652619" y="76062"/>
                    </a:lnTo>
                    <a:lnTo>
                      <a:pt x="795778" y="80974"/>
                    </a:lnTo>
                    <a:lnTo>
                      <a:pt x="735400" y="130511"/>
                    </a:lnTo>
                    <a:lnTo>
                      <a:pt x="852912" y="161947"/>
                    </a:lnTo>
                    <a:lnTo>
                      <a:pt x="735400" y="193384"/>
                    </a:lnTo>
                    <a:lnTo>
                      <a:pt x="795778" y="242921"/>
                    </a:lnTo>
                    <a:lnTo>
                      <a:pt x="652619" y="247833"/>
                    </a:lnTo>
                    <a:lnTo>
                      <a:pt x="639684" y="302198"/>
                    </a:lnTo>
                    <a:lnTo>
                      <a:pt x="509238" y="279269"/>
                    </a:lnTo>
                    <a:lnTo>
                      <a:pt x="426456" y="323895"/>
                    </a:lnTo>
                    <a:lnTo>
                      <a:pt x="343674" y="279269"/>
                    </a:lnTo>
                    <a:lnTo>
                      <a:pt x="213228" y="302198"/>
                    </a:lnTo>
                    <a:lnTo>
                      <a:pt x="200293" y="247833"/>
                    </a:lnTo>
                    <a:lnTo>
                      <a:pt x="57134" y="242921"/>
                    </a:lnTo>
                    <a:lnTo>
                      <a:pt x="117512" y="193384"/>
                    </a:lnTo>
                    <a:lnTo>
                      <a:pt x="0" y="161947"/>
                    </a:lnTo>
                    <a:lnTo>
                      <a:pt x="117512" y="130511"/>
                    </a:lnTo>
                    <a:lnTo>
                      <a:pt x="57134" y="80974"/>
                    </a:lnTo>
                    <a:lnTo>
                      <a:pt x="200293" y="76062"/>
                    </a:lnTo>
                    <a:lnTo>
                      <a:pt x="213228" y="21697"/>
                    </a:lnTo>
                    <a:lnTo>
                      <a:pt x="343674" y="44626"/>
                    </a:lnTo>
                    <a:lnTo>
                      <a:pt x="426456" y="0"/>
                    </a:lnTo>
                    <a:close/>
                  </a:path>
                </a:pathLst>
              </a:custGeom>
              <a:solidFill>
                <a:srgbClr val="F4B5BE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 rot="-355722">
              <a:off x="1804089" y="1122849"/>
              <a:ext cx="8775641" cy="2865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046"/>
                </a:lnSpc>
              </a:pPr>
              <a:r>
                <a:rPr lang="en-US" sz="6877" spc="137">
                  <a:solidFill>
                    <a:srgbClr val="402D32"/>
                  </a:solidFill>
                  <a:latin typeface="ITC Motter Corpus Semicondensed"/>
                  <a:ea typeface="ITC Motter Corpus Semicondensed"/>
                  <a:cs typeface="ITC Motter Corpus Semicondensed"/>
                  <a:sym typeface="ITC Motter Corpus Semicondensed"/>
                </a:rPr>
                <a:t>JAZYK MENŠINY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1651410" y="0"/>
            <a:ext cx="6636590" cy="5457010"/>
          </a:xfrm>
          <a:custGeom>
            <a:avLst/>
            <a:gdLst/>
            <a:ahLst/>
            <a:cxnLst/>
            <a:rect l="l" t="t" r="r" b="b"/>
            <a:pathLst>
              <a:path w="6636590" h="5457010">
                <a:moveTo>
                  <a:pt x="0" y="0"/>
                </a:moveTo>
                <a:lnTo>
                  <a:pt x="6636590" y="0"/>
                </a:lnTo>
                <a:lnTo>
                  <a:pt x="6636590" y="5457010"/>
                </a:lnTo>
                <a:lnTo>
                  <a:pt x="0" y="54570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301" b="-3685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8576823" y="6823819"/>
            <a:ext cx="5783222" cy="3463001"/>
          </a:xfrm>
          <a:custGeom>
            <a:avLst/>
            <a:gdLst/>
            <a:ahLst/>
            <a:cxnLst/>
            <a:rect l="l" t="t" r="r" b="b"/>
            <a:pathLst>
              <a:path w="5783222" h="3463001">
                <a:moveTo>
                  <a:pt x="0" y="0"/>
                </a:moveTo>
                <a:lnTo>
                  <a:pt x="5783222" y="0"/>
                </a:lnTo>
                <a:lnTo>
                  <a:pt x="5783222" y="3463001"/>
                </a:lnTo>
                <a:lnTo>
                  <a:pt x="0" y="34630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719" b="-80947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3" name="Group 13"/>
          <p:cNvGrpSpPr/>
          <p:nvPr/>
        </p:nvGrpSpPr>
        <p:grpSpPr>
          <a:xfrm rot="468572">
            <a:off x="14021132" y="5892313"/>
            <a:ext cx="4066032" cy="1138201"/>
            <a:chOff x="0" y="0"/>
            <a:chExt cx="2009938" cy="562640"/>
          </a:xfrm>
        </p:grpSpPr>
        <p:sp>
          <p:nvSpPr>
            <p:cNvPr id="14" name="Freeform 1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2009938" cy="562640"/>
            </a:xfrm>
            <a:custGeom>
              <a:avLst/>
              <a:gdLst/>
              <a:ahLst/>
              <a:cxnLst/>
              <a:rect l="l" t="t" r="r" b="b"/>
              <a:pathLst>
                <a:path w="2009938" h="562640">
                  <a:moveTo>
                    <a:pt x="1004969" y="0"/>
                  </a:moveTo>
                  <a:cubicBezTo>
                    <a:pt x="449940" y="0"/>
                    <a:pt x="0" y="125951"/>
                    <a:pt x="0" y="281320"/>
                  </a:cubicBezTo>
                  <a:cubicBezTo>
                    <a:pt x="0" y="436689"/>
                    <a:pt x="449940" y="562640"/>
                    <a:pt x="1004969" y="562640"/>
                  </a:cubicBezTo>
                  <a:cubicBezTo>
                    <a:pt x="1559998" y="562640"/>
                    <a:pt x="2009938" y="436689"/>
                    <a:pt x="2009938" y="281320"/>
                  </a:cubicBezTo>
                  <a:cubicBezTo>
                    <a:pt x="2009938" y="125951"/>
                    <a:pt x="1559998" y="0"/>
                    <a:pt x="1004969" y="0"/>
                  </a:cubicBezTo>
                  <a:close/>
                </a:path>
              </a:pathLst>
            </a:custGeom>
            <a:solidFill>
              <a:srgbClr val="F4B5BE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8432" y="119423"/>
              <a:ext cx="1633074" cy="39047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2799">
                  <a:solidFill>
                    <a:srgbClr val="402D32"/>
                  </a:solidFill>
                  <a:latin typeface="Gagalin"/>
                  <a:ea typeface="Gagalin"/>
                  <a:cs typeface="Gagalin"/>
                  <a:sym typeface="Gagalin"/>
                </a:rPr>
                <a:t>DVOJJAZYČNÉ NÁZVY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6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0186" y="515307"/>
            <a:ext cx="6732845" cy="9601205"/>
          </a:xfrm>
          <a:custGeom>
            <a:avLst/>
            <a:gdLst/>
            <a:ahLst/>
            <a:cxnLst/>
            <a:rect l="l" t="t" r="r" b="b"/>
            <a:pathLst>
              <a:path w="6732845" h="9601205">
                <a:moveTo>
                  <a:pt x="0" y="0"/>
                </a:moveTo>
                <a:lnTo>
                  <a:pt x="6732845" y="0"/>
                </a:lnTo>
                <a:lnTo>
                  <a:pt x="6732845" y="9601205"/>
                </a:lnTo>
                <a:lnTo>
                  <a:pt x="0" y="96012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1485667" y="515307"/>
            <a:ext cx="6672837" cy="9601205"/>
          </a:xfrm>
          <a:custGeom>
            <a:avLst/>
            <a:gdLst/>
            <a:ahLst/>
            <a:cxnLst/>
            <a:rect l="l" t="t" r="r" b="b"/>
            <a:pathLst>
              <a:path w="6672837" h="9601205">
                <a:moveTo>
                  <a:pt x="0" y="0"/>
                </a:moveTo>
                <a:lnTo>
                  <a:pt x="6672838" y="0"/>
                </a:lnTo>
                <a:lnTo>
                  <a:pt x="6672838" y="9601205"/>
                </a:lnTo>
                <a:lnTo>
                  <a:pt x="0" y="9601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7315991" y="3972507"/>
            <a:ext cx="3656018" cy="2686805"/>
          </a:xfrm>
          <a:custGeom>
            <a:avLst/>
            <a:gdLst/>
            <a:ahLst/>
            <a:cxnLst/>
            <a:rect l="l" t="t" r="r" b="b"/>
            <a:pathLst>
              <a:path w="3656018" h="2686805">
                <a:moveTo>
                  <a:pt x="0" y="0"/>
                </a:moveTo>
                <a:lnTo>
                  <a:pt x="3656018" y="0"/>
                </a:lnTo>
                <a:lnTo>
                  <a:pt x="3656018" y="2686805"/>
                </a:lnTo>
                <a:lnTo>
                  <a:pt x="0" y="26868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7391340" y="4236691"/>
            <a:ext cx="3656018" cy="63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44"/>
              </a:lnSpc>
              <a:spcBef>
                <a:spcPct val="0"/>
              </a:spcBef>
            </a:pPr>
            <a:r>
              <a:rPr lang="en-US" sz="3340" b="1">
                <a:solidFill>
                  <a:srgbClr val="000000"/>
                </a:solidFill>
                <a:latin typeface="Body Grotesque Bold"/>
                <a:ea typeface="Body Grotesque Bold"/>
                <a:cs typeface="Body Grotesque Bold"/>
                <a:sym typeface="Body Grotesque Bold"/>
              </a:rPr>
              <a:t>Noviny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C5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88585" y="2778511"/>
            <a:ext cx="7797181" cy="6055327"/>
            <a:chOff x="0" y="0"/>
            <a:chExt cx="10396242" cy="807376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0396242" cy="8073769"/>
              <a:chOff x="0" y="0"/>
              <a:chExt cx="2079583" cy="1615014"/>
            </a:xfrm>
          </p:grpSpPr>
          <p:sp>
            <p:nvSpPr>
              <p:cNvPr id="4" name="Freeform 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2079584" cy="1615014"/>
              </a:xfrm>
              <a:custGeom>
                <a:avLst/>
                <a:gdLst/>
                <a:ahLst/>
                <a:cxnLst/>
                <a:rect l="l" t="t" r="r" b="b"/>
                <a:pathLst>
                  <a:path w="2079584" h="1615014">
                    <a:moveTo>
                      <a:pt x="66525" y="0"/>
                    </a:moveTo>
                    <a:lnTo>
                      <a:pt x="2013058" y="0"/>
                    </a:lnTo>
                    <a:cubicBezTo>
                      <a:pt x="2030702" y="0"/>
                      <a:pt x="2047623" y="7009"/>
                      <a:pt x="2060099" y="19485"/>
                    </a:cubicBezTo>
                    <a:cubicBezTo>
                      <a:pt x="2072575" y="31961"/>
                      <a:pt x="2079584" y="48882"/>
                      <a:pt x="2079584" y="66525"/>
                    </a:cubicBezTo>
                    <a:lnTo>
                      <a:pt x="2079584" y="1548489"/>
                    </a:lnTo>
                    <a:cubicBezTo>
                      <a:pt x="2079584" y="1566133"/>
                      <a:pt x="2072575" y="1583053"/>
                      <a:pt x="2060099" y="1595529"/>
                    </a:cubicBezTo>
                    <a:cubicBezTo>
                      <a:pt x="2047623" y="1608005"/>
                      <a:pt x="2030702" y="1615014"/>
                      <a:pt x="2013058" y="1615014"/>
                    </a:cubicBezTo>
                    <a:lnTo>
                      <a:pt x="66525" y="1615014"/>
                    </a:lnTo>
                    <a:cubicBezTo>
                      <a:pt x="48882" y="1615014"/>
                      <a:pt x="31961" y="1608005"/>
                      <a:pt x="19485" y="1595529"/>
                    </a:cubicBezTo>
                    <a:cubicBezTo>
                      <a:pt x="7009" y="1583053"/>
                      <a:pt x="0" y="1566133"/>
                      <a:pt x="0" y="1548489"/>
                    </a:cubicBezTo>
                    <a:lnTo>
                      <a:pt x="0" y="66525"/>
                    </a:lnTo>
                    <a:cubicBezTo>
                      <a:pt x="0" y="48882"/>
                      <a:pt x="7009" y="31961"/>
                      <a:pt x="19485" y="19485"/>
                    </a:cubicBezTo>
                    <a:cubicBezTo>
                      <a:pt x="31961" y="7009"/>
                      <a:pt x="48882" y="0"/>
                      <a:pt x="66525" y="0"/>
                    </a:cubicBezTo>
                    <a:close/>
                  </a:path>
                </a:pathLst>
              </a:custGeom>
              <a:solidFill>
                <a:srgbClr val="F8F3C8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2079583" cy="1710264"/>
              </a:xfrm>
              <a:prstGeom prst="rect">
                <a:avLst/>
              </a:prstGeom>
            </p:spPr>
            <p:txBody>
              <a:bodyPr lIns="34130" tIns="34130" rIns="34130" bIns="34130" rtlCol="0" anchor="ctr"/>
              <a:lstStyle/>
              <a:p>
                <a:pPr algn="ctr">
                  <a:lnSpc>
                    <a:spcPts val="3103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162050" y="1422566"/>
              <a:ext cx="8217257" cy="4832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519" lvl="1" indent="-302260" algn="l">
                <a:lnSpc>
                  <a:spcPts val="4199"/>
                </a:lnSpc>
                <a:buFont typeface="Arial"/>
                <a:buChar char="•"/>
              </a:pPr>
              <a:r>
                <a:rPr lang="en-US" sz="2799">
                  <a:solidFill>
                    <a:srgbClr val="402D32"/>
                  </a:solidFill>
                  <a:latin typeface="Body Grotesque"/>
                  <a:ea typeface="Body Grotesque"/>
                  <a:cs typeface="Body Grotesque"/>
                  <a:sym typeface="Body Grotesque"/>
                </a:rPr>
                <a:t>Mateřská škola s výchovným jazykem slovenským a </a:t>
              </a:r>
              <a:r>
                <a:rPr lang="en-US" sz="2799" b="1">
                  <a:solidFill>
                    <a:srgbClr val="402D32"/>
                  </a:solidFill>
                  <a:latin typeface="Body Grotesque Bold"/>
                  <a:ea typeface="Body Grotesque Bold"/>
                  <a:cs typeface="Body Grotesque Bold"/>
                  <a:sym typeface="Body Grotesque Bold"/>
                </a:rPr>
                <a:t>maďarským</a:t>
              </a:r>
            </a:p>
            <a:p>
              <a:pPr marL="604519" lvl="1" indent="-302260" algn="l">
                <a:lnSpc>
                  <a:spcPts val="4199"/>
                </a:lnSpc>
                <a:buFont typeface="Arial"/>
                <a:buChar char="•"/>
              </a:pPr>
              <a:r>
                <a:rPr lang="en-US" sz="2799">
                  <a:solidFill>
                    <a:srgbClr val="402D32"/>
                  </a:solidFill>
                  <a:latin typeface="Body Grotesque"/>
                  <a:ea typeface="Body Grotesque"/>
                  <a:cs typeface="Body Grotesque"/>
                  <a:sym typeface="Body Grotesque"/>
                </a:rPr>
                <a:t>základní škola s vyučovacím jazykem slovenským a </a:t>
              </a:r>
              <a:r>
                <a:rPr lang="en-US" sz="2799" b="1">
                  <a:solidFill>
                    <a:srgbClr val="402D32"/>
                  </a:solidFill>
                  <a:latin typeface="Body Grotesque Bold"/>
                  <a:ea typeface="Body Grotesque Bold"/>
                  <a:cs typeface="Body Grotesque Bold"/>
                  <a:sym typeface="Body Grotesque Bold"/>
                </a:rPr>
                <a:t>maďarským</a:t>
              </a:r>
              <a:r>
                <a:rPr lang="en-US" sz="2799">
                  <a:solidFill>
                    <a:srgbClr val="402D32"/>
                  </a:solidFill>
                  <a:latin typeface="Body Grotesque"/>
                  <a:ea typeface="Body Grotesque"/>
                  <a:cs typeface="Body Grotesque"/>
                  <a:sym typeface="Body Grotesque"/>
                </a:rPr>
                <a:t>- 1., 2. stupeň</a:t>
              </a:r>
            </a:p>
            <a:p>
              <a:pPr algn="l">
                <a:lnSpc>
                  <a:spcPts val="4199"/>
                </a:lnSpc>
              </a:pPr>
              <a:endParaRPr lang="en-US" sz="2799">
                <a:solidFill>
                  <a:srgbClr val="402D32"/>
                </a:solidFill>
                <a:latin typeface="Body Grotesque"/>
                <a:ea typeface="Body Grotesque"/>
                <a:cs typeface="Body Grotesque"/>
                <a:sym typeface="Body Grotesque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 rot="353237">
            <a:off x="10128125" y="796575"/>
            <a:ext cx="7756109" cy="2508893"/>
            <a:chOff x="0" y="0"/>
            <a:chExt cx="1870266" cy="604981"/>
          </a:xfrm>
        </p:grpSpPr>
        <p:sp>
          <p:nvSpPr>
            <p:cNvPr id="8" name="Freeform 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870266" cy="604981"/>
            </a:xfrm>
            <a:custGeom>
              <a:avLst/>
              <a:gdLst/>
              <a:ahLst/>
              <a:cxnLst/>
              <a:rect l="l" t="t" r="r" b="b"/>
              <a:pathLst>
                <a:path w="1870266" h="604981">
                  <a:moveTo>
                    <a:pt x="935133" y="0"/>
                  </a:moveTo>
                  <a:cubicBezTo>
                    <a:pt x="418673" y="0"/>
                    <a:pt x="0" y="135430"/>
                    <a:pt x="0" y="302490"/>
                  </a:cubicBezTo>
                  <a:cubicBezTo>
                    <a:pt x="0" y="469551"/>
                    <a:pt x="418673" y="604981"/>
                    <a:pt x="935133" y="604981"/>
                  </a:cubicBezTo>
                  <a:cubicBezTo>
                    <a:pt x="1451593" y="604981"/>
                    <a:pt x="1870266" y="469551"/>
                    <a:pt x="1870266" y="302490"/>
                  </a:cubicBezTo>
                  <a:cubicBezTo>
                    <a:pt x="1870266" y="135430"/>
                    <a:pt x="1451593" y="0"/>
                    <a:pt x="935133" y="0"/>
                  </a:cubicBezTo>
                  <a:close/>
                </a:path>
              </a:pathLst>
            </a:custGeom>
            <a:solidFill>
              <a:srgbClr val="FFDA68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75337" y="-57583"/>
              <a:ext cx="1519591" cy="605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8046"/>
                </a:lnSpc>
                <a:spcBef>
                  <a:spcPct val="0"/>
                </a:spcBef>
              </a:pPr>
              <a:r>
                <a:rPr lang="en-US" sz="6877" spc="137">
                  <a:solidFill>
                    <a:srgbClr val="402D32"/>
                  </a:solidFill>
                  <a:latin typeface="ITC Motter Corpus Semicondensed"/>
                  <a:ea typeface="ITC Motter Corpus Semicondensed"/>
                  <a:cs typeface="ITC Motter Corpus Semicondensed"/>
                  <a:sym typeface="ITC Motter Corpus Semicondensed"/>
                </a:rPr>
                <a:t>ŠKOLSTVÍ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-1077319"/>
            <a:ext cx="8523239" cy="11364319"/>
          </a:xfrm>
          <a:custGeom>
            <a:avLst/>
            <a:gdLst/>
            <a:ahLst/>
            <a:cxnLst/>
            <a:rect l="l" t="t" r="r" b="b"/>
            <a:pathLst>
              <a:path w="8523239" h="11364319">
                <a:moveTo>
                  <a:pt x="0" y="0"/>
                </a:moveTo>
                <a:lnTo>
                  <a:pt x="8523239" y="0"/>
                </a:lnTo>
                <a:lnTo>
                  <a:pt x="8523239" y="11364319"/>
                </a:lnTo>
                <a:lnTo>
                  <a:pt x="0" y="113643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D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4582" y="4767520"/>
            <a:ext cx="5714949" cy="6283528"/>
            <a:chOff x="0" y="0"/>
            <a:chExt cx="7619932" cy="837803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7619932" cy="8378038"/>
              <a:chOff x="0" y="0"/>
              <a:chExt cx="1385475" cy="1523316"/>
            </a:xfrm>
          </p:grpSpPr>
          <p:sp>
            <p:nvSpPr>
              <p:cNvPr id="4" name="Freeform 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1385475" cy="1523316"/>
              </a:xfrm>
              <a:custGeom>
                <a:avLst/>
                <a:gdLst/>
                <a:ahLst/>
                <a:cxnLst/>
                <a:rect l="l" t="t" r="r" b="b"/>
                <a:pathLst>
                  <a:path w="1385475" h="1523316">
                    <a:moveTo>
                      <a:pt x="99854" y="0"/>
                    </a:moveTo>
                    <a:lnTo>
                      <a:pt x="1285622" y="0"/>
                    </a:lnTo>
                    <a:cubicBezTo>
                      <a:pt x="1312104" y="0"/>
                      <a:pt x="1337502" y="10520"/>
                      <a:pt x="1356229" y="29246"/>
                    </a:cubicBezTo>
                    <a:cubicBezTo>
                      <a:pt x="1374955" y="47973"/>
                      <a:pt x="1385475" y="73371"/>
                      <a:pt x="1385475" y="99854"/>
                    </a:cubicBezTo>
                    <a:lnTo>
                      <a:pt x="1385475" y="1423462"/>
                    </a:lnTo>
                    <a:cubicBezTo>
                      <a:pt x="1385475" y="1449945"/>
                      <a:pt x="1374955" y="1475343"/>
                      <a:pt x="1356229" y="1494069"/>
                    </a:cubicBezTo>
                    <a:cubicBezTo>
                      <a:pt x="1337502" y="1512796"/>
                      <a:pt x="1312104" y="1523316"/>
                      <a:pt x="1285622" y="1523316"/>
                    </a:cubicBezTo>
                    <a:lnTo>
                      <a:pt x="99854" y="1523316"/>
                    </a:lnTo>
                    <a:cubicBezTo>
                      <a:pt x="44706" y="1523316"/>
                      <a:pt x="0" y="1478610"/>
                      <a:pt x="0" y="1423462"/>
                    </a:cubicBezTo>
                    <a:lnTo>
                      <a:pt x="0" y="99854"/>
                    </a:lnTo>
                    <a:cubicBezTo>
                      <a:pt x="0" y="44706"/>
                      <a:pt x="44706" y="0"/>
                      <a:pt x="99854" y="0"/>
                    </a:cubicBezTo>
                    <a:close/>
                  </a:path>
                </a:pathLst>
              </a:custGeom>
              <a:solidFill>
                <a:srgbClr val="FFF4E1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1385475" cy="1618566"/>
              </a:xfrm>
              <a:prstGeom prst="rect">
                <a:avLst/>
              </a:prstGeom>
            </p:spPr>
            <p:txBody>
              <a:bodyPr lIns="34130" tIns="34130" rIns="34130" bIns="34130" rtlCol="0" anchor="ctr"/>
              <a:lstStyle/>
              <a:p>
                <a:pPr algn="ctr">
                  <a:lnSpc>
                    <a:spcPts val="3103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708250" y="1229806"/>
              <a:ext cx="6203432" cy="5626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24"/>
                </a:lnSpc>
              </a:pPr>
              <a:r>
                <a:rPr lang="en-US" sz="2640" b="1">
                  <a:solidFill>
                    <a:srgbClr val="402D32"/>
                  </a:solidFill>
                  <a:latin typeface="Body Grotesque Bold"/>
                  <a:ea typeface="Body Grotesque Bold"/>
                  <a:cs typeface="Body Grotesque Bold"/>
                  <a:sym typeface="Body Grotesque Bold"/>
                </a:rPr>
                <a:t>Římskokatolická církev- 75%</a:t>
              </a:r>
            </a:p>
            <a:p>
              <a:pPr algn="l">
                <a:lnSpc>
                  <a:spcPts val="4224"/>
                </a:lnSpc>
              </a:pPr>
              <a:endParaRPr lang="en-US" sz="2640" b="1">
                <a:solidFill>
                  <a:srgbClr val="402D32"/>
                </a:solidFill>
                <a:latin typeface="Body Grotesque Bold"/>
                <a:ea typeface="Body Grotesque Bold"/>
                <a:cs typeface="Body Grotesque Bold"/>
                <a:sym typeface="Body Grotesque Bold"/>
              </a:endParaRPr>
            </a:p>
            <a:p>
              <a:pPr algn="l">
                <a:lnSpc>
                  <a:spcPts val="4224"/>
                </a:lnSpc>
              </a:pPr>
              <a:r>
                <a:rPr lang="en-US" sz="2640" b="1">
                  <a:solidFill>
                    <a:srgbClr val="402D32"/>
                  </a:solidFill>
                  <a:latin typeface="Body Grotesque Bold"/>
                  <a:ea typeface="Body Grotesque Bold"/>
                  <a:cs typeface="Body Grotesque Bold"/>
                  <a:sym typeface="Body Grotesque Bold"/>
                </a:rPr>
                <a:t>Evangelická církev- 5%</a:t>
              </a:r>
            </a:p>
            <a:p>
              <a:pPr algn="l">
                <a:lnSpc>
                  <a:spcPts val="4224"/>
                </a:lnSpc>
              </a:pPr>
              <a:endParaRPr lang="en-US" sz="2640" b="1">
                <a:solidFill>
                  <a:srgbClr val="402D32"/>
                </a:solidFill>
                <a:latin typeface="Body Grotesque Bold"/>
                <a:ea typeface="Body Grotesque Bold"/>
                <a:cs typeface="Body Grotesque Bold"/>
                <a:sym typeface="Body Grotesque Bold"/>
              </a:endParaRPr>
            </a:p>
            <a:p>
              <a:pPr algn="l">
                <a:lnSpc>
                  <a:spcPts val="4224"/>
                </a:lnSpc>
              </a:pPr>
              <a:r>
                <a:rPr lang="en-US" sz="2640" b="1">
                  <a:solidFill>
                    <a:srgbClr val="402D32"/>
                  </a:solidFill>
                  <a:latin typeface="Body Grotesque Bold"/>
                  <a:ea typeface="Body Grotesque Bold"/>
                  <a:cs typeface="Body Grotesque Bold"/>
                  <a:sym typeface="Body Grotesque Bold"/>
                </a:rPr>
                <a:t>Ostatní- bez vyznání či nezjištěné</a:t>
              </a:r>
            </a:p>
            <a:p>
              <a:pPr algn="l">
                <a:lnSpc>
                  <a:spcPts val="4224"/>
                </a:lnSpc>
              </a:pPr>
              <a:endParaRPr lang="en-US" sz="2640" b="1">
                <a:solidFill>
                  <a:srgbClr val="402D32"/>
                </a:solidFill>
                <a:latin typeface="Body Grotesque Bold"/>
                <a:ea typeface="Body Grotesque Bold"/>
                <a:cs typeface="Body Grotesque Bold"/>
                <a:sym typeface="Body Grotesque Bold"/>
              </a:endParaRPr>
            </a:p>
            <a:p>
              <a:pPr algn="l">
                <a:lnSpc>
                  <a:spcPts val="4224"/>
                </a:lnSpc>
              </a:pPr>
              <a:endParaRPr lang="en-US" sz="2640" b="1">
                <a:solidFill>
                  <a:srgbClr val="402D32"/>
                </a:solidFill>
                <a:latin typeface="Body Grotesque Bold"/>
                <a:ea typeface="Body Grotesque Bold"/>
                <a:cs typeface="Body Grotesque Bold"/>
                <a:sym typeface="Body Grotesque Bold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10648542" y="0"/>
            <a:ext cx="7639458" cy="10185944"/>
          </a:xfrm>
          <a:custGeom>
            <a:avLst/>
            <a:gdLst/>
            <a:ahLst/>
            <a:cxnLst/>
            <a:rect l="l" t="t" r="r" b="b"/>
            <a:pathLst>
              <a:path w="7639458" h="10185944">
                <a:moveTo>
                  <a:pt x="0" y="0"/>
                </a:moveTo>
                <a:lnTo>
                  <a:pt x="7639458" y="0"/>
                </a:lnTo>
                <a:lnTo>
                  <a:pt x="7639458" y="10185944"/>
                </a:lnTo>
                <a:lnTo>
                  <a:pt x="0" y="101859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6377570" y="5244556"/>
            <a:ext cx="4062932" cy="5042444"/>
          </a:xfrm>
          <a:custGeom>
            <a:avLst/>
            <a:gdLst/>
            <a:ahLst/>
            <a:cxnLst/>
            <a:rect l="l" t="t" r="r" b="b"/>
            <a:pathLst>
              <a:path w="4062932" h="5042444">
                <a:moveTo>
                  <a:pt x="0" y="0"/>
                </a:moveTo>
                <a:lnTo>
                  <a:pt x="4062932" y="0"/>
                </a:lnTo>
                <a:lnTo>
                  <a:pt x="4062932" y="5042444"/>
                </a:lnTo>
                <a:lnTo>
                  <a:pt x="0" y="50424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11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905987" y="-147803"/>
            <a:ext cx="9517866" cy="5240775"/>
          </a:xfrm>
          <a:custGeom>
            <a:avLst/>
            <a:gdLst/>
            <a:ahLst/>
            <a:cxnLst/>
            <a:rect l="l" t="t" r="r" b="b"/>
            <a:pathLst>
              <a:path w="9517866" h="5240775">
                <a:moveTo>
                  <a:pt x="0" y="0"/>
                </a:moveTo>
                <a:lnTo>
                  <a:pt x="9517865" y="0"/>
                </a:lnTo>
                <a:lnTo>
                  <a:pt x="9517865" y="5240775"/>
                </a:lnTo>
                <a:lnTo>
                  <a:pt x="0" y="52407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 rot="-264317">
            <a:off x="-2910816" y="1469882"/>
            <a:ext cx="16363887" cy="2469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594"/>
              </a:lnSpc>
              <a:spcBef>
                <a:spcPct val="0"/>
              </a:spcBef>
            </a:pPr>
            <a:r>
              <a:rPr lang="en-US" sz="17327" spc="-346">
                <a:solidFill>
                  <a:srgbClr val="3978C9"/>
                </a:solidFill>
                <a:latin typeface="ITC Motter Corpus Semicondensed"/>
                <a:ea typeface="ITC Motter Corpus Semicondensed"/>
                <a:cs typeface="ITC Motter Corpus Semicondensed"/>
                <a:sym typeface="ITC Motter Corpus Semicondensed"/>
              </a:rPr>
              <a:t>VÍRA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217</Words>
  <Application>Microsoft Macintosh PowerPoint</Application>
  <PresentationFormat>Vlastní</PresentationFormat>
  <Paragraphs>69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3" baseType="lpstr">
      <vt:lpstr>Scripter</vt:lpstr>
      <vt:lpstr>Body Grotesque Bold</vt:lpstr>
      <vt:lpstr>Calibri</vt:lpstr>
      <vt:lpstr>ITC Motter Corpus Semicondensed</vt:lpstr>
      <vt:lpstr>Gagalin</vt:lpstr>
      <vt:lpstr>Ballpoint</vt:lpstr>
      <vt:lpstr>Body Grotesque</vt:lpstr>
      <vt:lpstr>Arial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Maďaři</dc:title>
  <cp:lastModifiedBy>Vargová Kamila (S-PEF)</cp:lastModifiedBy>
  <cp:revision>2</cp:revision>
  <dcterms:created xsi:type="dcterms:W3CDTF">2006-08-16T00:00:00Z</dcterms:created>
  <dcterms:modified xsi:type="dcterms:W3CDTF">2025-11-12T21:50:51Z</dcterms:modified>
  <dc:identifier>DAG4A7-IsQU</dc:identifier>
</cp:coreProperties>
</file>