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1" r:id="rId2"/>
    <p:sldId id="262" r:id="rId3"/>
    <p:sldId id="283" r:id="rId4"/>
    <p:sldId id="284" r:id="rId5"/>
    <p:sldId id="258" r:id="rId6"/>
    <p:sldId id="279" r:id="rId7"/>
    <p:sldId id="280" r:id="rId8"/>
    <p:sldId id="285" r:id="rId9"/>
    <p:sldId id="287" r:id="rId10"/>
    <p:sldId id="288" r:id="rId11"/>
    <p:sldId id="289" r:id="rId12"/>
    <p:sldId id="290" r:id="rId13"/>
    <p:sldId id="277" r:id="rId14"/>
    <p:sldId id="278" r:id="rId15"/>
    <p:sldId id="281" r:id="rId16"/>
    <p:sldId id="259" r:id="rId17"/>
    <p:sldId id="286" r:id="rId18"/>
    <p:sldId id="261" r:id="rId19"/>
    <p:sldId id="269" r:id="rId20"/>
    <p:sldId id="282" r:id="rId2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04382-5C23-D566-4443-D441BFD6CF75}" v="2" dt="2025-10-28T14:54:51.444"/>
    <p1510:client id="{0CE147D8-7EF6-E011-6BB1-91EB52CB70AF}" v="2" dt="2025-10-30T07:51:27.355"/>
    <p1510:client id="{0DEB2B56-8A01-2501-9707-D4A8C69313E1}" v="26" dt="2025-10-28T14:43:51.478"/>
    <p1510:client id="{64267AA3-D9D0-B5AE-0C96-5761D1E1EC3C}" v="53" dt="2025-10-28T13:51:56.263"/>
    <p1510:client id="{E539A5B4-8933-6EA0-7C6D-8416021B8ADC}" v="355" dt="2025-10-28T14:40:36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B0EC2-3A5D-4CDC-AD93-EED613CF13D1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194279F-E13E-4703-92B6-AD706EF1007E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cs-CZ" sz="1000" err="1">
              <a:latin typeface="Aptos"/>
              <a:ea typeface="+mn-ea"/>
              <a:cs typeface="+mn-cs"/>
            </a:rPr>
            <a:t>Gapjil</a:t>
          </a:r>
          <a:r>
            <a:rPr lang="cs-CZ" sz="1000">
              <a:latin typeface="Aptos"/>
              <a:ea typeface="+mn-ea"/>
              <a:cs typeface="+mn-cs"/>
            </a:rPr>
            <a:t> (</a:t>
          </a:r>
          <a:r>
            <a:rPr lang="ko-KR" altLang="cs-CZ" sz="1000">
              <a:latin typeface="Aptos" panose="020B0004020202020204"/>
              <a:ea typeface="맑은 고딕"/>
              <a:cs typeface="+mn-cs"/>
            </a:rPr>
            <a:t>갑질</a:t>
          </a:r>
          <a:r>
            <a:rPr lang="cs-CZ" sz="1000">
              <a:latin typeface="Aptos" panose="020B0004020202020204"/>
              <a:ea typeface="+mn-ea"/>
              <a:cs typeface="+mn-cs"/>
            </a:rPr>
            <a:t>) </a:t>
          </a:r>
        </a:p>
      </dgm:t>
    </dgm:pt>
    <dgm:pt modelId="{D424C34F-0179-43B7-B99A-5BE987F8C5EC}" type="parTrans" cxnId="{5AAA55A2-9942-44CD-A30C-9A62CF654F15}">
      <dgm:prSet/>
      <dgm:spPr/>
    </dgm:pt>
    <dgm:pt modelId="{B9E45B71-6013-42B8-B085-E7B36969CF60}" type="sibTrans" cxnId="{5AAA55A2-9942-44CD-A30C-9A62CF654F15}">
      <dgm:prSet/>
      <dgm:spPr/>
    </dgm:pt>
    <dgm:pt modelId="{916A1CB8-C001-4A19-861F-A809A847C6AD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Aptos"/>
              <a:ea typeface="+mn-ea"/>
              <a:cs typeface="+mn-cs"/>
            </a:rPr>
            <a:t>Hoesik</a:t>
          </a:r>
          <a:r>
            <a:rPr lang="cs-CZ" sz="1000">
              <a:latin typeface="Aptos"/>
              <a:ea typeface="+mn-ea"/>
              <a:cs typeface="+mn-cs"/>
            </a:rPr>
            <a:t> (</a:t>
          </a:r>
          <a:r>
            <a:rPr lang="ko-KR" altLang="cs-CZ" sz="1000">
              <a:latin typeface="Aptos" panose="020B0004020202020204"/>
              <a:ea typeface="맑은 고딕"/>
              <a:cs typeface="+mn-cs"/>
            </a:rPr>
            <a:t>회식</a:t>
          </a:r>
          <a:r>
            <a:rPr lang="cs-CZ" sz="1000">
              <a:latin typeface="Aptos" panose="020B0004020202020204"/>
              <a:ea typeface="+mn-ea"/>
              <a:cs typeface="+mn-cs"/>
            </a:rPr>
            <a:t>)</a:t>
          </a:r>
        </a:p>
      </dgm:t>
    </dgm:pt>
    <dgm:pt modelId="{C0176900-2FAC-4BE2-B5AD-62ADE4CB49AF}" type="parTrans" cxnId="{AB156310-F92D-446C-A413-E1BE2E103193}">
      <dgm:prSet/>
      <dgm:spPr/>
    </dgm:pt>
    <dgm:pt modelId="{2A27F36A-FC46-4E65-90B0-8858B7F3E22B}" type="sibTrans" cxnId="{AB156310-F92D-446C-A413-E1BE2E103193}">
      <dgm:prSet/>
      <dgm:spPr/>
    </dgm:pt>
    <dgm:pt modelId="{0682FBD3-10EE-401B-BB29-BF5F5604FE81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Aptos"/>
              <a:ea typeface="+mn-ea"/>
              <a:cs typeface="+mn-cs"/>
            </a:rPr>
            <a:t>Gwarosa</a:t>
          </a:r>
          <a:r>
            <a:rPr lang="cs-CZ" sz="1000">
              <a:latin typeface="Aptos"/>
              <a:ea typeface="+mn-ea"/>
              <a:cs typeface="+mn-cs"/>
            </a:rPr>
            <a:t> (</a:t>
          </a:r>
          <a:r>
            <a:rPr lang="ko-KR" altLang="cs-CZ" sz="1000" err="1">
              <a:latin typeface="Aptos" panose="020B0004020202020204"/>
              <a:ea typeface="맑은 고딕"/>
              <a:cs typeface="+mn-cs"/>
            </a:rPr>
            <a:t>과로사</a:t>
          </a:r>
          <a:r>
            <a:rPr lang="cs-CZ" sz="1000">
              <a:latin typeface="Aptos" panose="020B0004020202020204"/>
              <a:ea typeface="+mn-ea"/>
              <a:cs typeface="+mn-cs"/>
            </a:rPr>
            <a:t>)</a:t>
          </a:r>
        </a:p>
      </dgm:t>
    </dgm:pt>
    <dgm:pt modelId="{396E2A1D-2D4B-491D-B40E-20B9888EC2DD}" type="parTrans" cxnId="{F2D28D6B-65C2-4DB7-8A2F-55863516A623}">
      <dgm:prSet/>
      <dgm:spPr/>
    </dgm:pt>
    <dgm:pt modelId="{C07844FD-C3C0-4790-A27B-C025852C2C8F}" type="sibTrans" cxnId="{F2D28D6B-65C2-4DB7-8A2F-55863516A623}">
      <dgm:prSet/>
      <dgm:spPr/>
    </dgm:pt>
    <dgm:pt modelId="{40A55010-0770-40D7-AEF5-7A7FDB2576E2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>
              <a:latin typeface="Calibri"/>
              <a:ea typeface="Calibri"/>
              <a:cs typeface="Calibri"/>
            </a:rPr>
            <a:t>Hierarchická struktura</a:t>
          </a:r>
          <a:endParaRPr lang="cs-CZ" sz="1000">
            <a:latin typeface="Aptos"/>
            <a:ea typeface="+mn-ea"/>
            <a:cs typeface="+mn-cs"/>
          </a:endParaRPr>
        </a:p>
      </dgm:t>
    </dgm:pt>
    <dgm:pt modelId="{923B8758-B9CF-4AE4-A69A-B3F6C05FDF09}" type="parTrans" cxnId="{E606D690-DA77-4405-9420-D222E07D6BFC}">
      <dgm:prSet/>
      <dgm:spPr/>
    </dgm:pt>
    <dgm:pt modelId="{57017CD0-8426-4505-A236-45D68C0D9B62}" type="sibTrans" cxnId="{E606D690-DA77-4405-9420-D222E07D6BFC}">
      <dgm:prSet/>
      <dgm:spPr/>
    </dgm:pt>
    <dgm:pt modelId="{74A74D80-C92D-4340-8F54-631DB5473EC0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>
              <a:latin typeface="Calibri"/>
              <a:ea typeface="Calibri"/>
              <a:cs typeface="Calibri"/>
            </a:rPr>
            <a:t>Dlouhá pracovní doba</a:t>
          </a:r>
          <a:endParaRPr lang="en-US" sz="1000">
            <a:latin typeface="Calibri"/>
            <a:ea typeface="Calibri"/>
            <a:cs typeface="Calibri"/>
          </a:endParaRPr>
        </a:p>
      </dgm:t>
    </dgm:pt>
    <dgm:pt modelId="{09505755-BDFB-4392-A2F9-93ACD0898CDF}" type="parTrans" cxnId="{3740FEF1-33C3-4725-9CA6-3E37C0954E1A}">
      <dgm:prSet/>
      <dgm:spPr/>
    </dgm:pt>
    <dgm:pt modelId="{41359D8F-8CFF-4BCA-BA24-E105087C4589}" type="sibTrans" cxnId="{3740FEF1-33C3-4725-9CA6-3E37C0954E1A}">
      <dgm:prSet/>
      <dgm:spPr/>
    </dgm:pt>
    <dgm:pt modelId="{84EEDAD8-D569-4758-8AF7-F6B967A24AA8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>
              <a:latin typeface="Calibri"/>
              <a:ea typeface="Calibri"/>
              <a:cs typeface="Calibri"/>
            </a:rPr>
            <a:t>Gibun (</a:t>
          </a:r>
          <a:r>
            <a:rPr lang="ko-KR" sz="1000">
              <a:latin typeface="Aptos Display"/>
              <a:ea typeface="맑은 고딕" panose="020B0503020000020004" pitchFamily="34" charset="-127"/>
              <a:cs typeface="Calibri"/>
            </a:rPr>
            <a:t>기분</a:t>
          </a:r>
          <a:r>
            <a:rPr lang="en-GB" sz="1000">
              <a:latin typeface="Aptos Display"/>
              <a:ea typeface="Calibri"/>
              <a:cs typeface="Calibri"/>
            </a:rPr>
            <a:t> )</a:t>
          </a:r>
        </a:p>
      </dgm:t>
    </dgm:pt>
    <dgm:pt modelId="{11443C7E-A101-4AD8-9288-FBDF3C10FFD7}" type="parTrans" cxnId="{A53E78EE-EC93-4282-BE5C-11F50E0C1F99}">
      <dgm:prSet/>
      <dgm:spPr/>
    </dgm:pt>
    <dgm:pt modelId="{734A985C-5DBB-4FA1-9F58-F91A9F1A42FC}" type="sibTrans" cxnId="{A53E78EE-EC93-4282-BE5C-11F50E0C1F99}">
      <dgm:prSet/>
      <dgm:spPr/>
    </dgm:pt>
    <dgm:pt modelId="{4E678CF2-7F16-46BF-9340-F187609250DB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Calibri"/>
              <a:ea typeface="Calibri"/>
              <a:cs typeface="Calibri"/>
            </a:rPr>
            <a:t>Inhwa</a:t>
          </a:r>
          <a:r>
            <a:rPr lang="cs-CZ" sz="1000">
              <a:latin typeface="Calibri"/>
              <a:ea typeface="Calibri"/>
              <a:cs typeface="Calibri"/>
            </a:rPr>
            <a:t> (</a:t>
          </a:r>
          <a:r>
            <a:rPr lang="ko-KR" sz="1000">
              <a:latin typeface="Aptos Display"/>
              <a:ea typeface="맑은 고딕" panose="020B0503020000020004" pitchFamily="34" charset="-127"/>
              <a:cs typeface="Calibri"/>
            </a:rPr>
            <a:t>인화</a:t>
          </a:r>
          <a:r>
            <a:rPr lang="en-GB" sz="1000">
              <a:latin typeface="Aptos Display"/>
              <a:ea typeface="Calibri"/>
              <a:cs typeface="Calibri"/>
            </a:rPr>
            <a:t> )</a:t>
          </a:r>
          <a:endParaRPr lang="cs-CZ" sz="1000" err="1">
            <a:latin typeface="Calibri"/>
            <a:ea typeface="Calibri"/>
            <a:cs typeface="Calibri"/>
          </a:endParaRPr>
        </a:p>
      </dgm:t>
    </dgm:pt>
    <dgm:pt modelId="{2692D79E-057F-4A8C-B2A7-B953FF611B83}" type="parTrans" cxnId="{59D468F8-A967-410F-AFE5-22421C64957A}">
      <dgm:prSet/>
      <dgm:spPr/>
    </dgm:pt>
    <dgm:pt modelId="{BEBC6E6F-7526-4744-B5B8-48D2C1C807A0}" type="sibTrans" cxnId="{59D468F8-A967-410F-AFE5-22421C64957A}">
      <dgm:prSet/>
      <dgm:spPr/>
    </dgm:pt>
    <dgm:pt modelId="{D7D8ABFB-6A27-4A0D-950C-4FB73405608F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Calibri"/>
              <a:ea typeface="Calibri"/>
              <a:cs typeface="Calibri"/>
            </a:rPr>
            <a:t>Nunchi</a:t>
          </a:r>
          <a:r>
            <a:rPr lang="cs-CZ" sz="1000">
              <a:latin typeface="Calibri"/>
              <a:ea typeface="Calibri"/>
              <a:cs typeface="Calibri"/>
            </a:rPr>
            <a:t> (</a:t>
          </a:r>
          <a:r>
            <a:rPr lang="ko-KR" sz="1000">
              <a:latin typeface="Aptos Display"/>
              <a:ea typeface="맑은 고딕" panose="020B0503020000020004" pitchFamily="34" charset="-127"/>
              <a:cs typeface="Calibri"/>
            </a:rPr>
            <a:t>눈치</a:t>
          </a:r>
          <a:r>
            <a:rPr lang="ko-KR" sz="1000">
              <a:latin typeface="Aptos Display"/>
              <a:ea typeface="Calibri"/>
              <a:cs typeface="Calibri"/>
            </a:rPr>
            <a:t>)</a:t>
          </a:r>
        </a:p>
      </dgm:t>
    </dgm:pt>
    <dgm:pt modelId="{168D9CFD-5A18-4162-B881-BF8FADE33401}" type="parTrans" cxnId="{037581AC-BBFB-4D1E-B72F-555EE106DE2A}">
      <dgm:prSet/>
      <dgm:spPr/>
    </dgm:pt>
    <dgm:pt modelId="{D986BE40-5FA0-4C3F-B5E9-B14D3128CCD8}" type="sibTrans" cxnId="{037581AC-BBFB-4D1E-B72F-555EE106DE2A}">
      <dgm:prSet/>
      <dgm:spPr/>
    </dgm:pt>
    <dgm:pt modelId="{3529BAAE-0D2F-4687-88B1-BB89A48296E5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Calibri"/>
              <a:ea typeface="Calibri"/>
              <a:cs typeface="Calibri"/>
            </a:rPr>
            <a:t>Jondeamal</a:t>
          </a:r>
          <a:r>
            <a:rPr lang="cs-CZ" sz="1000">
              <a:latin typeface="Calibri"/>
              <a:ea typeface="Calibri"/>
              <a:cs typeface="Calibri"/>
            </a:rPr>
            <a:t> (</a:t>
          </a:r>
          <a:r>
            <a:rPr lang="ko-KR" sz="1000">
              <a:latin typeface="Aptos Display"/>
              <a:ea typeface="맑은 고딕" panose="020B0503020000020004" pitchFamily="34" charset="-127"/>
              <a:cs typeface="Calibri"/>
            </a:rPr>
            <a:t>존댓말</a:t>
          </a:r>
          <a:r>
            <a:rPr lang="en-US" altLang="ko-KR" sz="1000">
              <a:latin typeface="Aptos Display"/>
              <a:ea typeface="Calibri"/>
              <a:cs typeface="Calibri"/>
            </a:rPr>
            <a:t>)</a:t>
          </a:r>
          <a:endParaRPr lang="ko-KR" altLang="en-US" sz="1000">
            <a:latin typeface="Aptos Display"/>
            <a:ea typeface="맑은 고딕" panose="020B0503020000020004" pitchFamily="34" charset="-127"/>
            <a:cs typeface="Calibri"/>
          </a:endParaRPr>
        </a:p>
      </dgm:t>
    </dgm:pt>
    <dgm:pt modelId="{680A95C9-55FE-4698-8491-106594DBD594}" type="parTrans" cxnId="{B8F10EAE-3A5D-43AF-BD6C-4665089AAE59}">
      <dgm:prSet/>
      <dgm:spPr/>
    </dgm:pt>
    <dgm:pt modelId="{EDC93124-C751-47ED-BFEA-8657FE075744}" type="sibTrans" cxnId="{B8F10EAE-3A5D-43AF-BD6C-4665089AAE59}">
      <dgm:prSet/>
      <dgm:spPr/>
    </dgm:pt>
    <dgm:pt modelId="{9F3543B7-4D68-4088-9202-E83D31776C39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cs-CZ" sz="1000" err="1">
              <a:latin typeface="Calibri"/>
              <a:ea typeface="Calibri"/>
              <a:cs typeface="Calibri"/>
            </a:rPr>
            <a:t>Ppalli-Ppalli</a:t>
          </a:r>
          <a:r>
            <a:rPr lang="cs-CZ" sz="1000">
              <a:latin typeface="Calibri"/>
              <a:ea typeface="Calibri"/>
              <a:cs typeface="Calibri"/>
            </a:rPr>
            <a:t> (</a:t>
          </a:r>
          <a:r>
            <a:rPr lang="ko-KR" altLang="cs-CZ" sz="10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빨리</a:t>
          </a:r>
          <a:r>
            <a:rPr lang="cs-CZ" altLang="ko-KR" sz="10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 </a:t>
          </a:r>
          <a:r>
            <a:rPr lang="ko-KR" altLang="cs-CZ" sz="10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빨리</a:t>
          </a:r>
          <a:r>
            <a:rPr lang="ko-KR" sz="1000">
              <a:latin typeface="Aptos Display"/>
              <a:ea typeface="Calibri"/>
              <a:cs typeface="Calibri"/>
            </a:rPr>
            <a:t>)</a:t>
          </a:r>
          <a:endParaRPr lang="ko-KR" sz="1000">
            <a:latin typeface="Aptos Display"/>
            <a:ea typeface="+mn-ea"/>
            <a:cs typeface="Calibri"/>
          </a:endParaRPr>
        </a:p>
      </dgm:t>
    </dgm:pt>
    <dgm:pt modelId="{4FEE1272-D0D3-4291-B57C-B0AA0915F6F3}" type="parTrans" cxnId="{B546EA8F-0924-451B-A8D1-69FA6CB8DE31}">
      <dgm:prSet/>
      <dgm:spPr/>
    </dgm:pt>
    <dgm:pt modelId="{1D2FC060-11D1-4D1D-92F8-EC4D826E5F72}" type="sibTrans" cxnId="{B546EA8F-0924-451B-A8D1-69FA6CB8DE31}">
      <dgm:prSet/>
      <dgm:spPr/>
    </dgm:pt>
    <dgm:pt modelId="{7E2BF703-AFB3-4CCF-99FB-78365A91316E}" type="pres">
      <dgm:prSet presAssocID="{92CB0EC2-3A5D-4CDC-AD93-EED613CF13D1}" presName="diagram" presStyleCnt="0">
        <dgm:presLayoutVars>
          <dgm:dir/>
          <dgm:resizeHandles val="exact"/>
        </dgm:presLayoutVars>
      </dgm:prSet>
      <dgm:spPr/>
    </dgm:pt>
    <dgm:pt modelId="{7FB502E1-D40E-4ED4-958E-E3B52F7C3E45}" type="pres">
      <dgm:prSet presAssocID="{74A74D80-C92D-4340-8F54-631DB5473EC0}" presName="node" presStyleLbl="node1" presStyleIdx="0" presStyleCnt="10">
        <dgm:presLayoutVars>
          <dgm:bulletEnabled val="1"/>
        </dgm:presLayoutVars>
      </dgm:prSet>
      <dgm:spPr/>
    </dgm:pt>
    <dgm:pt modelId="{23CD0C71-337C-412B-B7B8-CFDF9AA40B5A}" type="pres">
      <dgm:prSet presAssocID="{41359D8F-8CFF-4BCA-BA24-E105087C4589}" presName="sibTrans" presStyleCnt="0"/>
      <dgm:spPr/>
    </dgm:pt>
    <dgm:pt modelId="{62BC9540-C161-412D-8A29-C7584B614DDF}" type="pres">
      <dgm:prSet presAssocID="{40A55010-0770-40D7-AEF5-7A7FDB2576E2}" presName="node" presStyleLbl="node1" presStyleIdx="1" presStyleCnt="10">
        <dgm:presLayoutVars>
          <dgm:bulletEnabled val="1"/>
        </dgm:presLayoutVars>
      </dgm:prSet>
      <dgm:spPr/>
    </dgm:pt>
    <dgm:pt modelId="{B1EFB489-9217-42D2-9100-C0D652D5CF12}" type="pres">
      <dgm:prSet presAssocID="{57017CD0-8426-4505-A236-45D68C0D9B62}" presName="sibTrans" presStyleCnt="0"/>
      <dgm:spPr/>
    </dgm:pt>
    <dgm:pt modelId="{13131909-0DEF-4D46-A9B1-10CB681F8DA2}" type="pres">
      <dgm:prSet presAssocID="{84EEDAD8-D569-4758-8AF7-F6B967A24AA8}" presName="node" presStyleLbl="node1" presStyleIdx="2" presStyleCnt="10">
        <dgm:presLayoutVars>
          <dgm:bulletEnabled val="1"/>
        </dgm:presLayoutVars>
      </dgm:prSet>
      <dgm:spPr/>
    </dgm:pt>
    <dgm:pt modelId="{7C69F608-AF93-41C0-8138-761BD4FF42F7}" type="pres">
      <dgm:prSet presAssocID="{734A985C-5DBB-4FA1-9F58-F91A9F1A42FC}" presName="sibTrans" presStyleCnt="0"/>
      <dgm:spPr/>
    </dgm:pt>
    <dgm:pt modelId="{0E674C08-A152-4E38-91DF-9A52B08B90C7}" type="pres">
      <dgm:prSet presAssocID="{4E678CF2-7F16-46BF-9340-F187609250DB}" presName="node" presStyleLbl="node1" presStyleIdx="3" presStyleCnt="10">
        <dgm:presLayoutVars>
          <dgm:bulletEnabled val="1"/>
        </dgm:presLayoutVars>
      </dgm:prSet>
      <dgm:spPr/>
    </dgm:pt>
    <dgm:pt modelId="{C57B3A24-D732-4BE6-BB90-6F37F6AF7C17}" type="pres">
      <dgm:prSet presAssocID="{BEBC6E6F-7526-4744-B5B8-48D2C1C807A0}" presName="sibTrans" presStyleCnt="0"/>
      <dgm:spPr/>
    </dgm:pt>
    <dgm:pt modelId="{96E90C35-C310-4DAD-A2A2-BAA260E8A60E}" type="pres">
      <dgm:prSet presAssocID="{D7D8ABFB-6A27-4A0D-950C-4FB73405608F}" presName="node" presStyleLbl="node1" presStyleIdx="4" presStyleCnt="10">
        <dgm:presLayoutVars>
          <dgm:bulletEnabled val="1"/>
        </dgm:presLayoutVars>
      </dgm:prSet>
      <dgm:spPr/>
    </dgm:pt>
    <dgm:pt modelId="{8E56A832-D7BE-44F3-B4EC-0E8A3A6EBF1C}" type="pres">
      <dgm:prSet presAssocID="{D986BE40-5FA0-4C3F-B5E9-B14D3128CCD8}" presName="sibTrans" presStyleCnt="0"/>
      <dgm:spPr/>
    </dgm:pt>
    <dgm:pt modelId="{C50E058C-67F3-4BF8-B546-0C508D2A7FB2}" type="pres">
      <dgm:prSet presAssocID="{3529BAAE-0D2F-4687-88B1-BB89A48296E5}" presName="node" presStyleLbl="node1" presStyleIdx="5" presStyleCnt="10">
        <dgm:presLayoutVars>
          <dgm:bulletEnabled val="1"/>
        </dgm:presLayoutVars>
      </dgm:prSet>
      <dgm:spPr/>
    </dgm:pt>
    <dgm:pt modelId="{3771D1CA-C0EA-4A5E-8A8D-1B91769A2517}" type="pres">
      <dgm:prSet presAssocID="{EDC93124-C751-47ED-BFEA-8657FE075744}" presName="sibTrans" presStyleCnt="0"/>
      <dgm:spPr/>
    </dgm:pt>
    <dgm:pt modelId="{321C8B6F-9C64-4E45-AE0B-DF704A1E72EF}" type="pres">
      <dgm:prSet presAssocID="{9F3543B7-4D68-4088-9202-E83D31776C39}" presName="node" presStyleLbl="node1" presStyleIdx="6" presStyleCnt="10">
        <dgm:presLayoutVars>
          <dgm:bulletEnabled val="1"/>
        </dgm:presLayoutVars>
      </dgm:prSet>
      <dgm:spPr/>
    </dgm:pt>
    <dgm:pt modelId="{D8E55B36-EC7D-41A3-A12E-672F57191530}" type="pres">
      <dgm:prSet presAssocID="{1D2FC060-11D1-4D1D-92F8-EC4D826E5F72}" presName="sibTrans" presStyleCnt="0"/>
      <dgm:spPr/>
    </dgm:pt>
    <dgm:pt modelId="{EEE134E8-A172-404F-8C2C-E1CD3773B13D}" type="pres">
      <dgm:prSet presAssocID="{A194279F-E13E-4703-92B6-AD706EF1007E}" presName="node" presStyleLbl="node1" presStyleIdx="7" presStyleCnt="10">
        <dgm:presLayoutVars>
          <dgm:bulletEnabled val="1"/>
        </dgm:presLayoutVars>
      </dgm:prSet>
      <dgm:spPr/>
    </dgm:pt>
    <dgm:pt modelId="{FB948B30-B312-498C-9E57-165CE48D95D3}" type="pres">
      <dgm:prSet presAssocID="{B9E45B71-6013-42B8-B085-E7B36969CF60}" presName="sibTrans" presStyleCnt="0"/>
      <dgm:spPr/>
    </dgm:pt>
    <dgm:pt modelId="{5D1601FD-6D5E-4028-B49B-354733418CF0}" type="pres">
      <dgm:prSet presAssocID="{916A1CB8-C001-4A19-861F-A809A847C6AD}" presName="node" presStyleLbl="node1" presStyleIdx="8" presStyleCnt="10">
        <dgm:presLayoutVars>
          <dgm:bulletEnabled val="1"/>
        </dgm:presLayoutVars>
      </dgm:prSet>
      <dgm:spPr/>
    </dgm:pt>
    <dgm:pt modelId="{D4CF20BE-4E5F-4F93-8859-1BA23B7A09F8}" type="pres">
      <dgm:prSet presAssocID="{2A27F36A-FC46-4E65-90B0-8858B7F3E22B}" presName="sibTrans" presStyleCnt="0"/>
      <dgm:spPr/>
    </dgm:pt>
    <dgm:pt modelId="{A776550B-C6C5-4C6C-8800-56C29B864249}" type="pres">
      <dgm:prSet presAssocID="{0682FBD3-10EE-401B-BB29-BF5F5604FE81}" presName="node" presStyleLbl="node1" presStyleIdx="9" presStyleCnt="10">
        <dgm:presLayoutVars>
          <dgm:bulletEnabled val="1"/>
        </dgm:presLayoutVars>
      </dgm:prSet>
      <dgm:spPr/>
    </dgm:pt>
  </dgm:ptLst>
  <dgm:cxnLst>
    <dgm:cxn modelId="{AB156310-F92D-446C-A413-E1BE2E103193}" srcId="{92CB0EC2-3A5D-4CDC-AD93-EED613CF13D1}" destId="{916A1CB8-C001-4A19-861F-A809A847C6AD}" srcOrd="8" destOrd="0" parTransId="{C0176900-2FAC-4BE2-B5AD-62ADE4CB49AF}" sibTransId="{2A27F36A-FC46-4E65-90B0-8858B7F3E22B}"/>
    <dgm:cxn modelId="{1A47E637-CADF-467D-B9D3-1CFE2DBF7913}" type="presOf" srcId="{40A55010-0770-40D7-AEF5-7A7FDB2576E2}" destId="{62BC9540-C161-412D-8A29-C7584B614DDF}" srcOrd="0" destOrd="0" presId="urn:microsoft.com/office/officeart/2005/8/layout/default"/>
    <dgm:cxn modelId="{55556664-FB60-4299-AD6D-86C085B1FD3F}" type="presOf" srcId="{74A74D80-C92D-4340-8F54-631DB5473EC0}" destId="{7FB502E1-D40E-4ED4-958E-E3B52F7C3E45}" srcOrd="0" destOrd="0" presId="urn:microsoft.com/office/officeart/2005/8/layout/default"/>
    <dgm:cxn modelId="{22F3F546-E210-4F04-9902-104486AA7F89}" type="presOf" srcId="{A194279F-E13E-4703-92B6-AD706EF1007E}" destId="{EEE134E8-A172-404F-8C2C-E1CD3773B13D}" srcOrd="0" destOrd="0" presId="urn:microsoft.com/office/officeart/2005/8/layout/default"/>
    <dgm:cxn modelId="{F2D28D6B-65C2-4DB7-8A2F-55863516A623}" srcId="{92CB0EC2-3A5D-4CDC-AD93-EED613CF13D1}" destId="{0682FBD3-10EE-401B-BB29-BF5F5604FE81}" srcOrd="9" destOrd="0" parTransId="{396E2A1D-2D4B-491D-B40E-20B9888EC2DD}" sibTransId="{C07844FD-C3C0-4790-A27B-C025852C2C8F}"/>
    <dgm:cxn modelId="{81A22853-433C-4AC6-A037-A5DBDEA714F4}" type="presOf" srcId="{D7D8ABFB-6A27-4A0D-950C-4FB73405608F}" destId="{96E90C35-C310-4DAD-A2A2-BAA260E8A60E}" srcOrd="0" destOrd="0" presId="urn:microsoft.com/office/officeart/2005/8/layout/default"/>
    <dgm:cxn modelId="{AA997373-46FF-48E0-9359-414CDA624730}" type="presOf" srcId="{0682FBD3-10EE-401B-BB29-BF5F5604FE81}" destId="{A776550B-C6C5-4C6C-8800-56C29B864249}" srcOrd="0" destOrd="0" presId="urn:microsoft.com/office/officeart/2005/8/layout/default"/>
    <dgm:cxn modelId="{988F1B79-4E42-4CD3-8A3C-57CD8AA16054}" type="presOf" srcId="{916A1CB8-C001-4A19-861F-A809A847C6AD}" destId="{5D1601FD-6D5E-4028-B49B-354733418CF0}" srcOrd="0" destOrd="0" presId="urn:microsoft.com/office/officeart/2005/8/layout/default"/>
    <dgm:cxn modelId="{C221FD89-11D9-4F7F-A1EB-1AF83694E9F0}" type="presOf" srcId="{9F3543B7-4D68-4088-9202-E83D31776C39}" destId="{321C8B6F-9C64-4E45-AE0B-DF704A1E72EF}" srcOrd="0" destOrd="0" presId="urn:microsoft.com/office/officeart/2005/8/layout/default"/>
    <dgm:cxn modelId="{B546EA8F-0924-451B-A8D1-69FA6CB8DE31}" srcId="{92CB0EC2-3A5D-4CDC-AD93-EED613CF13D1}" destId="{9F3543B7-4D68-4088-9202-E83D31776C39}" srcOrd="6" destOrd="0" parTransId="{4FEE1272-D0D3-4291-B57C-B0AA0915F6F3}" sibTransId="{1D2FC060-11D1-4D1D-92F8-EC4D826E5F72}"/>
    <dgm:cxn modelId="{E606D690-DA77-4405-9420-D222E07D6BFC}" srcId="{92CB0EC2-3A5D-4CDC-AD93-EED613CF13D1}" destId="{40A55010-0770-40D7-AEF5-7A7FDB2576E2}" srcOrd="1" destOrd="0" parTransId="{923B8758-B9CF-4AE4-A69A-B3F6C05FDF09}" sibTransId="{57017CD0-8426-4505-A236-45D68C0D9B62}"/>
    <dgm:cxn modelId="{2968739A-CF71-4231-83FF-430E50F561CC}" type="presOf" srcId="{4E678CF2-7F16-46BF-9340-F187609250DB}" destId="{0E674C08-A152-4E38-91DF-9A52B08B90C7}" srcOrd="0" destOrd="0" presId="urn:microsoft.com/office/officeart/2005/8/layout/default"/>
    <dgm:cxn modelId="{5AAA55A2-9942-44CD-A30C-9A62CF654F15}" srcId="{92CB0EC2-3A5D-4CDC-AD93-EED613CF13D1}" destId="{A194279F-E13E-4703-92B6-AD706EF1007E}" srcOrd="7" destOrd="0" parTransId="{D424C34F-0179-43B7-B99A-5BE987F8C5EC}" sibTransId="{B9E45B71-6013-42B8-B085-E7B36969CF60}"/>
    <dgm:cxn modelId="{961DEAA6-4275-4CAB-843A-72A2440A75BB}" type="presOf" srcId="{92CB0EC2-3A5D-4CDC-AD93-EED613CF13D1}" destId="{7E2BF703-AFB3-4CCF-99FB-78365A91316E}" srcOrd="0" destOrd="0" presId="urn:microsoft.com/office/officeart/2005/8/layout/default"/>
    <dgm:cxn modelId="{037581AC-BBFB-4D1E-B72F-555EE106DE2A}" srcId="{92CB0EC2-3A5D-4CDC-AD93-EED613CF13D1}" destId="{D7D8ABFB-6A27-4A0D-950C-4FB73405608F}" srcOrd="4" destOrd="0" parTransId="{168D9CFD-5A18-4162-B881-BF8FADE33401}" sibTransId="{D986BE40-5FA0-4C3F-B5E9-B14D3128CCD8}"/>
    <dgm:cxn modelId="{B8F10EAE-3A5D-43AF-BD6C-4665089AAE59}" srcId="{92CB0EC2-3A5D-4CDC-AD93-EED613CF13D1}" destId="{3529BAAE-0D2F-4687-88B1-BB89A48296E5}" srcOrd="5" destOrd="0" parTransId="{680A95C9-55FE-4698-8491-106594DBD594}" sibTransId="{EDC93124-C751-47ED-BFEA-8657FE075744}"/>
    <dgm:cxn modelId="{A53E78EE-EC93-4282-BE5C-11F50E0C1F99}" srcId="{92CB0EC2-3A5D-4CDC-AD93-EED613CF13D1}" destId="{84EEDAD8-D569-4758-8AF7-F6B967A24AA8}" srcOrd="2" destOrd="0" parTransId="{11443C7E-A101-4AD8-9288-FBDF3C10FFD7}" sibTransId="{734A985C-5DBB-4FA1-9F58-F91A9F1A42FC}"/>
    <dgm:cxn modelId="{1FD80EF0-BDAB-4473-BF60-DB4E21914C18}" type="presOf" srcId="{84EEDAD8-D569-4758-8AF7-F6B967A24AA8}" destId="{13131909-0DEF-4D46-A9B1-10CB681F8DA2}" srcOrd="0" destOrd="0" presId="urn:microsoft.com/office/officeart/2005/8/layout/default"/>
    <dgm:cxn modelId="{3740FEF1-33C3-4725-9CA6-3E37C0954E1A}" srcId="{92CB0EC2-3A5D-4CDC-AD93-EED613CF13D1}" destId="{74A74D80-C92D-4340-8F54-631DB5473EC0}" srcOrd="0" destOrd="0" parTransId="{09505755-BDFB-4392-A2F9-93ACD0898CDF}" sibTransId="{41359D8F-8CFF-4BCA-BA24-E105087C4589}"/>
    <dgm:cxn modelId="{59D468F8-A967-410F-AFE5-22421C64957A}" srcId="{92CB0EC2-3A5D-4CDC-AD93-EED613CF13D1}" destId="{4E678CF2-7F16-46BF-9340-F187609250DB}" srcOrd="3" destOrd="0" parTransId="{2692D79E-057F-4A8C-B2A7-B953FF611B83}" sibTransId="{BEBC6E6F-7526-4744-B5B8-48D2C1C807A0}"/>
    <dgm:cxn modelId="{E16BF6F9-EFAC-45EF-B997-1EA39F5EAFCB}" type="presOf" srcId="{3529BAAE-0D2F-4687-88B1-BB89A48296E5}" destId="{C50E058C-67F3-4BF8-B546-0C508D2A7FB2}" srcOrd="0" destOrd="0" presId="urn:microsoft.com/office/officeart/2005/8/layout/default"/>
    <dgm:cxn modelId="{9F217FFD-F7F9-4F16-8087-15539421BCBF}" type="presParOf" srcId="{7E2BF703-AFB3-4CCF-99FB-78365A91316E}" destId="{7FB502E1-D40E-4ED4-958E-E3B52F7C3E45}" srcOrd="0" destOrd="0" presId="urn:microsoft.com/office/officeart/2005/8/layout/default"/>
    <dgm:cxn modelId="{4172D651-DCCA-4ACE-ACB9-7E85108BBFE4}" type="presParOf" srcId="{7E2BF703-AFB3-4CCF-99FB-78365A91316E}" destId="{23CD0C71-337C-412B-B7B8-CFDF9AA40B5A}" srcOrd="1" destOrd="0" presId="urn:microsoft.com/office/officeart/2005/8/layout/default"/>
    <dgm:cxn modelId="{ED9D9580-78F1-44F8-9044-AF31C197E24A}" type="presParOf" srcId="{7E2BF703-AFB3-4CCF-99FB-78365A91316E}" destId="{62BC9540-C161-412D-8A29-C7584B614DDF}" srcOrd="2" destOrd="0" presId="urn:microsoft.com/office/officeart/2005/8/layout/default"/>
    <dgm:cxn modelId="{F3ACA106-B28A-4FB0-8D07-EDF58FBCCA79}" type="presParOf" srcId="{7E2BF703-AFB3-4CCF-99FB-78365A91316E}" destId="{B1EFB489-9217-42D2-9100-C0D652D5CF12}" srcOrd="3" destOrd="0" presId="urn:microsoft.com/office/officeart/2005/8/layout/default"/>
    <dgm:cxn modelId="{732471D9-3940-41CC-B2E3-A6C4FC9AA917}" type="presParOf" srcId="{7E2BF703-AFB3-4CCF-99FB-78365A91316E}" destId="{13131909-0DEF-4D46-A9B1-10CB681F8DA2}" srcOrd="4" destOrd="0" presId="urn:microsoft.com/office/officeart/2005/8/layout/default"/>
    <dgm:cxn modelId="{FABFE42B-2AA7-48BF-8C02-C57AFE537FA4}" type="presParOf" srcId="{7E2BF703-AFB3-4CCF-99FB-78365A91316E}" destId="{7C69F608-AF93-41C0-8138-761BD4FF42F7}" srcOrd="5" destOrd="0" presId="urn:microsoft.com/office/officeart/2005/8/layout/default"/>
    <dgm:cxn modelId="{11683237-A704-4C97-96C4-30C4E384DEEE}" type="presParOf" srcId="{7E2BF703-AFB3-4CCF-99FB-78365A91316E}" destId="{0E674C08-A152-4E38-91DF-9A52B08B90C7}" srcOrd="6" destOrd="0" presId="urn:microsoft.com/office/officeart/2005/8/layout/default"/>
    <dgm:cxn modelId="{2EF70037-8298-4970-BA28-777013175C75}" type="presParOf" srcId="{7E2BF703-AFB3-4CCF-99FB-78365A91316E}" destId="{C57B3A24-D732-4BE6-BB90-6F37F6AF7C17}" srcOrd="7" destOrd="0" presId="urn:microsoft.com/office/officeart/2005/8/layout/default"/>
    <dgm:cxn modelId="{97BAF546-0763-4AA0-87DA-09C615B5CA55}" type="presParOf" srcId="{7E2BF703-AFB3-4CCF-99FB-78365A91316E}" destId="{96E90C35-C310-4DAD-A2A2-BAA260E8A60E}" srcOrd="8" destOrd="0" presId="urn:microsoft.com/office/officeart/2005/8/layout/default"/>
    <dgm:cxn modelId="{7CD712AC-7461-44CE-9A76-711F6CC5F22E}" type="presParOf" srcId="{7E2BF703-AFB3-4CCF-99FB-78365A91316E}" destId="{8E56A832-D7BE-44F3-B4EC-0E8A3A6EBF1C}" srcOrd="9" destOrd="0" presId="urn:microsoft.com/office/officeart/2005/8/layout/default"/>
    <dgm:cxn modelId="{E41E285B-685D-4361-B520-CAA991516AE6}" type="presParOf" srcId="{7E2BF703-AFB3-4CCF-99FB-78365A91316E}" destId="{C50E058C-67F3-4BF8-B546-0C508D2A7FB2}" srcOrd="10" destOrd="0" presId="urn:microsoft.com/office/officeart/2005/8/layout/default"/>
    <dgm:cxn modelId="{F6ECFB3F-40DE-4907-B063-D29FE59AB609}" type="presParOf" srcId="{7E2BF703-AFB3-4CCF-99FB-78365A91316E}" destId="{3771D1CA-C0EA-4A5E-8A8D-1B91769A2517}" srcOrd="11" destOrd="0" presId="urn:microsoft.com/office/officeart/2005/8/layout/default"/>
    <dgm:cxn modelId="{F297CFD0-306E-443D-95F7-D5FA158D8EA9}" type="presParOf" srcId="{7E2BF703-AFB3-4CCF-99FB-78365A91316E}" destId="{321C8B6F-9C64-4E45-AE0B-DF704A1E72EF}" srcOrd="12" destOrd="0" presId="urn:microsoft.com/office/officeart/2005/8/layout/default"/>
    <dgm:cxn modelId="{09C70615-C590-45E5-B59D-2C153BF93224}" type="presParOf" srcId="{7E2BF703-AFB3-4CCF-99FB-78365A91316E}" destId="{D8E55B36-EC7D-41A3-A12E-672F57191530}" srcOrd="13" destOrd="0" presId="urn:microsoft.com/office/officeart/2005/8/layout/default"/>
    <dgm:cxn modelId="{A247FBF6-E5D7-4ACD-BB44-4AF725A22588}" type="presParOf" srcId="{7E2BF703-AFB3-4CCF-99FB-78365A91316E}" destId="{EEE134E8-A172-404F-8C2C-E1CD3773B13D}" srcOrd="14" destOrd="0" presId="urn:microsoft.com/office/officeart/2005/8/layout/default"/>
    <dgm:cxn modelId="{6359463F-F9B3-4511-882D-6888AB3FE04C}" type="presParOf" srcId="{7E2BF703-AFB3-4CCF-99FB-78365A91316E}" destId="{FB948B30-B312-498C-9E57-165CE48D95D3}" srcOrd="15" destOrd="0" presId="urn:microsoft.com/office/officeart/2005/8/layout/default"/>
    <dgm:cxn modelId="{FF964ABF-EDAC-47CB-AA85-0E84814970A2}" type="presParOf" srcId="{7E2BF703-AFB3-4CCF-99FB-78365A91316E}" destId="{5D1601FD-6D5E-4028-B49B-354733418CF0}" srcOrd="16" destOrd="0" presId="urn:microsoft.com/office/officeart/2005/8/layout/default"/>
    <dgm:cxn modelId="{78E6F200-DE04-4867-A91B-81067BCF1106}" type="presParOf" srcId="{7E2BF703-AFB3-4CCF-99FB-78365A91316E}" destId="{D4CF20BE-4E5F-4F93-8859-1BA23B7A09F8}" srcOrd="17" destOrd="0" presId="urn:microsoft.com/office/officeart/2005/8/layout/default"/>
    <dgm:cxn modelId="{F0B08A8A-1BE9-42F5-A295-77C051964BB7}" type="presParOf" srcId="{7E2BF703-AFB3-4CCF-99FB-78365A91316E}" destId="{A776550B-C6C5-4C6C-8800-56C29B86424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02E1-D40E-4ED4-958E-E3B52F7C3E45}">
      <dsp:nvSpPr>
        <dsp:cNvPr id="0" name=""/>
        <dsp:cNvSpPr/>
      </dsp:nvSpPr>
      <dsp:spPr>
        <a:xfrm>
          <a:off x="0" y="142553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Calibri"/>
              <a:ea typeface="Calibri"/>
              <a:cs typeface="Calibri"/>
            </a:rPr>
            <a:t>Dlouhá pracovní doba</a:t>
          </a:r>
          <a:endParaRPr lang="en-US" sz="2000" kern="1200">
            <a:latin typeface="Calibri"/>
            <a:ea typeface="Calibri"/>
            <a:cs typeface="Calibri"/>
          </a:endParaRPr>
        </a:p>
      </dsp:txBody>
      <dsp:txXfrm>
        <a:off x="0" y="142553"/>
        <a:ext cx="1666936" cy="1000161"/>
      </dsp:txXfrm>
    </dsp:sp>
    <dsp:sp modelId="{62BC9540-C161-412D-8A29-C7584B614DDF}">
      <dsp:nvSpPr>
        <dsp:cNvPr id="0" name=""/>
        <dsp:cNvSpPr/>
      </dsp:nvSpPr>
      <dsp:spPr>
        <a:xfrm>
          <a:off x="1833630" y="142553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Calibri"/>
              <a:ea typeface="Calibri"/>
              <a:cs typeface="Calibri"/>
            </a:rPr>
            <a:t>Hierarchická struktura</a:t>
          </a:r>
          <a:endParaRPr lang="cs-CZ" sz="2000" kern="1200">
            <a:latin typeface="Aptos"/>
            <a:ea typeface="+mn-ea"/>
            <a:cs typeface="+mn-cs"/>
          </a:endParaRPr>
        </a:p>
      </dsp:txBody>
      <dsp:txXfrm>
        <a:off x="1833630" y="142553"/>
        <a:ext cx="1666936" cy="1000161"/>
      </dsp:txXfrm>
    </dsp:sp>
    <dsp:sp modelId="{13131909-0DEF-4D46-A9B1-10CB681F8DA2}">
      <dsp:nvSpPr>
        <dsp:cNvPr id="0" name=""/>
        <dsp:cNvSpPr/>
      </dsp:nvSpPr>
      <dsp:spPr>
        <a:xfrm>
          <a:off x="3667260" y="142553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Calibri"/>
              <a:ea typeface="Calibri"/>
              <a:cs typeface="Calibri"/>
            </a:rPr>
            <a:t>Gibun (</a:t>
          </a:r>
          <a:r>
            <a:rPr lang="ko-KR" sz="2000" kern="1200">
              <a:latin typeface="Aptos Display"/>
              <a:ea typeface="맑은 고딕" panose="020B0503020000020004" pitchFamily="34" charset="-127"/>
              <a:cs typeface="Calibri"/>
            </a:rPr>
            <a:t>기분</a:t>
          </a:r>
          <a:r>
            <a:rPr lang="en-GB" sz="2000" kern="1200">
              <a:latin typeface="Aptos Display"/>
              <a:ea typeface="Calibri"/>
              <a:cs typeface="Calibri"/>
            </a:rPr>
            <a:t> )</a:t>
          </a:r>
        </a:p>
      </dsp:txBody>
      <dsp:txXfrm>
        <a:off x="3667260" y="142553"/>
        <a:ext cx="1666936" cy="1000161"/>
      </dsp:txXfrm>
    </dsp:sp>
    <dsp:sp modelId="{0E674C08-A152-4E38-91DF-9A52B08B90C7}">
      <dsp:nvSpPr>
        <dsp:cNvPr id="0" name=""/>
        <dsp:cNvSpPr/>
      </dsp:nvSpPr>
      <dsp:spPr>
        <a:xfrm>
          <a:off x="0" y="1309408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Calibri"/>
              <a:ea typeface="Calibri"/>
              <a:cs typeface="Calibri"/>
            </a:rPr>
            <a:t>Inhwa</a:t>
          </a:r>
          <a:r>
            <a:rPr lang="cs-CZ" sz="2000" kern="1200">
              <a:latin typeface="Calibri"/>
              <a:ea typeface="Calibri"/>
              <a:cs typeface="Calibri"/>
            </a:rPr>
            <a:t> (</a:t>
          </a:r>
          <a:r>
            <a:rPr lang="ko-KR" sz="2000" kern="1200">
              <a:latin typeface="Aptos Display"/>
              <a:ea typeface="맑은 고딕" panose="020B0503020000020004" pitchFamily="34" charset="-127"/>
              <a:cs typeface="Calibri"/>
            </a:rPr>
            <a:t>인화</a:t>
          </a:r>
          <a:r>
            <a:rPr lang="en-GB" sz="2000" kern="1200">
              <a:latin typeface="Aptos Display"/>
              <a:ea typeface="Calibri"/>
              <a:cs typeface="Calibri"/>
            </a:rPr>
            <a:t> )</a:t>
          </a:r>
          <a:endParaRPr lang="cs-CZ" sz="2000" kern="1200" err="1">
            <a:latin typeface="Calibri"/>
            <a:ea typeface="Calibri"/>
            <a:cs typeface="Calibri"/>
          </a:endParaRPr>
        </a:p>
      </dsp:txBody>
      <dsp:txXfrm>
        <a:off x="0" y="1309408"/>
        <a:ext cx="1666936" cy="1000161"/>
      </dsp:txXfrm>
    </dsp:sp>
    <dsp:sp modelId="{96E90C35-C310-4DAD-A2A2-BAA260E8A60E}">
      <dsp:nvSpPr>
        <dsp:cNvPr id="0" name=""/>
        <dsp:cNvSpPr/>
      </dsp:nvSpPr>
      <dsp:spPr>
        <a:xfrm>
          <a:off x="1833630" y="1309408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Calibri"/>
              <a:ea typeface="Calibri"/>
              <a:cs typeface="Calibri"/>
            </a:rPr>
            <a:t>Nunchi</a:t>
          </a:r>
          <a:r>
            <a:rPr lang="cs-CZ" sz="2000" kern="1200">
              <a:latin typeface="Calibri"/>
              <a:ea typeface="Calibri"/>
              <a:cs typeface="Calibri"/>
            </a:rPr>
            <a:t> (</a:t>
          </a:r>
          <a:r>
            <a:rPr lang="ko-KR" sz="2000" kern="1200">
              <a:latin typeface="Aptos Display"/>
              <a:ea typeface="맑은 고딕" panose="020B0503020000020004" pitchFamily="34" charset="-127"/>
              <a:cs typeface="Calibri"/>
            </a:rPr>
            <a:t>눈치</a:t>
          </a:r>
          <a:r>
            <a:rPr lang="ko-KR" sz="2000" kern="1200">
              <a:latin typeface="Aptos Display"/>
              <a:ea typeface="Calibri"/>
              <a:cs typeface="Calibri"/>
            </a:rPr>
            <a:t>)</a:t>
          </a:r>
        </a:p>
      </dsp:txBody>
      <dsp:txXfrm>
        <a:off x="1833630" y="1309408"/>
        <a:ext cx="1666936" cy="1000161"/>
      </dsp:txXfrm>
    </dsp:sp>
    <dsp:sp modelId="{C50E058C-67F3-4BF8-B546-0C508D2A7FB2}">
      <dsp:nvSpPr>
        <dsp:cNvPr id="0" name=""/>
        <dsp:cNvSpPr/>
      </dsp:nvSpPr>
      <dsp:spPr>
        <a:xfrm>
          <a:off x="3667260" y="1309408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Calibri"/>
              <a:ea typeface="Calibri"/>
              <a:cs typeface="Calibri"/>
            </a:rPr>
            <a:t>Jondeamal</a:t>
          </a:r>
          <a:r>
            <a:rPr lang="cs-CZ" sz="2000" kern="1200">
              <a:latin typeface="Calibri"/>
              <a:ea typeface="Calibri"/>
              <a:cs typeface="Calibri"/>
            </a:rPr>
            <a:t> (</a:t>
          </a:r>
          <a:r>
            <a:rPr lang="ko-KR" sz="2000" kern="1200">
              <a:latin typeface="Aptos Display"/>
              <a:ea typeface="맑은 고딕" panose="020B0503020000020004" pitchFamily="34" charset="-127"/>
              <a:cs typeface="Calibri"/>
            </a:rPr>
            <a:t>존댓말</a:t>
          </a:r>
          <a:r>
            <a:rPr lang="en-US" altLang="ko-KR" sz="2000" kern="1200">
              <a:latin typeface="Aptos Display"/>
              <a:ea typeface="Calibri"/>
              <a:cs typeface="Calibri"/>
            </a:rPr>
            <a:t>)</a:t>
          </a:r>
          <a:endParaRPr lang="ko-KR" altLang="en-US" sz="2000" kern="1200">
            <a:latin typeface="Aptos Display"/>
            <a:ea typeface="맑은 고딕" panose="020B0503020000020004" pitchFamily="34" charset="-127"/>
            <a:cs typeface="Calibri"/>
          </a:endParaRPr>
        </a:p>
      </dsp:txBody>
      <dsp:txXfrm>
        <a:off x="3667260" y="1309408"/>
        <a:ext cx="1666936" cy="1000161"/>
      </dsp:txXfrm>
    </dsp:sp>
    <dsp:sp modelId="{321C8B6F-9C64-4E45-AE0B-DF704A1E72EF}">
      <dsp:nvSpPr>
        <dsp:cNvPr id="0" name=""/>
        <dsp:cNvSpPr/>
      </dsp:nvSpPr>
      <dsp:spPr>
        <a:xfrm>
          <a:off x="0" y="2476264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Calibri"/>
              <a:ea typeface="Calibri"/>
              <a:cs typeface="Calibri"/>
            </a:rPr>
            <a:t>Ppalli-Ppalli</a:t>
          </a:r>
          <a:r>
            <a:rPr lang="cs-CZ" sz="2000" kern="1200">
              <a:latin typeface="Calibri"/>
              <a:ea typeface="Calibri"/>
              <a:cs typeface="Calibri"/>
            </a:rPr>
            <a:t> (</a:t>
          </a:r>
          <a:r>
            <a:rPr lang="ko-KR" altLang="cs-CZ" sz="2000" kern="12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빨리</a:t>
          </a:r>
          <a:r>
            <a:rPr lang="cs-CZ" altLang="ko-KR" sz="2000" kern="12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 </a:t>
          </a:r>
          <a:r>
            <a:rPr lang="ko-KR" altLang="cs-CZ" sz="2000" kern="1200">
              <a:solidFill>
                <a:srgbClr val="0A0A0A"/>
              </a:solidFill>
              <a:latin typeface="Aptos" panose="020B0004020202020204"/>
              <a:ea typeface="맑은 고딕" panose="020B0503020000020004" pitchFamily="34" charset="-127"/>
              <a:cs typeface="+mn-cs"/>
            </a:rPr>
            <a:t>빨리</a:t>
          </a:r>
          <a:r>
            <a:rPr lang="ko-KR" sz="2000" kern="1200">
              <a:latin typeface="Aptos Display"/>
              <a:ea typeface="Calibri"/>
              <a:cs typeface="Calibri"/>
            </a:rPr>
            <a:t>)</a:t>
          </a:r>
          <a:endParaRPr lang="ko-KR" sz="2000" kern="1200">
            <a:latin typeface="Aptos Display"/>
            <a:ea typeface="+mn-ea"/>
            <a:cs typeface="Calibri"/>
          </a:endParaRPr>
        </a:p>
      </dsp:txBody>
      <dsp:txXfrm>
        <a:off x="0" y="2476264"/>
        <a:ext cx="1666936" cy="1000161"/>
      </dsp:txXfrm>
    </dsp:sp>
    <dsp:sp modelId="{EEE134E8-A172-404F-8C2C-E1CD3773B13D}">
      <dsp:nvSpPr>
        <dsp:cNvPr id="0" name=""/>
        <dsp:cNvSpPr/>
      </dsp:nvSpPr>
      <dsp:spPr>
        <a:xfrm>
          <a:off x="1833630" y="2476264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Aptos"/>
              <a:ea typeface="+mn-ea"/>
              <a:cs typeface="+mn-cs"/>
            </a:rPr>
            <a:t>Gapjil</a:t>
          </a:r>
          <a:r>
            <a:rPr lang="cs-CZ" sz="2000" kern="1200">
              <a:latin typeface="Aptos"/>
              <a:ea typeface="+mn-ea"/>
              <a:cs typeface="+mn-cs"/>
            </a:rPr>
            <a:t> (</a:t>
          </a:r>
          <a:r>
            <a:rPr lang="ko-KR" altLang="cs-CZ" sz="2000" kern="1200">
              <a:latin typeface="Aptos" panose="020B0004020202020204"/>
              <a:ea typeface="맑은 고딕"/>
              <a:cs typeface="+mn-cs"/>
            </a:rPr>
            <a:t>갑질</a:t>
          </a:r>
          <a:r>
            <a:rPr lang="cs-CZ" sz="2000" kern="1200">
              <a:latin typeface="Aptos" panose="020B0004020202020204"/>
              <a:ea typeface="+mn-ea"/>
              <a:cs typeface="+mn-cs"/>
            </a:rPr>
            <a:t>) </a:t>
          </a:r>
        </a:p>
      </dsp:txBody>
      <dsp:txXfrm>
        <a:off x="1833630" y="2476264"/>
        <a:ext cx="1666936" cy="1000161"/>
      </dsp:txXfrm>
    </dsp:sp>
    <dsp:sp modelId="{5D1601FD-6D5E-4028-B49B-354733418CF0}">
      <dsp:nvSpPr>
        <dsp:cNvPr id="0" name=""/>
        <dsp:cNvSpPr/>
      </dsp:nvSpPr>
      <dsp:spPr>
        <a:xfrm>
          <a:off x="3667260" y="2476264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Aptos"/>
              <a:ea typeface="+mn-ea"/>
              <a:cs typeface="+mn-cs"/>
            </a:rPr>
            <a:t>Hoesik</a:t>
          </a:r>
          <a:r>
            <a:rPr lang="cs-CZ" sz="2000" kern="1200">
              <a:latin typeface="Aptos"/>
              <a:ea typeface="+mn-ea"/>
              <a:cs typeface="+mn-cs"/>
            </a:rPr>
            <a:t> (</a:t>
          </a:r>
          <a:r>
            <a:rPr lang="ko-KR" altLang="cs-CZ" sz="2000" kern="1200">
              <a:latin typeface="Aptos" panose="020B0004020202020204"/>
              <a:ea typeface="맑은 고딕"/>
              <a:cs typeface="+mn-cs"/>
            </a:rPr>
            <a:t>회식</a:t>
          </a:r>
          <a:r>
            <a:rPr lang="cs-CZ" sz="2000" kern="1200">
              <a:latin typeface="Aptos" panose="020B0004020202020204"/>
              <a:ea typeface="+mn-ea"/>
              <a:cs typeface="+mn-cs"/>
            </a:rPr>
            <a:t>)</a:t>
          </a:r>
        </a:p>
      </dsp:txBody>
      <dsp:txXfrm>
        <a:off x="3667260" y="2476264"/>
        <a:ext cx="1666936" cy="1000161"/>
      </dsp:txXfrm>
    </dsp:sp>
    <dsp:sp modelId="{A776550B-C6C5-4C6C-8800-56C29B864249}">
      <dsp:nvSpPr>
        <dsp:cNvPr id="0" name=""/>
        <dsp:cNvSpPr/>
      </dsp:nvSpPr>
      <dsp:spPr>
        <a:xfrm>
          <a:off x="1833630" y="3643119"/>
          <a:ext cx="1666936" cy="100016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err="1">
              <a:latin typeface="Aptos"/>
              <a:ea typeface="+mn-ea"/>
              <a:cs typeface="+mn-cs"/>
            </a:rPr>
            <a:t>Gwarosa</a:t>
          </a:r>
          <a:r>
            <a:rPr lang="cs-CZ" sz="2000" kern="1200">
              <a:latin typeface="Aptos"/>
              <a:ea typeface="+mn-ea"/>
              <a:cs typeface="+mn-cs"/>
            </a:rPr>
            <a:t> (</a:t>
          </a:r>
          <a:r>
            <a:rPr lang="ko-KR" altLang="cs-CZ" sz="2000" kern="1200" err="1">
              <a:latin typeface="Aptos" panose="020B0004020202020204"/>
              <a:ea typeface="맑은 고딕"/>
              <a:cs typeface="+mn-cs"/>
            </a:rPr>
            <a:t>과로사</a:t>
          </a:r>
          <a:r>
            <a:rPr lang="cs-CZ" sz="2000" kern="1200">
              <a:latin typeface="Aptos" panose="020B0004020202020204"/>
              <a:ea typeface="+mn-ea"/>
              <a:cs typeface="+mn-cs"/>
            </a:rPr>
            <a:t>)</a:t>
          </a:r>
        </a:p>
      </dsp:txBody>
      <dsp:txXfrm>
        <a:off x="1833630" y="3643119"/>
        <a:ext cx="1666936" cy="1000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0378F-6E72-4C0B-BAE8-1FD43B155866}" type="datetimeFigureOut"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4518-3FB4-4C27-A75A-F49DFBBF37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Jižní Koreji začíná cesta k budoucí práci už na základní škole. Rodiny a společnost kladou velký důraz na vzdělání, výkon a úspěch ve zkouškách, protože škola je chápána jako přímá příprava na dobrou kariéru. </a:t>
            </a:r>
            <a:endParaRPr lang="en-US"/>
          </a:p>
          <a:p>
            <a:endParaRPr lang="cs-CZ"/>
          </a:p>
          <a:p>
            <a:r>
              <a:rPr lang="cs-CZ"/>
              <a:t>Konkurence mezi studenty je běžná a výsledky jsou vnímány jako měřítko schopností a budoucího postavení.</a:t>
            </a:r>
            <a:br>
              <a:rPr lang="cs-CZ">
                <a:cs typeface="+mn-lt"/>
              </a:rPr>
            </a:br>
            <a:endParaRPr lang="cs-CZ">
              <a:ea typeface="Calibri"/>
              <a:cs typeface="Calibri"/>
            </a:endParaRPr>
          </a:p>
          <a:p>
            <a:r>
              <a:rPr lang="cs-CZ"/>
              <a:t>Když studenti přecházejí do pracovního prostředí, hodnoty a struktury, které zažili ve škole, se často přenášejí i do firem – například respekt k nadřízeným, hierarchie ve vztazích a důraz na kolektivní harmonii. Pracovní kultura tak přímo navazuje na studijní prostředí a očekává se loajalita, disciplína a schopnost přizpůsobit se skupině.</a:t>
            </a:r>
            <a:endParaRPr lang="en-US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Pro Jižní Koreu jsou příznačné dlouhé vyučovací doby, náročné domácí úkoly, vysoké výdaje na doučování --&gt; vyučovací dobou vzdělávání nekončí --&gt; doučování, </a:t>
            </a:r>
            <a:r>
              <a:rPr lang="cs-CZ" err="1">
                <a:ea typeface="Calibri"/>
                <a:cs typeface="Calibri"/>
              </a:rPr>
              <a:t>hagwony</a:t>
            </a:r>
            <a:r>
              <a:rPr lang="cs-CZ">
                <a:ea typeface="Calibri"/>
                <a:cs typeface="Calibri"/>
              </a:rPr>
              <a:t> </a:t>
            </a:r>
            <a:r>
              <a:rPr lang="cs-CZ"/>
              <a:t>--&gt; soukromé vzdělávací instituce v Jižní Koreji, které navštěvuje asi 75 % žáků po běžném školním vyučování</a:t>
            </a:r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r>
              <a:rPr lang="cs-CZ">
                <a:ea typeface="Calibri"/>
                <a:cs typeface="Calibri"/>
              </a:rPr>
              <a:t>Jedna z velkých událostí pro mladé studenty je --&gt; </a:t>
            </a:r>
            <a:r>
              <a:rPr lang="cs-CZ"/>
              <a:t>Zkouška </a:t>
            </a:r>
            <a:r>
              <a:rPr lang="cs-CZ" err="1"/>
              <a:t>Suneung</a:t>
            </a:r>
            <a:r>
              <a:rPr lang="cs-CZ"/>
              <a:t> </a:t>
            </a:r>
            <a:endParaRPr lang="cs-CZ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A0AB-8BDD-4145-BC9D-FB741CFC0789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961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Jondeamal</a:t>
            </a:r>
            <a:r>
              <a:rPr lang="en-US" b="1"/>
              <a:t> (</a:t>
            </a:r>
            <a:r>
              <a:rPr lang="ko-KR" altLang="en-US" b="1">
                <a:ea typeface="맑은 고딕"/>
              </a:rPr>
              <a:t>존댓말</a:t>
            </a:r>
            <a:r>
              <a:rPr lang="en-US" b="1"/>
              <a:t>)</a:t>
            </a:r>
            <a:r>
              <a:rPr lang="en-US"/>
              <a:t> je </a:t>
            </a:r>
            <a:r>
              <a:rPr lang="en-US" err="1"/>
              <a:t>formální</a:t>
            </a:r>
            <a:r>
              <a:rPr lang="en-US"/>
              <a:t> a </a:t>
            </a:r>
            <a:r>
              <a:rPr lang="en-US" err="1"/>
              <a:t>zdvořilá</a:t>
            </a:r>
            <a:r>
              <a:rPr lang="en-US"/>
              <a:t> </a:t>
            </a:r>
            <a:r>
              <a:rPr lang="en-US" err="1"/>
              <a:t>korejská</a:t>
            </a:r>
            <a:r>
              <a:rPr lang="en-US"/>
              <a:t> </a:t>
            </a:r>
            <a:r>
              <a:rPr lang="en-US" err="1"/>
              <a:t>řeč</a:t>
            </a:r>
            <a:r>
              <a:rPr lang="en-US"/>
              <a:t>, </a:t>
            </a:r>
            <a:r>
              <a:rPr lang="en-US" err="1"/>
              <a:t>která</a:t>
            </a:r>
            <a:r>
              <a:rPr lang="en-US"/>
              <a:t> </a:t>
            </a:r>
            <a:r>
              <a:rPr lang="en-US" err="1"/>
              <a:t>vyjadřuje</a:t>
            </a:r>
            <a:r>
              <a:rPr lang="en-US"/>
              <a:t> </a:t>
            </a:r>
            <a:r>
              <a:rPr lang="en-US" err="1"/>
              <a:t>úctu</a:t>
            </a:r>
            <a:r>
              <a:rPr lang="en-US"/>
              <a:t> k </a:t>
            </a:r>
            <a:r>
              <a:rPr lang="en-US" err="1"/>
              <a:t>nadřízeným</a:t>
            </a:r>
            <a:r>
              <a:rPr lang="en-US"/>
              <a:t>, </a:t>
            </a:r>
            <a:r>
              <a:rPr lang="en-US" err="1"/>
              <a:t>starším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cizím</a:t>
            </a:r>
            <a:r>
              <a:rPr lang="en-US"/>
              <a:t> </a:t>
            </a:r>
            <a:r>
              <a:rPr lang="en-US" err="1"/>
              <a:t>lidem</a:t>
            </a:r>
            <a:r>
              <a:rPr lang="en-US"/>
              <a:t>. Ve </a:t>
            </a:r>
            <a:r>
              <a:rPr lang="en-US" err="1"/>
              <a:t>firmách</a:t>
            </a:r>
            <a:r>
              <a:rPr lang="en-US"/>
              <a:t> </a:t>
            </a:r>
            <a:r>
              <a:rPr lang="en-US" err="1"/>
              <a:t>ukazuje</a:t>
            </a:r>
            <a:r>
              <a:rPr lang="en-US"/>
              <a:t> </a:t>
            </a:r>
            <a:r>
              <a:rPr lang="en-US" err="1"/>
              <a:t>respekt</a:t>
            </a:r>
            <a:r>
              <a:rPr lang="en-US"/>
              <a:t> a </a:t>
            </a:r>
            <a:r>
              <a:rPr lang="en-US" err="1"/>
              <a:t>může</a:t>
            </a:r>
            <a:r>
              <a:rPr lang="en-US"/>
              <a:t> </a:t>
            </a:r>
            <a:r>
              <a:rPr lang="en-US" err="1"/>
              <a:t>usnadnit</a:t>
            </a:r>
            <a:r>
              <a:rPr lang="en-US"/>
              <a:t> </a:t>
            </a:r>
            <a:r>
              <a:rPr lang="en-US" err="1"/>
              <a:t>profesní</a:t>
            </a:r>
            <a:r>
              <a:rPr lang="en-US"/>
              <a:t> </a:t>
            </a:r>
            <a:r>
              <a:rPr lang="en-US" err="1"/>
              <a:t>úspěch</a:t>
            </a:r>
            <a:r>
              <a:rPr lang="en-US"/>
              <a:t>. </a:t>
            </a:r>
            <a:r>
              <a:rPr lang="en-US" err="1"/>
              <a:t>Úcta</a:t>
            </a:r>
            <a:r>
              <a:rPr lang="en-US"/>
              <a:t> se </a:t>
            </a:r>
            <a:r>
              <a:rPr lang="en-US" err="1"/>
              <a:t>také</a:t>
            </a:r>
            <a:r>
              <a:rPr lang="en-US"/>
              <a:t> </a:t>
            </a:r>
            <a:r>
              <a:rPr lang="en-US" err="1"/>
              <a:t>fyzicky</a:t>
            </a:r>
            <a:r>
              <a:rPr lang="en-US"/>
              <a:t> </a:t>
            </a:r>
            <a:r>
              <a:rPr lang="en-US" err="1"/>
              <a:t>projevuje</a:t>
            </a:r>
            <a:r>
              <a:rPr lang="en-US"/>
              <a:t> </a:t>
            </a:r>
            <a:r>
              <a:rPr lang="en-US" b="1" err="1"/>
              <a:t>poklonou</a:t>
            </a:r>
            <a:r>
              <a:rPr lang="en-US" b="1"/>
              <a:t> (</a:t>
            </a:r>
            <a:r>
              <a:rPr lang="en-US" b="1" err="1"/>
              <a:t>jeol</a:t>
            </a:r>
            <a:r>
              <a:rPr lang="en-US" b="1"/>
              <a:t>)</a:t>
            </a:r>
            <a:r>
              <a:rPr lang="en-US"/>
              <a:t> – </a:t>
            </a:r>
            <a:r>
              <a:rPr lang="en-US" err="1"/>
              <a:t>standardní</a:t>
            </a:r>
            <a:r>
              <a:rPr lang="en-US"/>
              <a:t> </a:t>
            </a:r>
            <a:r>
              <a:rPr lang="en-US" err="1"/>
              <a:t>úklon</a:t>
            </a:r>
            <a:r>
              <a:rPr lang="en-US"/>
              <a:t> je 30–40 </a:t>
            </a:r>
            <a:r>
              <a:rPr lang="en-US" err="1"/>
              <a:t>stupňů</a:t>
            </a:r>
            <a:r>
              <a:rPr lang="en-US"/>
              <a:t>. </a:t>
            </a:r>
            <a:r>
              <a:rPr lang="en-US" err="1"/>
              <a:t>Muži</a:t>
            </a:r>
            <a:r>
              <a:rPr lang="en-US"/>
              <a:t> </a:t>
            </a:r>
            <a:r>
              <a:rPr lang="en-US" err="1"/>
              <a:t>podávají</a:t>
            </a:r>
            <a:r>
              <a:rPr lang="en-US"/>
              <a:t> </a:t>
            </a:r>
            <a:r>
              <a:rPr lang="en-US" err="1"/>
              <a:t>ruku</a:t>
            </a:r>
            <a:r>
              <a:rPr lang="en-US"/>
              <a:t> </a:t>
            </a:r>
            <a:r>
              <a:rPr lang="en-US" err="1"/>
              <a:t>pravou</a:t>
            </a:r>
            <a:r>
              <a:rPr lang="en-US"/>
              <a:t> </a:t>
            </a:r>
            <a:r>
              <a:rPr lang="en-US" err="1"/>
              <a:t>rukou</a:t>
            </a:r>
            <a:r>
              <a:rPr lang="en-US"/>
              <a:t>, </a:t>
            </a:r>
            <a:r>
              <a:rPr lang="en-US" err="1"/>
              <a:t>ženy</a:t>
            </a:r>
            <a:r>
              <a:rPr lang="en-US"/>
              <a:t> </a:t>
            </a:r>
            <a:r>
              <a:rPr lang="en-US" err="1"/>
              <a:t>obvykle</a:t>
            </a:r>
            <a:r>
              <a:rPr lang="en-US"/>
              <a:t> </a:t>
            </a:r>
            <a:r>
              <a:rPr lang="en-US" err="1"/>
              <a:t>ruku</a:t>
            </a:r>
            <a:r>
              <a:rPr lang="en-US"/>
              <a:t> </a:t>
            </a:r>
            <a:r>
              <a:rPr lang="en-US" err="1"/>
              <a:t>nenabízejí</a:t>
            </a:r>
            <a:r>
              <a:rPr lang="en-US"/>
              <a:t> </a:t>
            </a:r>
            <a:r>
              <a:rPr lang="en-US" err="1"/>
              <a:t>první</a:t>
            </a:r>
            <a:r>
              <a:rPr lang="en-US"/>
              <a:t>. Tyto </a:t>
            </a:r>
            <a:r>
              <a:rPr lang="en-US" err="1"/>
              <a:t>formy</a:t>
            </a:r>
            <a:r>
              <a:rPr lang="en-US"/>
              <a:t> </a:t>
            </a:r>
            <a:r>
              <a:rPr lang="en-US" err="1"/>
              <a:t>respektu</a:t>
            </a:r>
            <a:r>
              <a:rPr lang="en-US"/>
              <a:t> </a:t>
            </a:r>
            <a:r>
              <a:rPr lang="en-US" err="1"/>
              <a:t>pomáhají</a:t>
            </a:r>
            <a:r>
              <a:rPr lang="en-US"/>
              <a:t> </a:t>
            </a:r>
            <a:r>
              <a:rPr lang="en-US" err="1"/>
              <a:t>udržovat</a:t>
            </a:r>
            <a:r>
              <a:rPr lang="en-US"/>
              <a:t> </a:t>
            </a:r>
            <a:r>
              <a:rPr lang="en-US" err="1"/>
              <a:t>harmonické</a:t>
            </a:r>
            <a:r>
              <a:rPr lang="en-US"/>
              <a:t> a </a:t>
            </a:r>
            <a:r>
              <a:rPr lang="en-US" err="1"/>
              <a:t>důstojné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prostředí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19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Ppalli-Ppalli</a:t>
            </a:r>
            <a:r>
              <a:rPr lang="en-US" b="1"/>
              <a:t> (</a:t>
            </a:r>
            <a:r>
              <a:rPr lang="ko-KR" altLang="en-US" b="1">
                <a:ea typeface="맑은 고딕"/>
              </a:rPr>
              <a:t>빨리빨리</a:t>
            </a:r>
            <a:r>
              <a:rPr lang="en-US" b="1"/>
              <a:t>)</a:t>
            </a:r>
            <a:r>
              <a:rPr lang="en-US"/>
              <a:t> je </a:t>
            </a:r>
            <a:r>
              <a:rPr lang="en-US" err="1"/>
              <a:t>korejská</a:t>
            </a:r>
            <a:r>
              <a:rPr lang="en-US"/>
              <a:t> „hurry-hurry“ </a:t>
            </a:r>
            <a:r>
              <a:rPr lang="en-US" err="1"/>
              <a:t>kultura</a:t>
            </a:r>
            <a:r>
              <a:rPr lang="en-US"/>
              <a:t>, </a:t>
            </a:r>
            <a:r>
              <a:rPr lang="en-US" err="1"/>
              <a:t>tedy</a:t>
            </a:r>
            <a:r>
              <a:rPr lang="en-US"/>
              <a:t> </a:t>
            </a:r>
            <a:r>
              <a:rPr lang="en-US" err="1"/>
              <a:t>důraz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rychlost</a:t>
            </a:r>
            <a:r>
              <a:rPr lang="en-US"/>
              <a:t> a </a:t>
            </a:r>
            <a:r>
              <a:rPr lang="en-US" err="1"/>
              <a:t>efektivitu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všem</a:t>
            </a:r>
            <a:r>
              <a:rPr lang="en-US"/>
              <a:t>. </a:t>
            </a:r>
            <a:r>
              <a:rPr lang="en-US" err="1"/>
              <a:t>Vznikla</a:t>
            </a:r>
            <a:r>
              <a:rPr lang="en-US"/>
              <a:t> </a:t>
            </a:r>
            <a:r>
              <a:rPr lang="en-US" err="1"/>
              <a:t>během</a:t>
            </a:r>
            <a:r>
              <a:rPr lang="en-US"/>
              <a:t> </a:t>
            </a:r>
            <a:r>
              <a:rPr lang="en-US" err="1"/>
              <a:t>rychlé</a:t>
            </a:r>
            <a:r>
              <a:rPr lang="en-US"/>
              <a:t> </a:t>
            </a:r>
            <a:r>
              <a:rPr lang="en-US" err="1"/>
              <a:t>industrializace</a:t>
            </a:r>
            <a:r>
              <a:rPr lang="en-US"/>
              <a:t> po </a:t>
            </a:r>
            <a:r>
              <a:rPr lang="en-US" err="1"/>
              <a:t>Korejské</a:t>
            </a:r>
            <a:r>
              <a:rPr lang="en-US"/>
              <a:t> </a:t>
            </a:r>
            <a:r>
              <a:rPr lang="en-US" err="1"/>
              <a:t>válce</a:t>
            </a:r>
            <a:r>
              <a:rPr lang="en-US"/>
              <a:t> a </a:t>
            </a:r>
            <a:r>
              <a:rPr lang="en-US" err="1"/>
              <a:t>umožnila</a:t>
            </a:r>
            <a:r>
              <a:rPr lang="en-US"/>
              <a:t> </a:t>
            </a:r>
            <a:r>
              <a:rPr lang="en-US" err="1"/>
              <a:t>Jižní</a:t>
            </a:r>
            <a:r>
              <a:rPr lang="en-US"/>
              <a:t> </a:t>
            </a:r>
            <a:r>
              <a:rPr lang="en-US" err="1"/>
              <a:t>Koreji</a:t>
            </a:r>
            <a:r>
              <a:rPr lang="en-US"/>
              <a:t> </a:t>
            </a:r>
            <a:r>
              <a:rPr lang="en-US" err="1"/>
              <a:t>stát</a:t>
            </a:r>
            <a:r>
              <a:rPr lang="en-US"/>
              <a:t> se </a:t>
            </a:r>
            <a:r>
              <a:rPr lang="en-US" err="1"/>
              <a:t>technologickým</a:t>
            </a:r>
            <a:r>
              <a:rPr lang="en-US"/>
              <a:t> a </a:t>
            </a:r>
            <a:r>
              <a:rPr lang="en-US" err="1"/>
              <a:t>ekonomickým</a:t>
            </a:r>
            <a:r>
              <a:rPr lang="en-US"/>
              <a:t> </a:t>
            </a:r>
            <a:r>
              <a:rPr lang="en-US" err="1"/>
              <a:t>lídrem</a:t>
            </a:r>
            <a:r>
              <a:rPr lang="en-US"/>
              <a:t>. V </a:t>
            </a:r>
            <a:r>
              <a:rPr lang="en-US" err="1"/>
              <a:t>práci</a:t>
            </a:r>
            <a:r>
              <a:rPr lang="en-US"/>
              <a:t> </a:t>
            </a:r>
            <a:r>
              <a:rPr lang="en-US" err="1"/>
              <a:t>znamená</a:t>
            </a:r>
            <a:r>
              <a:rPr lang="en-US"/>
              <a:t> </a:t>
            </a:r>
            <a:r>
              <a:rPr lang="en-US" err="1"/>
              <a:t>rychlá</a:t>
            </a:r>
            <a:r>
              <a:rPr lang="en-US"/>
              <a:t> </a:t>
            </a:r>
            <a:r>
              <a:rPr lang="en-US" err="1"/>
              <a:t>rozhodnutí</a:t>
            </a:r>
            <a:r>
              <a:rPr lang="en-US"/>
              <a:t> a </a:t>
            </a:r>
            <a:r>
              <a:rPr lang="en-US" err="1"/>
              <a:t>flexibilitu</a:t>
            </a:r>
            <a:r>
              <a:rPr lang="en-US"/>
              <a:t>, ale </a:t>
            </a:r>
            <a:r>
              <a:rPr lang="en-US" err="1"/>
              <a:t>zároveň</a:t>
            </a:r>
            <a:r>
              <a:rPr lang="en-US"/>
              <a:t> </a:t>
            </a:r>
            <a:r>
              <a:rPr lang="en-US" err="1"/>
              <a:t>přináší</a:t>
            </a:r>
            <a:r>
              <a:rPr lang="en-US"/>
              <a:t> </a:t>
            </a:r>
            <a:r>
              <a:rPr lang="en-US" err="1"/>
              <a:t>stres</a:t>
            </a:r>
            <a:r>
              <a:rPr lang="en-US"/>
              <a:t>, </a:t>
            </a:r>
            <a:r>
              <a:rPr lang="en-US" err="1"/>
              <a:t>vyhoření</a:t>
            </a:r>
            <a:r>
              <a:rPr lang="en-US"/>
              <a:t> a </a:t>
            </a:r>
            <a:r>
              <a:rPr lang="en-US" err="1"/>
              <a:t>někdy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rizika</a:t>
            </a:r>
            <a:r>
              <a:rPr lang="en-US"/>
              <a:t> </a:t>
            </a:r>
            <a:r>
              <a:rPr lang="en-US" err="1"/>
              <a:t>ohledně</a:t>
            </a:r>
            <a:r>
              <a:rPr lang="en-US"/>
              <a:t> </a:t>
            </a:r>
            <a:r>
              <a:rPr lang="en-US" err="1"/>
              <a:t>kvality</a:t>
            </a:r>
            <a:r>
              <a:rPr lang="en-US"/>
              <a:t> a </a:t>
            </a:r>
            <a:r>
              <a:rPr lang="en-US" err="1"/>
              <a:t>bezpečnosti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7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Jižní Koreji se často mluví o fenoménu </a:t>
            </a:r>
            <a:r>
              <a:rPr lang="cs-CZ" b="1" err="1"/>
              <a:t>gapjil</a:t>
            </a:r>
            <a:r>
              <a:rPr lang="cs-CZ"/>
              <a:t>, což označuje zneužívání nadřazeného postavení k využívání nebo obtěžování osob v podřízené pozici.</a:t>
            </a:r>
            <a:endParaRPr lang="en-US"/>
          </a:p>
          <a:p>
            <a:endParaRPr lang="cs-CZ"/>
          </a:p>
          <a:p>
            <a:r>
              <a:rPr lang="cs-CZ"/>
              <a:t>Podle průzkumu z roku 2022 </a:t>
            </a:r>
            <a:r>
              <a:rPr lang="cs-CZ" b="1"/>
              <a:t>téměř 30 % kancelářských pracovníků</a:t>
            </a:r>
            <a:r>
              <a:rPr lang="cs-CZ"/>
              <a:t> zažilo nějakou formu obtěžování na pracovišti.</a:t>
            </a:r>
            <a:endParaRPr lang="cs-CZ">
              <a:ea typeface="Calibri"/>
              <a:cs typeface="Calibri"/>
            </a:endParaRPr>
          </a:p>
          <a:p>
            <a:endParaRPr lang="cs-CZ"/>
          </a:p>
          <a:p>
            <a:r>
              <a:rPr lang="cs-CZ"/>
              <a:t>Typické příklady zneužívání zahrnují:</a:t>
            </a:r>
            <a:endParaRPr lang="cs-CZ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cs-CZ" b="1"/>
              <a:t>Verbální nadávky a výhrůžky</a:t>
            </a:r>
            <a:r>
              <a:rPr lang="cs-CZ"/>
              <a:t> od nadřízených,</a:t>
            </a:r>
            <a:endParaRPr lang="cs-CZ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s-CZ" b="1"/>
              <a:t>Vyloučení z pracovních skupin</a:t>
            </a:r>
            <a:r>
              <a:rPr lang="cs-CZ"/>
              <a:t> nebo ponižování před kolegy,</a:t>
            </a:r>
            <a:endParaRPr lang="cs-CZ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cs-CZ"/>
              <a:t>A také </a:t>
            </a:r>
            <a:r>
              <a:rPr lang="cs-CZ" b="1"/>
              <a:t>sexuální obtěžování</a:t>
            </a:r>
            <a:r>
              <a:rPr lang="cs-CZ"/>
              <a:t>, například nevhodné textové zprávy posílané i v noci.</a:t>
            </a:r>
            <a:endParaRPr lang="cs-CZ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cs-CZ"/>
          </a:p>
          <a:p>
            <a:r>
              <a:rPr lang="cs-CZ" err="1"/>
              <a:t>Gapjil</a:t>
            </a:r>
            <a:r>
              <a:rPr lang="cs-CZ"/>
              <a:t> je tedy problém, který silně ovlivňuje pracovní prostředí a psychickou pohodu zaměstnanců.</a:t>
            </a:r>
            <a:endParaRPr lang="cs-CZ">
              <a:ea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A0AB-8BDD-4145-BC9D-FB741CFC0789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7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Pokračujme</a:t>
            </a:r>
            <a:r>
              <a:rPr lang="en-US"/>
              <a:t> </a:t>
            </a:r>
            <a:r>
              <a:rPr lang="en-US" err="1"/>
              <a:t>nyní</a:t>
            </a:r>
            <a:r>
              <a:rPr lang="en-US"/>
              <a:t> k </a:t>
            </a:r>
            <a:r>
              <a:rPr lang="en-US" err="1"/>
              <a:t>fenoménu</a:t>
            </a:r>
            <a:r>
              <a:rPr lang="en-US"/>
              <a:t>, </a:t>
            </a:r>
            <a:r>
              <a:rPr lang="en-US" err="1"/>
              <a:t>který</a:t>
            </a:r>
            <a:r>
              <a:rPr lang="en-US"/>
              <a:t> </a:t>
            </a:r>
            <a:r>
              <a:rPr lang="en-US" err="1"/>
              <a:t>souvisí</a:t>
            </a:r>
            <a:r>
              <a:rPr lang="en-US"/>
              <a:t> s </a:t>
            </a:r>
            <a:r>
              <a:rPr lang="en-US" err="1"/>
              <a:t>korejskou</a:t>
            </a:r>
            <a:r>
              <a:rPr lang="en-US"/>
              <a:t> </a:t>
            </a:r>
            <a:r>
              <a:rPr lang="en-US" err="1"/>
              <a:t>firemní</a:t>
            </a:r>
            <a:r>
              <a:rPr lang="en-US"/>
              <a:t> </a:t>
            </a:r>
            <a:r>
              <a:rPr lang="en-US" err="1"/>
              <a:t>kulturou</a:t>
            </a:r>
            <a:r>
              <a:rPr lang="en-US"/>
              <a:t>, ale </a:t>
            </a:r>
            <a:r>
              <a:rPr lang="en-US" err="1"/>
              <a:t>působí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jiné</a:t>
            </a:r>
            <a:r>
              <a:rPr lang="en-US"/>
              <a:t> </a:t>
            </a:r>
            <a:r>
              <a:rPr lang="en-US" err="1"/>
              <a:t>druhy</a:t>
            </a:r>
            <a:r>
              <a:rPr lang="en-US"/>
              <a:t> </a:t>
            </a:r>
            <a:r>
              <a:rPr lang="en-US" err="1"/>
              <a:t>tlaku</a:t>
            </a:r>
            <a:r>
              <a:rPr lang="en-US"/>
              <a:t> – </a:t>
            </a:r>
            <a:r>
              <a:rPr lang="en-US" err="1"/>
              <a:t>tzv</a:t>
            </a:r>
            <a:r>
              <a:rPr lang="en-US"/>
              <a:t>. </a:t>
            </a:r>
            <a:r>
              <a:rPr lang="en-US" b="1" err="1"/>
              <a:t>Hoesik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 err="1"/>
              <a:t>Hoesik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společenská</a:t>
            </a:r>
            <a:r>
              <a:rPr lang="en-US"/>
              <a:t> </a:t>
            </a:r>
            <a:r>
              <a:rPr lang="en-US" err="1"/>
              <a:t>setkání</a:t>
            </a:r>
            <a:r>
              <a:rPr lang="en-US"/>
              <a:t> </a:t>
            </a:r>
            <a:r>
              <a:rPr lang="en-US" err="1"/>
              <a:t>kolegů</a:t>
            </a:r>
            <a:r>
              <a:rPr lang="en-US"/>
              <a:t> po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době</a:t>
            </a:r>
            <a:r>
              <a:rPr lang="en-US"/>
              <a:t>, </a:t>
            </a:r>
            <a:r>
              <a:rPr lang="en-US" err="1"/>
              <a:t>obvykle</a:t>
            </a:r>
            <a:r>
              <a:rPr lang="en-US"/>
              <a:t> </a:t>
            </a:r>
            <a:r>
              <a:rPr lang="en-US" err="1"/>
              <a:t>spojená</a:t>
            </a:r>
            <a:r>
              <a:rPr lang="en-US"/>
              <a:t> s </a:t>
            </a:r>
            <a:r>
              <a:rPr lang="en-US" err="1"/>
              <a:t>večeří</a:t>
            </a:r>
            <a:r>
              <a:rPr lang="en-US"/>
              <a:t> a </a:t>
            </a:r>
            <a:r>
              <a:rPr lang="en-US" err="1"/>
              <a:t>konzumací</a:t>
            </a:r>
            <a:r>
              <a:rPr lang="en-US"/>
              <a:t> </a:t>
            </a:r>
            <a:r>
              <a:rPr lang="en-US" err="1"/>
              <a:t>alkoholu</a:t>
            </a:r>
            <a:r>
              <a:rPr lang="en-US"/>
              <a:t>,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popřípadě</a:t>
            </a:r>
            <a:r>
              <a:rPr lang="en-US"/>
              <a:t> I karaoke,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Korejci</a:t>
            </a:r>
            <a:r>
              <a:rPr lang="en-US"/>
              <a:t> </a:t>
            </a:r>
            <a:r>
              <a:rPr lang="en-US" err="1"/>
              <a:t>potrpí</a:t>
            </a:r>
            <a:r>
              <a:rPr lang="en-US"/>
              <a:t>. </a:t>
            </a:r>
            <a:r>
              <a:rPr lang="en-US" err="1"/>
              <a:t>Ačkoli</a:t>
            </a:r>
            <a:r>
              <a:rPr lang="en-US"/>
              <a:t> se </a:t>
            </a:r>
            <a:r>
              <a:rPr lang="en-US" err="1"/>
              <a:t>nejedná</a:t>
            </a:r>
            <a:r>
              <a:rPr lang="en-US"/>
              <a:t> o </a:t>
            </a:r>
            <a:r>
              <a:rPr lang="en-US" err="1"/>
              <a:t>oficiální</a:t>
            </a:r>
            <a:r>
              <a:rPr lang="en-US"/>
              <a:t> </a:t>
            </a:r>
            <a:r>
              <a:rPr lang="en-US" err="1"/>
              <a:t>povinnost</a:t>
            </a:r>
            <a:r>
              <a:rPr lang="en-US"/>
              <a:t>, </a:t>
            </a:r>
            <a:r>
              <a:rPr lang="en-US" b="1" err="1"/>
              <a:t>účast</a:t>
            </a:r>
            <a:r>
              <a:rPr lang="en-US" b="1"/>
              <a:t> je </a:t>
            </a:r>
            <a:r>
              <a:rPr lang="en-US" b="1" err="1"/>
              <a:t>často</a:t>
            </a:r>
            <a:r>
              <a:rPr lang="en-US" b="1"/>
              <a:t> </a:t>
            </a:r>
            <a:r>
              <a:rPr lang="en-US" b="1" err="1"/>
              <a:t>vnímána</a:t>
            </a:r>
            <a:r>
              <a:rPr lang="en-US" b="1"/>
              <a:t> </a:t>
            </a:r>
            <a:r>
              <a:rPr lang="en-US" b="1" err="1"/>
              <a:t>jako</a:t>
            </a:r>
            <a:r>
              <a:rPr lang="en-US" b="1"/>
              <a:t> </a:t>
            </a:r>
            <a:r>
              <a:rPr lang="en-US" b="1" err="1"/>
              <a:t>nezbytná</a:t>
            </a:r>
            <a:r>
              <a:rPr lang="en-US" b="1"/>
              <a:t> pro </a:t>
            </a:r>
            <a:r>
              <a:rPr lang="en-US" b="1" err="1"/>
              <a:t>kariérní</a:t>
            </a:r>
            <a:r>
              <a:rPr lang="en-US" b="1"/>
              <a:t> </a:t>
            </a:r>
            <a:r>
              <a:rPr lang="en-US" b="1" err="1"/>
              <a:t>postup</a:t>
            </a:r>
            <a:r>
              <a:rPr lang="en-US"/>
              <a:t>. </a:t>
            </a:r>
            <a:r>
              <a:rPr lang="en-US" err="1"/>
              <a:t>Odmítnutí</a:t>
            </a:r>
            <a:r>
              <a:rPr lang="en-US"/>
              <a:t> </a:t>
            </a:r>
            <a:r>
              <a:rPr lang="en-US" err="1"/>
              <a:t>účasti</a:t>
            </a:r>
            <a:r>
              <a:rPr lang="en-US"/>
              <a:t> </a:t>
            </a:r>
            <a:r>
              <a:rPr lang="en-US" err="1"/>
              <a:t>pracovníky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těchto</a:t>
            </a:r>
            <a:r>
              <a:rPr lang="en-US"/>
              <a:t> </a:t>
            </a:r>
            <a:r>
              <a:rPr lang="en-US" err="1"/>
              <a:t>setkání</a:t>
            </a:r>
            <a:r>
              <a:rPr lang="en-US"/>
              <a:t> </a:t>
            </a:r>
            <a:r>
              <a:rPr lang="en-US" err="1"/>
              <a:t>může</a:t>
            </a:r>
            <a:r>
              <a:rPr lang="en-US"/>
              <a:t> </a:t>
            </a:r>
            <a:r>
              <a:rPr lang="en-US" err="1"/>
              <a:t>silně</a:t>
            </a:r>
            <a:r>
              <a:rPr lang="en-US"/>
              <a:t> </a:t>
            </a:r>
            <a:r>
              <a:rPr lang="en-US" err="1"/>
              <a:t>ohrozit</a:t>
            </a:r>
            <a:r>
              <a:rPr lang="en-US"/>
              <a:t> </a:t>
            </a:r>
            <a:r>
              <a:rPr lang="en-US" err="1"/>
              <a:t>budoucí</a:t>
            </a:r>
            <a:r>
              <a:rPr lang="en-US"/>
              <a:t> </a:t>
            </a:r>
            <a:r>
              <a:rPr lang="en-US" err="1"/>
              <a:t>postup</a:t>
            </a:r>
            <a:r>
              <a:rPr lang="en-US"/>
              <a:t> v </a:t>
            </a:r>
            <a:r>
              <a:rPr lang="en-US" err="1"/>
              <a:t>zaměstnání</a:t>
            </a:r>
            <a:r>
              <a:rPr lang="en-US"/>
              <a:t> a </a:t>
            </a:r>
            <a:r>
              <a:rPr lang="en-US" err="1"/>
              <a:t>také</a:t>
            </a:r>
            <a:r>
              <a:rPr lang="en-US"/>
              <a:t> </a:t>
            </a:r>
            <a:r>
              <a:rPr lang="en-US" err="1"/>
              <a:t>jejich</a:t>
            </a:r>
            <a:r>
              <a:rPr lang="en-US"/>
              <a:t> </a:t>
            </a:r>
            <a:r>
              <a:rPr lang="en-US" err="1"/>
              <a:t>vnímání</a:t>
            </a:r>
            <a:r>
              <a:rPr lang="en-US"/>
              <a:t> v </a:t>
            </a:r>
            <a:r>
              <a:rPr lang="en-US" err="1"/>
              <a:t>rámci</a:t>
            </a:r>
            <a:r>
              <a:rPr lang="en-US"/>
              <a:t> </a:t>
            </a:r>
            <a:r>
              <a:rPr lang="en-US" err="1"/>
              <a:t>firmy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r>
              <a:rPr lang="en-US" err="1"/>
              <a:t>Další</a:t>
            </a:r>
            <a:r>
              <a:rPr lang="en-US"/>
              <a:t> </a:t>
            </a:r>
            <a:r>
              <a:rPr lang="en-US" err="1"/>
              <a:t>rizika</a:t>
            </a:r>
            <a:r>
              <a:rPr lang="en-US"/>
              <a:t> </a:t>
            </a:r>
            <a:r>
              <a:rPr lang="en-US" err="1"/>
              <a:t>spojená</a:t>
            </a:r>
            <a:r>
              <a:rPr lang="en-US"/>
              <a:t> s </a:t>
            </a:r>
            <a:r>
              <a:rPr lang="en-US" err="1"/>
              <a:t>hoesik</a:t>
            </a:r>
            <a:r>
              <a:rPr lang="en-US"/>
              <a:t>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err="1"/>
              <a:t>Přílišná</a:t>
            </a:r>
            <a:r>
              <a:rPr lang="en-US" b="1"/>
              <a:t> </a:t>
            </a:r>
            <a:r>
              <a:rPr lang="en-US" b="1" err="1"/>
              <a:t>konzumace</a:t>
            </a:r>
            <a:r>
              <a:rPr lang="en-US" b="1"/>
              <a:t> </a:t>
            </a:r>
            <a:r>
              <a:rPr lang="en-US" b="1" err="1"/>
              <a:t>alkoholu</a:t>
            </a:r>
            <a:r>
              <a:rPr lang="en-US" b="1"/>
              <a:t> 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Hoesik</a:t>
            </a:r>
            <a:r>
              <a:rPr lang="en-US"/>
              <a:t> se </a:t>
            </a:r>
            <a:r>
              <a:rPr lang="en-US" err="1"/>
              <a:t>podle</a:t>
            </a:r>
            <a:r>
              <a:rPr lang="en-US"/>
              <a:t> </a:t>
            </a:r>
            <a:r>
              <a:rPr lang="en-US" err="1"/>
              <a:t>průzkumů</a:t>
            </a:r>
            <a:r>
              <a:rPr lang="en-US"/>
              <a:t> </a:t>
            </a:r>
            <a:r>
              <a:rPr lang="en-US" err="1"/>
              <a:t>stává</a:t>
            </a:r>
            <a:r>
              <a:rPr lang="en-US"/>
              <a:t> </a:t>
            </a:r>
            <a:r>
              <a:rPr lang="en-US" b="1" err="1"/>
              <a:t>nejčastějším</a:t>
            </a:r>
            <a:r>
              <a:rPr lang="en-US" b="1"/>
              <a:t> </a:t>
            </a:r>
            <a:r>
              <a:rPr lang="en-US" b="1" err="1"/>
              <a:t>místem</a:t>
            </a:r>
            <a:r>
              <a:rPr lang="en-US" b="1"/>
              <a:t> </a:t>
            </a:r>
            <a:r>
              <a:rPr lang="en-US" b="1" err="1"/>
              <a:t>sexuálního</a:t>
            </a:r>
            <a:r>
              <a:rPr lang="en-US" b="1"/>
              <a:t> </a:t>
            </a:r>
            <a:r>
              <a:rPr lang="en-US" b="1" err="1"/>
              <a:t>obtěžování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pracovišti</a:t>
            </a:r>
            <a:r>
              <a:rPr lang="en-US"/>
              <a:t>,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 </a:t>
            </a:r>
            <a:r>
              <a:rPr lang="en-US" err="1"/>
              <a:t>specifickým</a:t>
            </a:r>
            <a:r>
              <a:rPr lang="en-US"/>
              <a:t> </a:t>
            </a:r>
            <a:r>
              <a:rPr lang="en-US" err="1"/>
              <a:t>zvykem</a:t>
            </a:r>
            <a:r>
              <a:rPr lang="en-US"/>
              <a:t> je </a:t>
            </a:r>
            <a:r>
              <a:rPr lang="en-US" err="1"/>
              <a:t>tzv</a:t>
            </a:r>
            <a:r>
              <a:rPr lang="en-US"/>
              <a:t>. </a:t>
            </a:r>
            <a:r>
              <a:rPr lang="en-US" b="1"/>
              <a:t>„love shot“</a:t>
            </a:r>
            <a:r>
              <a:rPr lang="en-US"/>
              <a:t>, </a:t>
            </a:r>
            <a:r>
              <a:rPr lang="en-US" err="1"/>
              <a:t>neformální</a:t>
            </a:r>
            <a:r>
              <a:rPr lang="en-US"/>
              <a:t> </a:t>
            </a:r>
            <a:r>
              <a:rPr lang="en-US" err="1"/>
              <a:t>rituál</a:t>
            </a:r>
            <a:r>
              <a:rPr lang="en-US"/>
              <a:t> </a:t>
            </a:r>
            <a:r>
              <a:rPr lang="en-US" err="1"/>
              <a:t>při</a:t>
            </a:r>
            <a:r>
              <a:rPr lang="en-US"/>
              <a:t> </a:t>
            </a:r>
            <a:r>
              <a:rPr lang="en-US" err="1"/>
              <a:t>pití</a:t>
            </a:r>
            <a:r>
              <a:rPr lang="en-US"/>
              <a:t>, </a:t>
            </a:r>
            <a:r>
              <a:rPr lang="en-US" err="1"/>
              <a:t>kdy</a:t>
            </a:r>
            <a:r>
              <a:rPr lang="en-US"/>
              <a:t> </a:t>
            </a:r>
            <a:r>
              <a:rPr lang="en-US" err="1"/>
              <a:t>může</a:t>
            </a:r>
            <a:r>
              <a:rPr lang="en-US"/>
              <a:t> </a:t>
            </a:r>
            <a:r>
              <a:rPr lang="en-US" err="1"/>
              <a:t>docházet</a:t>
            </a:r>
            <a:r>
              <a:rPr lang="en-US"/>
              <a:t> k </a:t>
            </a:r>
            <a:r>
              <a:rPr lang="en-US" err="1"/>
              <a:t>nevhodnému</a:t>
            </a:r>
            <a:r>
              <a:rPr lang="en-US"/>
              <a:t> </a:t>
            </a:r>
            <a:r>
              <a:rPr lang="en-US" err="1"/>
              <a:t>fyzickému</a:t>
            </a:r>
            <a:r>
              <a:rPr lang="en-US"/>
              <a:t> </a:t>
            </a:r>
            <a:r>
              <a:rPr lang="en-US" err="1"/>
              <a:t>kontaktu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Tyto </a:t>
            </a:r>
            <a:r>
              <a:rPr lang="en-US" err="1"/>
              <a:t>příklady</a:t>
            </a:r>
            <a:r>
              <a:rPr lang="en-US"/>
              <a:t> </a:t>
            </a:r>
            <a:r>
              <a:rPr lang="en-US" err="1"/>
              <a:t>ukazují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korejská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kultura</a:t>
            </a:r>
            <a:r>
              <a:rPr lang="en-US"/>
              <a:t> </a:t>
            </a:r>
            <a:r>
              <a:rPr lang="en-US" err="1"/>
              <a:t>kombinuje</a:t>
            </a:r>
            <a:r>
              <a:rPr lang="en-US"/>
              <a:t> </a:t>
            </a:r>
            <a:r>
              <a:rPr lang="en-US" err="1"/>
              <a:t>tradiční</a:t>
            </a:r>
            <a:r>
              <a:rPr lang="en-US"/>
              <a:t> </a:t>
            </a:r>
            <a:r>
              <a:rPr lang="en-US" err="1"/>
              <a:t>hierarchii</a:t>
            </a:r>
            <a:r>
              <a:rPr lang="en-US"/>
              <a:t> s </a:t>
            </a:r>
            <a:r>
              <a:rPr lang="en-US" err="1"/>
              <a:t>tlakem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sociální</a:t>
            </a:r>
            <a:r>
              <a:rPr lang="en-US"/>
              <a:t> </a:t>
            </a:r>
            <a:r>
              <a:rPr lang="en-US" err="1"/>
              <a:t>interakce</a:t>
            </a:r>
            <a:r>
              <a:rPr lang="en-US"/>
              <a:t> </a:t>
            </a:r>
            <a:r>
              <a:rPr lang="en-US" err="1"/>
              <a:t>mimo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dobu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může</a:t>
            </a:r>
            <a:r>
              <a:rPr lang="en-US"/>
              <a:t> </a:t>
            </a:r>
            <a:r>
              <a:rPr lang="en-US" err="1"/>
              <a:t>být</a:t>
            </a:r>
            <a:r>
              <a:rPr lang="en-US"/>
              <a:t> pro </a:t>
            </a:r>
            <a:r>
              <a:rPr lang="en-US" err="1"/>
              <a:t>zaměstnance</a:t>
            </a:r>
            <a:r>
              <a:rPr lang="en-US"/>
              <a:t> </a:t>
            </a:r>
            <a:r>
              <a:rPr lang="en-US" err="1"/>
              <a:t>problematické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/>
              <a:t>Oba </a:t>
            </a:r>
            <a:r>
              <a:rPr lang="en-US" err="1"/>
              <a:t>jevy</a:t>
            </a:r>
            <a:r>
              <a:rPr lang="en-US"/>
              <a:t> – gapjil i hoesik – jsou tak příkladem toho, jak kultura a hierarchie ovlivňují pracovní prostředí v Jižní Koreji.</a:t>
            </a:r>
          </a:p>
          <a:p>
            <a:endParaRPr lang="en-US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9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/>
              <a:t>V Jižní Koreji existuje pojem </a:t>
            </a:r>
            <a:r>
              <a:rPr lang="cs-CZ" b="1" err="1"/>
              <a:t>gwarosa</a:t>
            </a:r>
            <a:r>
              <a:rPr lang="cs-CZ"/>
              <a:t>, což je jihokorejský ekvivalent japonského „</a:t>
            </a:r>
            <a:r>
              <a:rPr lang="cs-CZ" err="1"/>
              <a:t>karoshi</a:t>
            </a:r>
            <a:r>
              <a:rPr lang="cs-CZ"/>
              <a:t>“ – tedy </a:t>
            </a:r>
            <a:r>
              <a:rPr lang="cs-CZ" b="1"/>
              <a:t>smrti v důsledku nadměrné práce</a:t>
            </a:r>
            <a:r>
              <a:rPr lang="cs-CZ"/>
              <a:t>.</a:t>
            </a:r>
            <a:br>
              <a:rPr lang="cs-CZ">
                <a:cs typeface="+mn-lt"/>
              </a:rPr>
            </a:br>
            <a:endParaRPr lang="cs-CZ">
              <a:ea typeface="Calibri"/>
              <a:cs typeface="Calibri"/>
            </a:endParaRPr>
          </a:p>
          <a:p>
            <a:r>
              <a:rPr lang="cs-CZ"/>
              <a:t>Tento problém je v Koreji poměrně rozšířený. Jen v roce </a:t>
            </a:r>
            <a:r>
              <a:rPr lang="cs-CZ" b="1"/>
              <a:t>2017 zemřely stovky lidí</a:t>
            </a:r>
            <a:r>
              <a:rPr lang="cs-CZ"/>
              <a:t> právě kvůli přepracování.</a:t>
            </a:r>
          </a:p>
          <a:p>
            <a:endParaRPr lang="cs-CZ"/>
          </a:p>
          <a:p>
            <a:r>
              <a:rPr lang="cs-CZ"/>
              <a:t>Podle organizace </a:t>
            </a:r>
            <a:r>
              <a:rPr lang="cs-CZ" b="1"/>
              <a:t>Korea </a:t>
            </a:r>
            <a:r>
              <a:rPr lang="cs-CZ" b="1" err="1"/>
              <a:t>Workers</a:t>
            </a:r>
            <a:r>
              <a:rPr lang="cs-CZ" b="1"/>
              <a:t>' </a:t>
            </a:r>
            <a:r>
              <a:rPr lang="cs-CZ" b="1" err="1"/>
              <a:t>Compensation</a:t>
            </a:r>
            <a:r>
              <a:rPr lang="cs-CZ" b="1"/>
              <a:t> and </a:t>
            </a:r>
            <a:r>
              <a:rPr lang="cs-CZ" b="1" err="1"/>
              <a:t>Welfare</a:t>
            </a:r>
            <a:r>
              <a:rPr lang="cs-CZ" b="1"/>
              <a:t> </a:t>
            </a:r>
            <a:r>
              <a:rPr lang="cs-CZ" b="1" err="1"/>
              <a:t>Service</a:t>
            </a:r>
            <a:r>
              <a:rPr lang="cs-CZ" b="1"/>
              <a:t> (COMWEL)</a:t>
            </a:r>
            <a:r>
              <a:rPr lang="cs-CZ"/>
              <a:t> se za úmrtí způsobené prací považují například </a:t>
            </a:r>
            <a:r>
              <a:rPr lang="cs-CZ" b="1"/>
              <a:t>fatální srdeční záchvaty nebo mrtvice</a:t>
            </a:r>
            <a:r>
              <a:rPr lang="cs-CZ"/>
              <a:t>, pokud člověk </a:t>
            </a:r>
            <a:r>
              <a:rPr lang="cs-CZ" b="1"/>
              <a:t>pracoval více než 60 hodin týdně po dobu tří měsíců</a:t>
            </a:r>
            <a:r>
              <a:rPr lang="cs-CZ"/>
              <a:t>. V takových případech mohou pozůstalí žádat o </a:t>
            </a:r>
            <a:r>
              <a:rPr lang="cs-CZ" b="1"/>
              <a:t>kompenzaci</a:t>
            </a:r>
            <a:r>
              <a:rPr lang="cs-CZ"/>
              <a:t>.</a:t>
            </a:r>
          </a:p>
          <a:p>
            <a:endParaRPr lang="cs-CZ"/>
          </a:p>
          <a:p>
            <a:r>
              <a:rPr lang="cs-CZ"/>
              <a:t>Mezi hlavní </a:t>
            </a:r>
            <a:r>
              <a:rPr lang="cs-CZ" b="1"/>
              <a:t>příčiny </a:t>
            </a:r>
            <a:r>
              <a:rPr lang="cs-CZ" b="1" err="1"/>
              <a:t>gwarosy</a:t>
            </a:r>
            <a:r>
              <a:rPr lang="cs-CZ"/>
              <a:t> patří především </a:t>
            </a:r>
            <a:r>
              <a:rPr lang="cs-CZ" b="1"/>
              <a:t>extrémně dlouhá pracovní doba</a:t>
            </a:r>
            <a:r>
              <a:rPr lang="cs-CZ"/>
              <a:t>, </a:t>
            </a:r>
            <a:r>
              <a:rPr lang="cs-CZ" b="1"/>
              <a:t>nedostatek spánku</a:t>
            </a:r>
            <a:r>
              <a:rPr lang="cs-CZ"/>
              <a:t> a </a:t>
            </a:r>
            <a:r>
              <a:rPr lang="cs-CZ" b="1"/>
              <a:t>vysoká míra stresu na pracovišti</a:t>
            </a:r>
            <a:r>
              <a:rPr lang="cs-CZ"/>
              <a:t>. Velkou roli hraje také </a:t>
            </a:r>
            <a:r>
              <a:rPr lang="cs-CZ" b="1"/>
              <a:t>kulturní tlak</a:t>
            </a:r>
            <a:r>
              <a:rPr lang="cs-CZ"/>
              <a:t> – v Koreji je silně zakořeněný důraz na </a:t>
            </a:r>
            <a:r>
              <a:rPr lang="cs-CZ" b="1"/>
              <a:t>obětování se pro práci a společnost</a:t>
            </a:r>
            <a:r>
              <a:rPr lang="cs-CZ"/>
              <a:t>. </a:t>
            </a:r>
          </a:p>
          <a:p>
            <a:endParaRPr lang="cs-CZ"/>
          </a:p>
          <a:p>
            <a:r>
              <a:rPr lang="cs-CZ"/>
              <a:t>Tento postoj má své kořeny už v </a:t>
            </a:r>
            <a:r>
              <a:rPr lang="cs-CZ" b="1"/>
              <a:t>poválečné obnově země</a:t>
            </a:r>
            <a:r>
              <a:rPr lang="cs-CZ"/>
              <a:t>, kdy se vytvořila struktura, která dodnes </a:t>
            </a:r>
            <a:r>
              <a:rPr lang="cs-CZ" b="1"/>
              <a:t>nutí pracovníky podávat maximální výkon a věnovat práci téměř všechen čas</a:t>
            </a:r>
            <a:r>
              <a:rPr lang="cs-CZ"/>
              <a:t>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,Sans-Serif"/>
            </a:pPr>
            <a:endParaRPr lang="cs-CZ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1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 </a:t>
            </a:r>
            <a:r>
              <a:rPr lang="en-US" err="1"/>
              <a:t>samotný</a:t>
            </a:r>
            <a:r>
              <a:rPr lang="en-US"/>
              <a:t> </a:t>
            </a:r>
            <a:r>
              <a:rPr lang="en-US" err="1"/>
              <a:t>závěr</a:t>
            </a:r>
            <a:r>
              <a:rPr lang="en-US"/>
              <a:t> </a:t>
            </a:r>
            <a:r>
              <a:rPr lang="en-US" err="1"/>
              <a:t>bychom</a:t>
            </a:r>
            <a:r>
              <a:rPr lang="en-US"/>
              <a:t> se </a:t>
            </a:r>
            <a:r>
              <a:rPr lang="en-US" err="1"/>
              <a:t>rády</a:t>
            </a:r>
            <a:r>
              <a:rPr lang="en-US"/>
              <a:t> </a:t>
            </a:r>
            <a:r>
              <a:rPr lang="en-US" err="1"/>
              <a:t>dotkly</a:t>
            </a:r>
            <a:r>
              <a:rPr lang="en-US"/>
              <a:t> </a:t>
            </a:r>
            <a:r>
              <a:rPr lang="en-US" err="1"/>
              <a:t>velmi</a:t>
            </a:r>
            <a:r>
              <a:rPr lang="en-US"/>
              <a:t> </a:t>
            </a:r>
            <a:r>
              <a:rPr lang="en-US" err="1"/>
              <a:t>vážného</a:t>
            </a:r>
            <a:r>
              <a:rPr lang="en-US"/>
              <a:t>, ale </a:t>
            </a:r>
            <a:r>
              <a:rPr lang="en-US" err="1"/>
              <a:t>důležitého</a:t>
            </a:r>
            <a:r>
              <a:rPr lang="en-US"/>
              <a:t> </a:t>
            </a:r>
            <a:r>
              <a:rPr lang="en-US" err="1"/>
              <a:t>tématu</a:t>
            </a:r>
            <a:r>
              <a:rPr lang="en-US"/>
              <a:t> — </a:t>
            </a:r>
            <a:r>
              <a:rPr lang="en-US" b="1" err="1"/>
              <a:t>duševního</a:t>
            </a:r>
            <a:r>
              <a:rPr lang="en-US" b="1"/>
              <a:t> </a:t>
            </a:r>
            <a:r>
              <a:rPr lang="en-US" b="1" err="1"/>
              <a:t>zdraví</a:t>
            </a:r>
            <a:r>
              <a:rPr lang="en-US" b="1"/>
              <a:t> a </a:t>
            </a:r>
            <a:r>
              <a:rPr lang="en-US" b="1" err="1"/>
              <a:t>sebevražd</a:t>
            </a:r>
            <a:r>
              <a:rPr lang="en-US" b="1"/>
              <a:t> v </a:t>
            </a:r>
            <a:r>
              <a:rPr lang="en-US" b="1" err="1"/>
              <a:t>Jižní</a:t>
            </a:r>
            <a:r>
              <a:rPr lang="en-US" b="1"/>
              <a:t> </a:t>
            </a:r>
            <a:r>
              <a:rPr lang="en-US" b="1" err="1"/>
              <a:t>Koreji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err="1"/>
              <a:t>Jižní</a:t>
            </a:r>
            <a:r>
              <a:rPr lang="en-US"/>
              <a:t> Korea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jednu</a:t>
            </a:r>
            <a:r>
              <a:rPr lang="en-US"/>
              <a:t> z </a:t>
            </a:r>
            <a:r>
              <a:rPr lang="en-US" err="1"/>
              <a:t>nejvyšších</a:t>
            </a:r>
            <a:r>
              <a:rPr lang="en-US"/>
              <a:t> </a:t>
            </a:r>
            <a:r>
              <a:rPr lang="en-US" err="1"/>
              <a:t>mír</a:t>
            </a:r>
            <a:r>
              <a:rPr lang="en-US"/>
              <a:t> </a:t>
            </a:r>
            <a:r>
              <a:rPr lang="en-US" err="1"/>
              <a:t>sebevražd</a:t>
            </a:r>
            <a:r>
              <a:rPr lang="en-US"/>
              <a:t> ze </a:t>
            </a:r>
            <a:r>
              <a:rPr lang="en-US" err="1"/>
              <a:t>zemí</a:t>
            </a:r>
            <a:r>
              <a:rPr lang="en-US"/>
              <a:t> OECD (</a:t>
            </a:r>
            <a:r>
              <a:rPr lang="en-US" err="1"/>
              <a:t>Organizace</a:t>
            </a:r>
            <a:r>
              <a:rPr lang="en-US"/>
              <a:t> pro </a:t>
            </a:r>
            <a:r>
              <a:rPr lang="en-US" err="1"/>
              <a:t>hospodářskou</a:t>
            </a:r>
            <a:r>
              <a:rPr lang="en-US"/>
              <a:t> </a:t>
            </a:r>
            <a:r>
              <a:rPr lang="en-US" err="1"/>
              <a:t>spolupráci</a:t>
            </a:r>
            <a:r>
              <a:rPr lang="en-US"/>
              <a:t> a </a:t>
            </a:r>
            <a:r>
              <a:rPr lang="en-US" err="1"/>
              <a:t>rozvoj</a:t>
            </a:r>
            <a:r>
              <a:rPr lang="en-US"/>
              <a:t>) — </a:t>
            </a:r>
            <a:r>
              <a:rPr lang="en-US" err="1"/>
              <a:t>přibližně</a:t>
            </a:r>
            <a:r>
              <a:rPr lang="en-US"/>
              <a:t> </a:t>
            </a:r>
            <a:r>
              <a:rPr lang="en-US" b="1"/>
              <a:t>29,1 </a:t>
            </a:r>
            <a:r>
              <a:rPr lang="en-US" b="1" err="1"/>
              <a:t>úmrtí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100 000 </a:t>
            </a:r>
            <a:r>
              <a:rPr lang="en-US" b="1" err="1"/>
              <a:t>obyvatel</a:t>
            </a:r>
            <a:r>
              <a:rPr lang="en-US"/>
              <a:t>, </a:t>
            </a:r>
            <a:r>
              <a:rPr lang="en-US" err="1"/>
              <a:t>zatímco</a:t>
            </a:r>
            <a:r>
              <a:rPr lang="en-US"/>
              <a:t> </a:t>
            </a:r>
            <a:r>
              <a:rPr lang="en-US" err="1"/>
              <a:t>průměr</a:t>
            </a:r>
            <a:r>
              <a:rPr lang="en-US"/>
              <a:t> OECD je </a:t>
            </a:r>
            <a:r>
              <a:rPr lang="en-US" err="1"/>
              <a:t>kolem</a:t>
            </a:r>
            <a:r>
              <a:rPr lang="en-US"/>
              <a:t> 10,8.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/>
              <a:t>Je to </a:t>
            </a:r>
            <a:r>
              <a:rPr lang="en-US" err="1"/>
              <a:t>zároveň</a:t>
            </a:r>
            <a:r>
              <a:rPr lang="en-US"/>
              <a:t> </a:t>
            </a:r>
            <a:r>
              <a:rPr lang="en-US" b="1" err="1"/>
              <a:t>hlavní</a:t>
            </a:r>
            <a:r>
              <a:rPr lang="en-US" b="1"/>
              <a:t> </a:t>
            </a:r>
            <a:r>
              <a:rPr lang="en-US" b="1" err="1"/>
              <a:t>příčina</a:t>
            </a:r>
            <a:r>
              <a:rPr lang="en-US" b="1"/>
              <a:t> </a:t>
            </a:r>
            <a:r>
              <a:rPr lang="en-US" b="1" err="1"/>
              <a:t>úmrtí</a:t>
            </a:r>
            <a:r>
              <a:rPr lang="en-US" b="1"/>
              <a:t> pro </a:t>
            </a:r>
            <a:r>
              <a:rPr lang="en-US" b="1" err="1"/>
              <a:t>mladé</a:t>
            </a:r>
            <a:r>
              <a:rPr lang="en-US" b="1"/>
              <a:t> </a:t>
            </a:r>
            <a:r>
              <a:rPr lang="en-US" b="1" err="1"/>
              <a:t>lidi</a:t>
            </a:r>
            <a:r>
              <a:rPr lang="en-US" b="1"/>
              <a:t> </a:t>
            </a:r>
            <a:r>
              <a:rPr lang="en-US" b="1" err="1"/>
              <a:t>ve</a:t>
            </a:r>
            <a:r>
              <a:rPr lang="en-US" b="1"/>
              <a:t> </a:t>
            </a:r>
            <a:r>
              <a:rPr lang="en-US" b="1" err="1"/>
              <a:t>věku</a:t>
            </a:r>
            <a:r>
              <a:rPr lang="en-US" b="1"/>
              <a:t> od 10 do 24 let</a:t>
            </a:r>
            <a:r>
              <a:rPr lang="en-US"/>
              <a:t>, a </a:t>
            </a:r>
            <a:r>
              <a:rPr lang="en-US" err="1"/>
              <a:t>dokonce</a:t>
            </a:r>
            <a:r>
              <a:rPr lang="en-US"/>
              <a:t> v </a:t>
            </a:r>
            <a:r>
              <a:rPr lang="en-US" err="1"/>
              <a:t>roce</a:t>
            </a:r>
            <a:r>
              <a:rPr lang="en-US"/>
              <a:t> 2024 to </a:t>
            </a:r>
            <a:r>
              <a:rPr lang="en-US" err="1"/>
              <a:t>byla</a:t>
            </a:r>
            <a:r>
              <a:rPr lang="cs">
                <a:solidFill>
                  <a:srgbClr val="1F1F1F"/>
                </a:solidFill>
              </a:rPr>
              <a:t> nejčastější příčina úmrtí Korejců ve věku 40-50 let,</a:t>
            </a:r>
            <a:r>
              <a:rPr lang="en-US"/>
              <a:t> </a:t>
            </a:r>
            <a:r>
              <a:rPr lang="en-US" err="1"/>
              <a:t>což</a:t>
            </a:r>
            <a:r>
              <a:rPr lang="en-US"/>
              <a:t> je </a:t>
            </a:r>
            <a:r>
              <a:rPr lang="en-US" err="1"/>
              <a:t>alarmující</a:t>
            </a:r>
            <a:r>
              <a:rPr lang="en-US"/>
              <a:t>. Míra </a:t>
            </a:r>
            <a:r>
              <a:rPr lang="en-US" err="1"/>
              <a:t>sebevražd</a:t>
            </a:r>
            <a:r>
              <a:rPr lang="en-US"/>
              <a:t> je </a:t>
            </a:r>
            <a:r>
              <a:rPr lang="en-US" err="1"/>
              <a:t>vyšší</a:t>
            </a:r>
            <a:r>
              <a:rPr lang="en-US"/>
              <a:t> u </a:t>
            </a:r>
            <a:r>
              <a:rPr lang="en-US" err="1"/>
              <a:t>mužů</a:t>
            </a:r>
            <a:r>
              <a:rPr lang="en-US"/>
              <a:t> </a:t>
            </a:r>
            <a:r>
              <a:rPr lang="en-US" err="1"/>
              <a:t>než</a:t>
            </a:r>
            <a:r>
              <a:rPr lang="en-US"/>
              <a:t> u </a:t>
            </a:r>
            <a:r>
              <a:rPr lang="en-US" err="1"/>
              <a:t>žen</a:t>
            </a:r>
            <a:r>
              <a:rPr lang="en-US"/>
              <a:t>. </a:t>
            </a:r>
            <a:r>
              <a:rPr lang="en-US" err="1"/>
              <a:t>Mezi</a:t>
            </a:r>
            <a:r>
              <a:rPr lang="en-US"/>
              <a:t> </a:t>
            </a:r>
            <a:r>
              <a:rPr lang="en-US" err="1"/>
              <a:t>hlavní</a:t>
            </a:r>
            <a:r>
              <a:rPr lang="en-US"/>
              <a:t> </a:t>
            </a:r>
            <a:r>
              <a:rPr lang="en-US" err="1"/>
              <a:t>příčiny</a:t>
            </a:r>
            <a:r>
              <a:rPr lang="en-US"/>
              <a:t> </a:t>
            </a:r>
            <a:r>
              <a:rPr lang="en-US" err="1"/>
              <a:t>patří</a:t>
            </a:r>
            <a:r>
              <a:rPr lang="en-US"/>
              <a:t> </a:t>
            </a:r>
            <a:r>
              <a:rPr lang="en-US" b="1" err="1"/>
              <a:t>nerovnost</a:t>
            </a:r>
            <a:r>
              <a:rPr lang="en-US" b="1"/>
              <a:t>, </a:t>
            </a:r>
            <a:r>
              <a:rPr lang="en-US" b="1" err="1"/>
              <a:t>chudoba</a:t>
            </a:r>
            <a:r>
              <a:rPr lang="en-US" b="1"/>
              <a:t>, </a:t>
            </a:r>
            <a:r>
              <a:rPr lang="en-US" b="1" err="1"/>
              <a:t>nezaměstnanost</a:t>
            </a:r>
            <a:r>
              <a:rPr lang="en-US"/>
              <a:t>, ale </a:t>
            </a:r>
            <a:r>
              <a:rPr lang="en-US" err="1"/>
              <a:t>také</a:t>
            </a:r>
            <a:r>
              <a:rPr lang="en-US"/>
              <a:t> </a:t>
            </a:r>
            <a:r>
              <a:rPr lang="en-US" b="1" err="1"/>
              <a:t>obrovský</a:t>
            </a:r>
            <a:r>
              <a:rPr lang="en-US" b="1"/>
              <a:t> </a:t>
            </a:r>
            <a:r>
              <a:rPr lang="en-US" b="1" err="1"/>
              <a:t>akademický</a:t>
            </a:r>
            <a:r>
              <a:rPr lang="en-US" b="1"/>
              <a:t> </a:t>
            </a:r>
            <a:r>
              <a:rPr lang="en-US" b="1" err="1"/>
              <a:t>stres</a:t>
            </a:r>
            <a:r>
              <a:rPr lang="en-US"/>
              <a:t>, </a:t>
            </a:r>
            <a:r>
              <a:rPr lang="en-US" b="1" err="1"/>
              <a:t>šikana</a:t>
            </a:r>
            <a:r>
              <a:rPr lang="en-US"/>
              <a:t> a </a:t>
            </a:r>
            <a:r>
              <a:rPr lang="en-US" err="1"/>
              <a:t>tlak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výkon</a:t>
            </a:r>
            <a:r>
              <a:rPr lang="en-US"/>
              <a:t> v </a:t>
            </a:r>
            <a:r>
              <a:rPr lang="en-US" err="1"/>
              <a:t>práci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škole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 err="1"/>
              <a:t>Navíc</a:t>
            </a:r>
            <a:r>
              <a:rPr lang="en-US"/>
              <a:t> je </a:t>
            </a:r>
            <a:r>
              <a:rPr lang="en-US" err="1"/>
              <a:t>problém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b="1"/>
              <a:t>v </a:t>
            </a:r>
            <a:r>
              <a:rPr lang="en-US" b="1" err="1"/>
              <a:t>centrech</a:t>
            </a:r>
            <a:r>
              <a:rPr lang="en-US" b="1"/>
              <a:t> </a:t>
            </a:r>
            <a:r>
              <a:rPr lang="en-US" b="1" err="1"/>
              <a:t>prevence</a:t>
            </a:r>
            <a:r>
              <a:rPr lang="en-US" b="1"/>
              <a:t> </a:t>
            </a:r>
            <a:r>
              <a:rPr lang="en-US" b="1" err="1"/>
              <a:t>duševního</a:t>
            </a:r>
            <a:r>
              <a:rPr lang="en-US" b="1"/>
              <a:t> </a:t>
            </a:r>
            <a:r>
              <a:rPr lang="en-US" b="1" err="1"/>
              <a:t>zdraví</a:t>
            </a:r>
            <a:r>
              <a:rPr lang="en-US" b="1"/>
              <a:t> je </a:t>
            </a:r>
            <a:r>
              <a:rPr lang="en-US" b="1" err="1"/>
              <a:t>nedostatek</a:t>
            </a:r>
            <a:r>
              <a:rPr lang="en-US" b="1"/>
              <a:t> </a:t>
            </a:r>
            <a:r>
              <a:rPr lang="en-US" b="1" err="1"/>
              <a:t>odborníků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ztěžuje</a:t>
            </a:r>
            <a:r>
              <a:rPr lang="en-US"/>
              <a:t> </a:t>
            </a:r>
            <a:r>
              <a:rPr lang="en-US" err="1"/>
              <a:t>včasnou</a:t>
            </a:r>
            <a:r>
              <a:rPr lang="en-US"/>
              <a:t> </a:t>
            </a:r>
            <a:r>
              <a:rPr lang="en-US" err="1"/>
              <a:t>pomoc</a:t>
            </a:r>
            <a:r>
              <a:rPr lang="en-US"/>
              <a:t> pro </a:t>
            </a:r>
            <a:r>
              <a:rPr lang="en-US" err="1"/>
              <a:t>lidi</a:t>
            </a:r>
            <a:r>
              <a:rPr lang="en-US"/>
              <a:t> v </a:t>
            </a:r>
            <a:r>
              <a:rPr lang="en-US" err="1"/>
              <a:t>ohrožení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Toto </a:t>
            </a:r>
            <a:r>
              <a:rPr lang="en-US" err="1"/>
              <a:t>propojení</a:t>
            </a:r>
            <a:r>
              <a:rPr lang="en-US"/>
              <a:t> </a:t>
            </a:r>
            <a:r>
              <a:rPr lang="en-US" err="1"/>
              <a:t>společenské</a:t>
            </a:r>
            <a:r>
              <a:rPr lang="en-US"/>
              <a:t> </a:t>
            </a:r>
            <a:r>
              <a:rPr lang="en-US" err="1"/>
              <a:t>kultury</a:t>
            </a:r>
            <a:r>
              <a:rPr lang="en-US"/>
              <a:t>, </a:t>
            </a:r>
            <a:r>
              <a:rPr lang="en-US" err="1"/>
              <a:t>tlaku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výkon</a:t>
            </a:r>
            <a:r>
              <a:rPr lang="en-US"/>
              <a:t> a </a:t>
            </a:r>
            <a:r>
              <a:rPr lang="en-US" err="1"/>
              <a:t>nedostatečné</a:t>
            </a:r>
            <a:r>
              <a:rPr lang="en-US"/>
              <a:t> </a:t>
            </a:r>
            <a:r>
              <a:rPr lang="en-US" err="1"/>
              <a:t>podpory</a:t>
            </a:r>
            <a:r>
              <a:rPr lang="en-US"/>
              <a:t> </a:t>
            </a:r>
            <a:r>
              <a:rPr lang="en-US" err="1"/>
              <a:t>duševního</a:t>
            </a:r>
            <a:r>
              <a:rPr lang="en-US"/>
              <a:t> </a:t>
            </a:r>
            <a:r>
              <a:rPr lang="en-US" err="1"/>
              <a:t>zdraví</a:t>
            </a:r>
            <a:r>
              <a:rPr lang="en-US"/>
              <a:t> </a:t>
            </a:r>
            <a:r>
              <a:rPr lang="en-US" err="1"/>
              <a:t>ukazuje</a:t>
            </a:r>
            <a:r>
              <a:rPr lang="en-US"/>
              <a:t>, jak </a:t>
            </a:r>
            <a:r>
              <a:rPr lang="en-US" err="1"/>
              <a:t>hluboce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hodnoty</a:t>
            </a:r>
            <a:r>
              <a:rPr lang="en-US"/>
              <a:t> a </a:t>
            </a:r>
            <a:r>
              <a:rPr lang="en-US" err="1"/>
              <a:t>očekávání</a:t>
            </a:r>
            <a:r>
              <a:rPr lang="en-US"/>
              <a:t> v </a:t>
            </a:r>
            <a:r>
              <a:rPr lang="en-US" err="1"/>
              <a:t>Koreji</a:t>
            </a:r>
            <a:r>
              <a:rPr lang="en-US"/>
              <a:t> </a:t>
            </a:r>
            <a:r>
              <a:rPr lang="en-US" err="1"/>
              <a:t>spjaty</a:t>
            </a:r>
            <a:r>
              <a:rPr lang="en-US"/>
              <a:t> s </a:t>
            </a:r>
            <a:r>
              <a:rPr lang="en-US" err="1"/>
              <a:t>reálnými</a:t>
            </a:r>
            <a:r>
              <a:rPr lang="en-US"/>
              <a:t> </a:t>
            </a:r>
            <a:r>
              <a:rPr lang="en-US" err="1"/>
              <a:t>životními</a:t>
            </a:r>
            <a:r>
              <a:rPr lang="en-US"/>
              <a:t> </a:t>
            </a:r>
            <a:r>
              <a:rPr lang="en-US" err="1"/>
              <a:t>riziky</a:t>
            </a:r>
            <a:r>
              <a:rPr lang="en-US"/>
              <a:t>. </a:t>
            </a:r>
            <a:r>
              <a:rPr lang="en-US" err="1"/>
              <a:t>Ukazuje</a:t>
            </a:r>
            <a:r>
              <a:rPr lang="en-US"/>
              <a:t> to,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prezentovaná</a:t>
            </a:r>
            <a:r>
              <a:rPr lang="en-US"/>
              <a:t> </a:t>
            </a:r>
            <a:r>
              <a:rPr lang="en-US" err="1"/>
              <a:t>firemní</a:t>
            </a:r>
            <a:r>
              <a:rPr lang="en-US"/>
              <a:t> a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kultura</a:t>
            </a:r>
            <a:r>
              <a:rPr lang="en-US"/>
              <a:t>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své</a:t>
            </a:r>
            <a:r>
              <a:rPr lang="en-US"/>
              <a:t> </a:t>
            </a:r>
            <a:r>
              <a:rPr lang="en-US" err="1"/>
              <a:t>stinné</a:t>
            </a:r>
            <a:r>
              <a:rPr lang="en-US"/>
              <a:t> </a:t>
            </a:r>
            <a:r>
              <a:rPr lang="en-US" err="1"/>
              <a:t>stránky</a:t>
            </a:r>
            <a:r>
              <a:rPr lang="en-US"/>
              <a:t>,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zaslouží</a:t>
            </a:r>
            <a:r>
              <a:rPr lang="en-US"/>
              <a:t> </a:t>
            </a:r>
            <a:r>
              <a:rPr lang="en-US" err="1"/>
              <a:t>pozornost</a:t>
            </a:r>
            <a:r>
              <a:rPr lang="en-US"/>
              <a:t> a </a:t>
            </a:r>
            <a:r>
              <a:rPr lang="en-US" err="1"/>
              <a:t>porozumění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r>
              <a:rPr lang="en-US" err="1"/>
              <a:t>Navíc</a:t>
            </a:r>
            <a:r>
              <a:rPr lang="en-US"/>
              <a:t> </a:t>
            </a:r>
            <a:r>
              <a:rPr lang="en-US" err="1"/>
              <a:t>vysoký</a:t>
            </a:r>
            <a:r>
              <a:rPr lang="en-US"/>
              <a:t> </a:t>
            </a:r>
            <a:r>
              <a:rPr lang="en-US" err="1"/>
              <a:t>tlak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škole</a:t>
            </a:r>
            <a:r>
              <a:rPr lang="en-US"/>
              <a:t> a </a:t>
            </a:r>
            <a:r>
              <a:rPr lang="en-US" err="1"/>
              <a:t>práci</a:t>
            </a:r>
            <a:r>
              <a:rPr lang="en-US"/>
              <a:t>, </a:t>
            </a:r>
            <a:r>
              <a:rPr lang="en-US" err="1"/>
              <a:t>dlouhé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hodiny</a:t>
            </a:r>
            <a:r>
              <a:rPr lang="en-US"/>
              <a:t> a </a:t>
            </a:r>
            <a:r>
              <a:rPr lang="en-US" err="1"/>
              <a:t>společenské</a:t>
            </a:r>
            <a:r>
              <a:rPr lang="en-US"/>
              <a:t> </a:t>
            </a:r>
            <a:r>
              <a:rPr lang="en-US" err="1"/>
              <a:t>očekávání</a:t>
            </a:r>
            <a:r>
              <a:rPr lang="en-US"/>
              <a:t> se </a:t>
            </a:r>
            <a:r>
              <a:rPr lang="en-US" err="1"/>
              <a:t>podílejí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nízké</a:t>
            </a:r>
            <a:r>
              <a:rPr lang="en-US"/>
              <a:t> </a:t>
            </a:r>
            <a:r>
              <a:rPr lang="en-US" err="1"/>
              <a:t>porodnosti</a:t>
            </a:r>
            <a:r>
              <a:rPr lang="en-US"/>
              <a:t>. </a:t>
            </a:r>
            <a:r>
              <a:rPr lang="en-US" err="1"/>
              <a:t>Mnoho</a:t>
            </a:r>
            <a:r>
              <a:rPr lang="en-US"/>
              <a:t> </a:t>
            </a:r>
            <a:r>
              <a:rPr lang="en-US" err="1"/>
              <a:t>mladých</a:t>
            </a:r>
            <a:r>
              <a:rPr lang="en-US"/>
              <a:t> </a:t>
            </a:r>
            <a:r>
              <a:rPr lang="en-US" err="1"/>
              <a:t>lidí</a:t>
            </a:r>
            <a:r>
              <a:rPr lang="en-US"/>
              <a:t> </a:t>
            </a:r>
            <a:r>
              <a:rPr lang="en-US" err="1"/>
              <a:t>odkládá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odmítá</a:t>
            </a:r>
            <a:r>
              <a:rPr lang="en-US"/>
              <a:t> </a:t>
            </a:r>
            <a:r>
              <a:rPr lang="en-US" err="1"/>
              <a:t>zakládání</a:t>
            </a:r>
            <a:r>
              <a:rPr lang="en-US"/>
              <a:t> </a:t>
            </a:r>
            <a:r>
              <a:rPr lang="en-US" err="1"/>
              <a:t>rodiny</a:t>
            </a:r>
            <a:r>
              <a:rPr lang="en-US"/>
              <a:t>, </a:t>
            </a:r>
            <a:r>
              <a:rPr lang="en-US" err="1"/>
              <a:t>protože</a:t>
            </a:r>
            <a:r>
              <a:rPr lang="en-US"/>
              <a:t> se </a:t>
            </a:r>
            <a:r>
              <a:rPr lang="en-US" err="1"/>
              <a:t>snaží</a:t>
            </a:r>
            <a:r>
              <a:rPr lang="en-US"/>
              <a:t> </a:t>
            </a:r>
            <a:r>
              <a:rPr lang="en-US" err="1"/>
              <a:t>zvládnout</a:t>
            </a:r>
            <a:r>
              <a:rPr lang="en-US"/>
              <a:t> </a:t>
            </a:r>
            <a:r>
              <a:rPr lang="en-US" err="1"/>
              <a:t>kariéru</a:t>
            </a:r>
            <a:r>
              <a:rPr lang="en-US"/>
              <a:t>, </a:t>
            </a:r>
            <a:r>
              <a:rPr lang="en-US" err="1"/>
              <a:t>splnit</a:t>
            </a:r>
            <a:r>
              <a:rPr lang="en-US"/>
              <a:t> </a:t>
            </a:r>
            <a:r>
              <a:rPr lang="en-US" err="1"/>
              <a:t>očekávání</a:t>
            </a:r>
            <a:r>
              <a:rPr lang="en-US"/>
              <a:t> </a:t>
            </a:r>
            <a:r>
              <a:rPr lang="en-US" err="1"/>
              <a:t>společnosti</a:t>
            </a:r>
            <a:r>
              <a:rPr lang="en-US"/>
              <a:t> a </a:t>
            </a:r>
            <a:r>
              <a:rPr lang="en-US" err="1"/>
              <a:t>vyhnout</a:t>
            </a:r>
            <a:r>
              <a:rPr lang="en-US"/>
              <a:t> se </a:t>
            </a:r>
            <a:r>
              <a:rPr lang="en-US" err="1"/>
              <a:t>narušení</a:t>
            </a:r>
            <a:r>
              <a:rPr lang="en-US"/>
              <a:t> </a:t>
            </a:r>
            <a:r>
              <a:rPr lang="en-US" err="1"/>
              <a:t>harmonie</a:t>
            </a:r>
            <a:r>
              <a:rPr lang="en-US"/>
              <a:t> (kibun/</a:t>
            </a:r>
            <a:r>
              <a:rPr lang="en-US" err="1"/>
              <a:t>inhwa</a:t>
            </a:r>
            <a:r>
              <a:rPr lang="en-US"/>
              <a:t>). </a:t>
            </a:r>
            <a:r>
              <a:rPr lang="en-US" err="1"/>
              <a:t>Psychický</a:t>
            </a:r>
            <a:r>
              <a:rPr lang="en-US"/>
              <a:t> </a:t>
            </a:r>
            <a:r>
              <a:rPr lang="en-US" err="1"/>
              <a:t>tlak</a:t>
            </a:r>
            <a:r>
              <a:rPr lang="en-US"/>
              <a:t> a </a:t>
            </a:r>
            <a:r>
              <a:rPr lang="en-US" err="1"/>
              <a:t>nejistota</a:t>
            </a:r>
            <a:r>
              <a:rPr lang="en-US"/>
              <a:t> </a:t>
            </a:r>
            <a:r>
              <a:rPr lang="en-US" err="1"/>
              <a:t>ohledně</a:t>
            </a:r>
            <a:r>
              <a:rPr lang="en-US"/>
              <a:t> </a:t>
            </a:r>
            <a:r>
              <a:rPr lang="en-US" err="1"/>
              <a:t>financí</a:t>
            </a:r>
            <a:r>
              <a:rPr lang="en-US"/>
              <a:t> a </a:t>
            </a:r>
            <a:r>
              <a:rPr lang="en-US" err="1"/>
              <a:t>práce</a:t>
            </a:r>
            <a:r>
              <a:rPr lang="en-US"/>
              <a:t> </a:t>
            </a:r>
            <a:r>
              <a:rPr lang="en-US" err="1"/>
              <a:t>tedy</a:t>
            </a:r>
            <a:r>
              <a:rPr lang="en-US"/>
              <a:t> </a:t>
            </a:r>
            <a:r>
              <a:rPr lang="en-US" err="1"/>
              <a:t>přímo</a:t>
            </a:r>
            <a:r>
              <a:rPr lang="en-US"/>
              <a:t> </a:t>
            </a:r>
            <a:r>
              <a:rPr lang="en-US" err="1"/>
              <a:t>ovlivňují</a:t>
            </a:r>
            <a:r>
              <a:rPr lang="en-US"/>
              <a:t> </a:t>
            </a:r>
            <a:r>
              <a:rPr lang="en-US" err="1"/>
              <a:t>rozhodnutí</a:t>
            </a:r>
            <a:r>
              <a:rPr lang="en-US"/>
              <a:t> </a:t>
            </a:r>
            <a:r>
              <a:rPr lang="en-US" err="1"/>
              <a:t>mít</a:t>
            </a:r>
            <a:r>
              <a:rPr lang="en-US"/>
              <a:t> </a:t>
            </a:r>
            <a:r>
              <a:rPr lang="en-US" err="1"/>
              <a:t>děti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spolu</a:t>
            </a:r>
            <a:r>
              <a:rPr lang="en-US"/>
              <a:t> s </a:t>
            </a:r>
            <a:r>
              <a:rPr lang="en-US" err="1"/>
              <a:t>klesající</a:t>
            </a:r>
            <a:r>
              <a:rPr lang="en-US"/>
              <a:t> </a:t>
            </a:r>
            <a:r>
              <a:rPr lang="en-US" err="1"/>
              <a:t>porodností</a:t>
            </a:r>
            <a:r>
              <a:rPr lang="en-US"/>
              <a:t> </a:t>
            </a:r>
            <a:r>
              <a:rPr lang="en-US" err="1"/>
              <a:t>vytváří</a:t>
            </a:r>
            <a:r>
              <a:rPr lang="en-US"/>
              <a:t> </a:t>
            </a:r>
            <a:r>
              <a:rPr lang="en-US" err="1"/>
              <a:t>dlouhodobou</a:t>
            </a:r>
            <a:r>
              <a:rPr lang="en-US"/>
              <a:t> </a:t>
            </a:r>
            <a:r>
              <a:rPr lang="en-US" err="1"/>
              <a:t>demografickou</a:t>
            </a:r>
            <a:r>
              <a:rPr lang="en-US"/>
              <a:t> </a:t>
            </a:r>
            <a:r>
              <a:rPr lang="en-US" err="1"/>
              <a:t>krizi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/>
          </a:p>
          <a:p>
            <a:endParaRPr lang="cs-CZ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A0AB-8BDD-4145-BC9D-FB741CFC0789}" type="slidenum">
              <a:rPr lang="cs-CZ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12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Jedna z velkých událostí pro mladé studenty je --&gt; Zkouška </a:t>
            </a:r>
            <a:r>
              <a:rPr lang="cs-CZ" err="1"/>
              <a:t>Suneung</a:t>
            </a:r>
            <a:r>
              <a:rPr lang="cs-CZ"/>
              <a:t> </a:t>
            </a:r>
            <a:endParaRPr lang="cs-CZ">
              <a:solidFill>
                <a:srgbClr val="444444"/>
              </a:solidFill>
              <a:ea typeface="Calibri" panose="020F0502020204030204"/>
              <a:cs typeface="Calibri" panose="020F0502020204030204"/>
            </a:endParaRPr>
          </a:p>
          <a:p>
            <a:endParaRPr lang="cs-CZ">
              <a:ea typeface="Calibri"/>
              <a:cs typeface="Calibri"/>
            </a:endParaRPr>
          </a:p>
          <a:p>
            <a:r>
              <a:rPr lang="cs-CZ" err="1"/>
              <a:t>Suneung</a:t>
            </a:r>
            <a:r>
              <a:rPr lang="cs-CZ"/>
              <a:t> pro přijetí na univerzity. Zkouška na univerzitu trvá okolo 9 hodin a jezdí kvůli ní více taxíků i vlakových souprav. Zároveň během jejího konání jsou v celé zemi přijímána přísná opatření k minimalizaci jakýchkoliv rušivých vlivů. Letiště v blízkosti zkušebních míst dočasně pozastavují vzlety a přistání letadel, aby hluk neovlivnil soustředění studentů během poslechové části testu. Kromě toho jsou omezeny i další činnosti, jako je práce na staveništích či otevírací doba burzy a firem. </a:t>
            </a:r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r>
              <a:rPr lang="cs-CZ"/>
              <a:t>Výsledek zkoušky může zásadně ovlivnit budoucnost studentů i jejich kariéru. Proto je tento den brán velmi vážně.</a:t>
            </a:r>
            <a:endParaRPr lang="cs-CZ">
              <a:ea typeface="Calibri"/>
              <a:cs typeface="Calibri"/>
            </a:endParaRPr>
          </a:p>
          <a:p>
            <a:endParaRPr lang="cs-CZ"/>
          </a:p>
          <a:p>
            <a:r>
              <a:rPr lang="cs-CZ"/>
              <a:t>Podobné zkoušky mají i jiné země – v Číně je to </a:t>
            </a:r>
            <a:r>
              <a:rPr lang="cs-CZ" err="1"/>
              <a:t>Gaokao</a:t>
            </a:r>
            <a:r>
              <a:rPr lang="cs-CZ"/>
              <a:t> a v Japonsku </a:t>
            </a:r>
            <a:r>
              <a:rPr lang="cs-CZ" err="1"/>
              <a:t>Daigaku</a:t>
            </a:r>
            <a:r>
              <a:rPr lang="cs-CZ"/>
              <a:t> </a:t>
            </a:r>
            <a:r>
              <a:rPr lang="cs-CZ" err="1"/>
              <a:t>Nyūshi</a:t>
            </a:r>
            <a:r>
              <a:rPr lang="cs-CZ"/>
              <a:t>. Všechny tři testy mají společné to, že rozhodují o tom, na jakou univerzitu se student dostane, a tím i o jeho budoucnosti.</a:t>
            </a:r>
            <a:endParaRPr lang="cs-CZ">
              <a:ea typeface="Calibri"/>
              <a:cs typeface="Calibri"/>
            </a:endParaRPr>
          </a:p>
          <a:p>
            <a:endParaRPr lang="cs-CZ"/>
          </a:p>
          <a:p>
            <a:r>
              <a:rPr lang="cs-CZ"/>
              <a:t>Po zkoušce média často dělají rozhovory se studenty a rodiče je před školami vítají. Celá země se v ten den opravdu zastaví – říká se, že je to „den, kdy se zastaví Korea“.</a:t>
            </a:r>
            <a:endParaRPr lang="cs-CZ">
              <a:ea typeface="Calibri"/>
              <a:cs typeface="Calibri"/>
            </a:endParaRPr>
          </a:p>
          <a:p>
            <a:endParaRPr lang="cs-CZ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0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err="1"/>
              <a:t>Gaokao</a:t>
            </a:r>
            <a:r>
              <a:rPr lang="cs-CZ" b="1"/>
              <a:t> (</a:t>
            </a:r>
            <a:r>
              <a:rPr lang="ja-JP" altLang="en-US" b="1">
                <a:ea typeface="游ゴシック"/>
              </a:rPr>
              <a:t>高考</a:t>
            </a:r>
            <a:r>
              <a:rPr lang="cs-CZ" b="1"/>
              <a:t>)</a:t>
            </a:r>
            <a:r>
              <a:rPr lang="cs-CZ"/>
              <a:t> – Čína</a:t>
            </a:r>
            <a:endParaRPr lang="en-US"/>
          </a:p>
          <a:p>
            <a:r>
              <a:rPr lang="cs-CZ"/>
              <a:t>Přijímací zkouška na univerzity</a:t>
            </a:r>
            <a:endParaRPr lang="en-US"/>
          </a:p>
          <a:p>
            <a:r>
              <a:rPr lang="cs-CZ"/>
              <a:t>Obvykle </a:t>
            </a:r>
            <a:r>
              <a:rPr lang="cs-CZ" b="1"/>
              <a:t>2–3 dny</a:t>
            </a:r>
            <a:endParaRPr lang="cs-CZ"/>
          </a:p>
          <a:p>
            <a:r>
              <a:rPr lang="cs-CZ"/>
              <a:t>Každoročně v </a:t>
            </a:r>
            <a:r>
              <a:rPr lang="cs-CZ" b="1"/>
              <a:t>červnu</a:t>
            </a:r>
            <a:endParaRPr lang="cs-CZ"/>
          </a:p>
          <a:p>
            <a:r>
              <a:rPr lang="cs-CZ"/>
              <a:t>Velká společenská událost, ale běžný provoz pokračuje</a:t>
            </a:r>
            <a:endParaRPr lang="en-US"/>
          </a:p>
          <a:p>
            <a:r>
              <a:rPr lang="cs-CZ"/>
              <a:t>Čínština, matematika, angličtina + regionální volitelné předměty</a:t>
            </a:r>
            <a:endParaRPr lang="en-US"/>
          </a:p>
          <a:p>
            <a:r>
              <a:rPr lang="cs-CZ"/>
              <a:t>Klíč k prestižním univerzitám a lepšímu životu – obrovský tlak</a:t>
            </a:r>
            <a:endParaRPr lang="en-US"/>
          </a:p>
          <a:p>
            <a:r>
              <a:rPr lang="cs-CZ"/>
              <a:t>Rodiny poskytují maximální podporu, rodiny i studenti často čelí velkým obětem – mediální příběhy o tvrdé práci, vytrvalosti a odhodlání uspět</a:t>
            </a:r>
            <a:endParaRPr lang="en-US"/>
          </a:p>
          <a:p>
            <a:r>
              <a:rPr lang="cs-CZ"/>
              <a:t>Podobný tlak, často považován za „nejtěžší zkoušku na světě“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cs-CZ" b="1" err="1"/>
              <a:t>Suneung</a:t>
            </a:r>
            <a:r>
              <a:rPr lang="cs-CZ" b="1"/>
              <a:t> (</a:t>
            </a:r>
            <a:r>
              <a:rPr lang="ko-KR" altLang="en-US" b="1">
                <a:ea typeface="맑은 고딕"/>
              </a:rPr>
              <a:t>수능</a:t>
            </a:r>
            <a:r>
              <a:rPr lang="cs-CZ" b="1"/>
              <a:t>)</a:t>
            </a:r>
            <a:r>
              <a:rPr lang="cs-CZ"/>
              <a:t> – Jižní Korea</a:t>
            </a:r>
            <a:endParaRPr lang="en-US"/>
          </a:p>
          <a:p>
            <a:r>
              <a:rPr lang="cs-CZ"/>
              <a:t>Přijímací zkouška na univerzity</a:t>
            </a:r>
            <a:endParaRPr lang="en-US"/>
          </a:p>
          <a:p>
            <a:r>
              <a:rPr lang="cs-CZ"/>
              <a:t>Přibližně </a:t>
            </a:r>
            <a:r>
              <a:rPr lang="cs-CZ" b="1"/>
              <a:t>9 hodin</a:t>
            </a:r>
            <a:endParaRPr lang="cs-CZ"/>
          </a:p>
          <a:p>
            <a:r>
              <a:rPr lang="cs-CZ"/>
              <a:t>Každoročně v </a:t>
            </a:r>
            <a:r>
              <a:rPr lang="cs-CZ" b="1"/>
              <a:t>listopadu</a:t>
            </a:r>
            <a:endParaRPr lang="cs-CZ"/>
          </a:p>
          <a:p>
            <a:r>
              <a:rPr lang="cs-CZ"/>
              <a:t>Celá země se ztiší – zastavené lety, doprava přizpůsobena studentům</a:t>
            </a:r>
            <a:endParaRPr lang="en-US"/>
          </a:p>
          <a:p>
            <a:r>
              <a:rPr lang="cs-CZ"/>
              <a:t>Korejština, matematika, angličtina, společenské a přírodní vědy</a:t>
            </a:r>
            <a:endParaRPr lang="en-US"/>
          </a:p>
          <a:p>
            <a:r>
              <a:rPr lang="cs-CZ"/>
              <a:t>Silně ovlivňuje společenské postavení, často „den, kdy se zastaví Korea“</a:t>
            </a:r>
            <a:endParaRPr lang="en-US"/>
          </a:p>
          <a:p>
            <a:r>
              <a:rPr lang="cs-CZ"/>
              <a:t>Rodiče a přátelé čekají před školami, modlitby v chrámech, mediální rozhovory po testu</a:t>
            </a:r>
            <a:endParaRPr lang="en-US"/>
          </a:p>
          <a:p>
            <a:r>
              <a:rPr lang="cs-CZ"/>
              <a:t>Extrémní důraz na výkon, spojeno s vysokou mírou stresu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91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Nyní</a:t>
            </a:r>
            <a:r>
              <a:rPr lang="en-US">
                <a:ea typeface="Calibri"/>
                <a:cs typeface="Calibri"/>
              </a:rPr>
              <a:t> se </a:t>
            </a:r>
            <a:r>
              <a:rPr lang="en-US" err="1">
                <a:ea typeface="Calibri"/>
                <a:cs typeface="Calibri"/>
              </a:rPr>
              <a:t>přesuneme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už</a:t>
            </a:r>
            <a:r>
              <a:rPr lang="en-US">
                <a:ea typeface="Calibri"/>
                <a:cs typeface="Calibri"/>
              </a:rPr>
              <a:t> k </a:t>
            </a:r>
            <a:r>
              <a:rPr lang="en-US" err="1">
                <a:ea typeface="Calibri"/>
                <a:cs typeface="Calibri"/>
              </a:rPr>
              <a:t>hlavnímu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tématu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této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prezentace</a:t>
            </a:r>
            <a:r>
              <a:rPr lang="en-US">
                <a:ea typeface="Calibri"/>
                <a:cs typeface="Calibri"/>
              </a:rPr>
              <a:t> a to je </a:t>
            </a:r>
            <a:r>
              <a:rPr lang="en-US" err="1">
                <a:ea typeface="Calibri"/>
                <a:cs typeface="Calibri"/>
              </a:rPr>
              <a:t>extrémní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pracovní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kultura</a:t>
            </a:r>
            <a:r>
              <a:rPr lang="en-US">
                <a:ea typeface="Calibri"/>
                <a:cs typeface="Calibri"/>
              </a:rPr>
              <a:t> v </a:t>
            </a:r>
            <a:r>
              <a:rPr lang="en-US" err="1">
                <a:ea typeface="Calibri"/>
                <a:cs typeface="Calibri"/>
              </a:rPr>
              <a:t>Jižní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Koreji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r>
              <a:rPr lang="en-US">
                <a:ea typeface="Calibri"/>
                <a:cs typeface="Calibri"/>
              </a:rPr>
              <a:t>Tady </a:t>
            </a:r>
            <a:r>
              <a:rPr lang="en-US" err="1">
                <a:ea typeface="Calibri"/>
                <a:cs typeface="Calibri"/>
              </a:rPr>
              <a:t>máme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vypsaných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několik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konceptů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korejské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pracovní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kultury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dalších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slidech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</a:t>
            </a:r>
            <a:r>
              <a:rPr lang="en-US">
                <a:ea typeface="Calibri"/>
                <a:cs typeface="Calibri"/>
              </a:rPr>
              <a:t> je </a:t>
            </a:r>
            <a:r>
              <a:rPr lang="en-US" err="1">
                <a:ea typeface="Calibri"/>
                <a:cs typeface="Calibri"/>
              </a:rPr>
              <a:t>více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rozvedeme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/>
              <a:t>Dlouhá pracovní doba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/>
              <a:t>Hierarchická struktura</a:t>
            </a:r>
            <a:endParaRPr lang="cs-CZ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Gibun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기분</a:t>
            </a:r>
            <a:r>
              <a:rPr lang="en-GB"/>
              <a:t> ) = </a:t>
            </a:r>
            <a:r>
              <a:rPr lang="en-GB" err="1"/>
              <a:t>udržování</a:t>
            </a:r>
            <a:r>
              <a:rPr lang="en-GB"/>
              <a:t> </a:t>
            </a:r>
            <a:r>
              <a:rPr lang="en-GB" err="1"/>
              <a:t>dobré</a:t>
            </a:r>
            <a:r>
              <a:rPr lang="en-GB"/>
              <a:t> </a:t>
            </a:r>
            <a:r>
              <a:rPr lang="en-GB" err="1"/>
              <a:t>atmosféry</a:t>
            </a:r>
            <a:r>
              <a:rPr lang="en-GB"/>
              <a:t> a </a:t>
            </a:r>
            <a:r>
              <a:rPr lang="en-GB" err="1"/>
              <a:t>zachování</a:t>
            </a:r>
            <a:r>
              <a:rPr lang="en-GB"/>
              <a:t> </a:t>
            </a:r>
            <a:r>
              <a:rPr lang="en-GB" err="1"/>
              <a:t>tváře</a:t>
            </a:r>
            <a:endParaRPr lang="en-GB" err="1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Inhwa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인화</a:t>
            </a:r>
            <a:r>
              <a:rPr lang="en-GB"/>
              <a:t> ) = "</a:t>
            </a:r>
            <a:r>
              <a:rPr lang="en-GB" err="1"/>
              <a:t>harmonie</a:t>
            </a:r>
            <a:r>
              <a:rPr lang="en-GB"/>
              <a:t> </a:t>
            </a:r>
            <a:r>
              <a:rPr lang="en-GB" err="1"/>
              <a:t>ve</a:t>
            </a:r>
            <a:r>
              <a:rPr lang="en-GB"/>
              <a:t> </a:t>
            </a:r>
            <a:r>
              <a:rPr lang="en-GB" err="1"/>
              <a:t>skupině</a:t>
            </a:r>
            <a:r>
              <a:rPr lang="en-GB"/>
              <a:t>"; </a:t>
            </a:r>
            <a:r>
              <a:rPr lang="en-GB" err="1"/>
              <a:t>důraz</a:t>
            </a:r>
            <a:r>
              <a:rPr lang="en-GB"/>
              <a:t> </a:t>
            </a:r>
            <a:r>
              <a:rPr lang="en-GB" err="1"/>
              <a:t>na</a:t>
            </a:r>
            <a:r>
              <a:rPr lang="en-GB"/>
              <a:t> </a:t>
            </a:r>
            <a:r>
              <a:rPr lang="en-GB" err="1"/>
              <a:t>soulad</a:t>
            </a:r>
            <a:r>
              <a:rPr lang="en-GB"/>
              <a:t> a </a:t>
            </a:r>
            <a:r>
              <a:rPr lang="en-GB" err="1"/>
              <a:t>respekt</a:t>
            </a:r>
            <a:r>
              <a:rPr lang="en-GB"/>
              <a:t> k hierarch</a:t>
            </a:r>
            <a:endParaRPr lang="cs-CZ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Nunchi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눈치</a:t>
            </a:r>
            <a:r>
              <a:rPr lang="en-US"/>
              <a:t>) = "</a:t>
            </a:r>
            <a:r>
              <a:rPr lang="en-US" err="1"/>
              <a:t>schopnost</a:t>
            </a:r>
            <a:r>
              <a:rPr lang="en-US"/>
              <a:t> </a:t>
            </a:r>
            <a:r>
              <a:rPr lang="en-US" err="1"/>
              <a:t>číst</a:t>
            </a:r>
            <a:r>
              <a:rPr lang="en-US"/>
              <a:t> </a:t>
            </a:r>
            <a:r>
              <a:rPr lang="en-US" err="1"/>
              <a:t>situaci</a:t>
            </a:r>
            <a:r>
              <a:rPr lang="en-US"/>
              <a:t>"; </a:t>
            </a:r>
            <a:r>
              <a:rPr lang="en-US" err="1"/>
              <a:t>umění</a:t>
            </a:r>
            <a:r>
              <a:rPr lang="en-US"/>
              <a:t> </a:t>
            </a:r>
            <a:r>
              <a:rPr lang="en-US" err="1"/>
              <a:t>odhadnout</a:t>
            </a:r>
            <a:r>
              <a:rPr lang="en-US"/>
              <a:t> </a:t>
            </a:r>
            <a:r>
              <a:rPr lang="en-US" err="1"/>
              <a:t>náladu</a:t>
            </a:r>
            <a:r>
              <a:rPr lang="en-US"/>
              <a:t>, </a:t>
            </a:r>
            <a:r>
              <a:rPr lang="en-US" err="1"/>
              <a:t>nevyslovené</a:t>
            </a:r>
            <a:r>
              <a:rPr lang="en-US"/>
              <a:t> </a:t>
            </a:r>
            <a:r>
              <a:rPr lang="en-US" err="1"/>
              <a:t>významy</a:t>
            </a:r>
            <a:r>
              <a:rPr lang="en-US"/>
              <a:t> a </a:t>
            </a:r>
            <a:r>
              <a:rPr lang="en-US" err="1"/>
              <a:t>přizpůsobit</a:t>
            </a:r>
            <a:r>
              <a:rPr lang="en-US"/>
              <a:t> </a:t>
            </a:r>
            <a:r>
              <a:rPr lang="en-US" err="1"/>
              <a:t>chování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Jondeamal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존댓말</a:t>
            </a:r>
            <a:r>
              <a:rPr lang="en-US"/>
              <a:t>) = </a:t>
            </a:r>
            <a:r>
              <a:rPr lang="en-US" err="1"/>
              <a:t>zdvořilostní</a:t>
            </a:r>
            <a:r>
              <a:rPr lang="en-US"/>
              <a:t> </a:t>
            </a:r>
            <a:r>
              <a:rPr lang="en-US" err="1"/>
              <a:t>jazyk</a:t>
            </a:r>
            <a:r>
              <a:rPr lang="en-US"/>
              <a:t> </a:t>
            </a:r>
            <a:r>
              <a:rPr lang="en-US" err="1"/>
              <a:t>používaný</a:t>
            </a:r>
            <a:r>
              <a:rPr lang="en-US"/>
              <a:t> </a:t>
            </a:r>
            <a:r>
              <a:rPr lang="en-US" err="1"/>
              <a:t>vůči</a:t>
            </a:r>
            <a:r>
              <a:rPr lang="en-US"/>
              <a:t> </a:t>
            </a:r>
            <a:r>
              <a:rPr lang="en-US" err="1"/>
              <a:t>starším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nadřízeným</a:t>
            </a:r>
            <a:endParaRPr lang="ko-KR" altLang="en-US" err="1">
              <a:ea typeface="맑은 고딕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Ppalli-Ppalli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빨리</a:t>
            </a:r>
            <a:r>
              <a:rPr lang="cs-CZ" altLang="ko-KR">
                <a:ea typeface="맑은 고딕"/>
              </a:rPr>
              <a:t> </a:t>
            </a:r>
            <a:r>
              <a:rPr lang="ko-KR" altLang="en-US">
                <a:ea typeface="맑은 고딕"/>
              </a:rPr>
              <a:t>빨리</a:t>
            </a:r>
            <a:r>
              <a:rPr lang="en-US"/>
              <a:t>) = "hurry </a:t>
            </a:r>
            <a:r>
              <a:rPr lang="en-US" err="1"/>
              <a:t>hurry</a:t>
            </a:r>
            <a:r>
              <a:rPr lang="en-US"/>
              <a:t>" </a:t>
            </a:r>
            <a:r>
              <a:rPr lang="en-US" err="1"/>
              <a:t>kultura</a:t>
            </a:r>
            <a:r>
              <a:rPr lang="en-US"/>
              <a:t>; </a:t>
            </a:r>
            <a:r>
              <a:rPr lang="en-US" err="1"/>
              <a:t>důraz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rychlost</a:t>
            </a:r>
            <a:r>
              <a:rPr lang="en-US"/>
              <a:t> a </a:t>
            </a:r>
            <a:r>
              <a:rPr lang="en-US" err="1"/>
              <a:t>efektivitu</a:t>
            </a:r>
            <a:endParaRPr lang="ko-KR" altLang="en-US" err="1">
              <a:ea typeface="맑은 고딕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Gapjil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갑질</a:t>
            </a:r>
            <a:r>
              <a:rPr lang="cs-CZ"/>
              <a:t>) = </a:t>
            </a:r>
            <a:r>
              <a:rPr lang="en-US" err="1"/>
              <a:t>zneužívání</a:t>
            </a:r>
            <a:r>
              <a:rPr lang="en-US"/>
              <a:t> </a:t>
            </a:r>
            <a:r>
              <a:rPr lang="en-US" err="1"/>
              <a:t>moci</a:t>
            </a:r>
            <a:r>
              <a:rPr lang="en-US"/>
              <a:t> </a:t>
            </a:r>
            <a:r>
              <a:rPr lang="en-US" err="1"/>
              <a:t>nadřízenými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Hoesik</a:t>
            </a:r>
            <a:r>
              <a:rPr lang="cs-CZ"/>
              <a:t> (</a:t>
            </a:r>
            <a:r>
              <a:rPr lang="ko-KR" altLang="en-US">
                <a:ea typeface="맑은 고딕"/>
              </a:rPr>
              <a:t>회식</a:t>
            </a:r>
            <a:r>
              <a:rPr lang="cs-CZ"/>
              <a:t>) = </a:t>
            </a:r>
            <a:r>
              <a:rPr lang="en-US"/>
              <a:t>"</a:t>
            </a:r>
            <a:r>
              <a:rPr lang="en-US" err="1"/>
              <a:t>povinné</a:t>
            </a:r>
            <a:r>
              <a:rPr lang="en-US"/>
              <a:t>" </a:t>
            </a:r>
            <a:r>
              <a:rPr lang="en-US" err="1"/>
              <a:t>firemní</a:t>
            </a:r>
            <a:r>
              <a:rPr lang="en-US"/>
              <a:t> </a:t>
            </a:r>
            <a:r>
              <a:rPr lang="en-US" err="1"/>
              <a:t>večírky</a:t>
            </a:r>
            <a:r>
              <a:rPr lang="en-US"/>
              <a:t> a </a:t>
            </a:r>
            <a:r>
              <a:rPr lang="en-US" err="1"/>
              <a:t>pití</a:t>
            </a:r>
            <a:r>
              <a:rPr lang="en-US"/>
              <a:t> </a:t>
            </a:r>
            <a:r>
              <a:rPr lang="en-US" err="1"/>
              <a:t>alkoholu</a:t>
            </a:r>
            <a:endParaRPr lang="en-US">
              <a:ea typeface="Calibri"/>
              <a:cs typeface="Calibri"/>
            </a:endParaRPr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r>
              <a:rPr lang="cs-CZ" err="1"/>
              <a:t>Gwarosa</a:t>
            </a:r>
            <a:r>
              <a:rPr lang="cs-CZ"/>
              <a:t> (</a:t>
            </a:r>
            <a:r>
              <a:rPr lang="ko-KR" altLang="en-US" err="1">
                <a:ea typeface="맑은 고딕"/>
              </a:rPr>
              <a:t>과로사</a:t>
            </a:r>
            <a:r>
              <a:rPr lang="cs-CZ"/>
              <a:t>) = </a:t>
            </a:r>
            <a:r>
              <a:rPr lang="en-US"/>
              <a:t>"</a:t>
            </a:r>
            <a:r>
              <a:rPr lang="en-US" err="1"/>
              <a:t>smrt</a:t>
            </a:r>
            <a:r>
              <a:rPr lang="en-US"/>
              <a:t> z </a:t>
            </a:r>
            <a:r>
              <a:rPr lang="en-US" err="1"/>
              <a:t>přepracování</a:t>
            </a:r>
            <a:r>
              <a:rPr lang="en-US"/>
              <a:t>"</a:t>
            </a:r>
            <a:endParaRPr lang="cs-CZ"/>
          </a:p>
          <a:p>
            <a:pPr marL="171450" indent="-171450">
              <a:lnSpc>
                <a:spcPct val="90000"/>
              </a:lnSpc>
              <a:buFont typeface="Arial"/>
              <a:buChar char="•"/>
            </a:pPr>
            <a:endParaRPr lang="cs-CZ">
              <a:solidFill>
                <a:srgbClr val="444444"/>
              </a:solidFill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A0AB-8BDD-4145-BC9D-FB741CFC0789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76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OECD = </a:t>
            </a:r>
            <a:r>
              <a:rPr lang="en-US" err="1">
                <a:ea typeface="Calibri"/>
                <a:cs typeface="Calibri"/>
              </a:rPr>
              <a:t>Organizace</a:t>
            </a:r>
            <a:r>
              <a:rPr lang="en-US">
                <a:ea typeface="Calibri"/>
                <a:cs typeface="Calibri"/>
              </a:rPr>
              <a:t> pro </a:t>
            </a:r>
            <a:r>
              <a:rPr lang="en-US" err="1">
                <a:ea typeface="Calibri"/>
                <a:cs typeface="Calibri"/>
              </a:rPr>
              <a:t>hospodářskou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spolupráci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rozvoj</a:t>
            </a:r>
          </a:p>
          <a:p>
            <a:r>
              <a:rPr lang="en-US" err="1"/>
              <a:t>Zákonný</a:t>
            </a:r>
            <a:r>
              <a:rPr lang="en-US"/>
              <a:t> limit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dobu</a:t>
            </a:r>
            <a:r>
              <a:rPr lang="en-US"/>
              <a:t> v </a:t>
            </a:r>
            <a:r>
              <a:rPr lang="en-US" err="1"/>
              <a:t>Jižní</a:t>
            </a:r>
            <a:r>
              <a:rPr lang="en-US"/>
              <a:t> </a:t>
            </a:r>
            <a:r>
              <a:rPr lang="en-US" err="1"/>
              <a:t>Koreji</a:t>
            </a:r>
            <a:r>
              <a:rPr lang="en-US"/>
              <a:t> je 52 </a:t>
            </a:r>
            <a:r>
              <a:rPr lang="en-US" err="1"/>
              <a:t>hodin</a:t>
            </a:r>
            <a:r>
              <a:rPr lang="en-US"/>
              <a:t> </a:t>
            </a:r>
            <a:r>
              <a:rPr lang="en-US" err="1"/>
              <a:t>týdně</a:t>
            </a:r>
            <a:r>
              <a:rPr lang="en-US"/>
              <a:t>, </a:t>
            </a:r>
            <a:r>
              <a:rPr lang="en-US" err="1"/>
              <a:t>sestávající</a:t>
            </a:r>
            <a:r>
              <a:rPr lang="en-US"/>
              <a:t> ze 40 </a:t>
            </a:r>
            <a:r>
              <a:rPr lang="en-US" err="1"/>
              <a:t>běžných</a:t>
            </a:r>
            <a:r>
              <a:rPr lang="en-US"/>
              <a:t> </a:t>
            </a:r>
            <a:r>
              <a:rPr lang="en-US" err="1"/>
              <a:t>hodin</a:t>
            </a:r>
            <a:r>
              <a:rPr lang="en-US"/>
              <a:t> a </a:t>
            </a:r>
            <a:r>
              <a:rPr lang="en-US" err="1"/>
              <a:t>až</a:t>
            </a:r>
            <a:r>
              <a:rPr lang="en-US"/>
              <a:t> 12 </a:t>
            </a:r>
            <a:r>
              <a:rPr lang="en-US" err="1"/>
              <a:t>hodin</a:t>
            </a:r>
            <a:r>
              <a:rPr lang="en-US"/>
              <a:t> </a:t>
            </a:r>
            <a:r>
              <a:rPr lang="en-US" err="1"/>
              <a:t>přesčasů</a:t>
            </a:r>
            <a:endParaRPr lang="en-US" err="1">
              <a:ea typeface="Calibri"/>
              <a:cs typeface="Calibri"/>
            </a:endParaRPr>
          </a:p>
          <a:p>
            <a:r>
              <a:rPr lang="en-US" err="1"/>
              <a:t>Některá</a:t>
            </a:r>
            <a:r>
              <a:rPr lang="en-US"/>
              <a:t> </a:t>
            </a:r>
            <a:r>
              <a:rPr lang="en-US" err="1"/>
              <a:t>odvětví</a:t>
            </a:r>
            <a:r>
              <a:rPr lang="en-US"/>
              <a:t>, </a:t>
            </a:r>
            <a:r>
              <a:rPr lang="en-US" err="1"/>
              <a:t>jako</a:t>
            </a:r>
            <a:r>
              <a:rPr lang="en-US"/>
              <a:t> je </a:t>
            </a:r>
            <a:r>
              <a:rPr lang="en-US" err="1"/>
              <a:t>zdravotnictví</a:t>
            </a:r>
            <a:r>
              <a:rPr lang="en-US"/>
              <a:t> a </a:t>
            </a:r>
            <a:r>
              <a:rPr lang="en-US" err="1"/>
              <a:t>doprava</a:t>
            </a:r>
            <a:r>
              <a:rPr lang="en-US"/>
              <a:t>, </a:t>
            </a:r>
            <a:r>
              <a:rPr lang="en-US" err="1"/>
              <a:t>však</a:t>
            </a:r>
            <a:r>
              <a:rPr lang="en-US"/>
              <a:t> </a:t>
            </a:r>
            <a:r>
              <a:rPr lang="en-US" err="1"/>
              <a:t>mají</a:t>
            </a:r>
            <a:r>
              <a:rPr lang="en-US"/>
              <a:t> </a:t>
            </a:r>
            <a:r>
              <a:rPr lang="en-US" err="1"/>
              <a:t>různé</a:t>
            </a:r>
            <a:r>
              <a:rPr lang="en-US"/>
              <a:t> </a:t>
            </a:r>
            <a:r>
              <a:rPr lang="en-US" err="1"/>
              <a:t>předpisy</a:t>
            </a:r>
            <a:r>
              <a:rPr lang="en-US"/>
              <a:t>,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mohou</a:t>
            </a:r>
            <a:r>
              <a:rPr lang="en-US"/>
              <a:t> </a:t>
            </a:r>
            <a:r>
              <a:rPr lang="en-US" err="1"/>
              <a:t>umožnit</a:t>
            </a:r>
            <a:r>
              <a:rPr lang="en-US"/>
              <a:t> </a:t>
            </a:r>
            <a:r>
              <a:rPr lang="en-US" err="1"/>
              <a:t>prodloužení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doby</a:t>
            </a:r>
            <a:endParaRPr lang="en-US" err="1">
              <a:ea typeface="Calibri"/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8A0AB-8BDD-4145-BC9D-FB741CFC0789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86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Korejská</a:t>
            </a:r>
            <a:r>
              <a:rPr lang="en-US"/>
              <a:t>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kultura</a:t>
            </a:r>
            <a:r>
              <a:rPr lang="en-US"/>
              <a:t> je </a:t>
            </a:r>
            <a:r>
              <a:rPr lang="en-US" err="1"/>
              <a:t>silně</a:t>
            </a:r>
            <a:r>
              <a:rPr lang="en-US"/>
              <a:t> </a:t>
            </a:r>
            <a:r>
              <a:rPr lang="en-US" err="1"/>
              <a:t>hierarchická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znamená</a:t>
            </a:r>
            <a:r>
              <a:rPr lang="en-US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err="1"/>
              <a:t>věk</a:t>
            </a:r>
            <a:r>
              <a:rPr lang="en-US"/>
              <a:t> a </a:t>
            </a:r>
            <a:r>
              <a:rPr lang="en-US" err="1"/>
              <a:t>pracovní</a:t>
            </a:r>
            <a:r>
              <a:rPr lang="en-US"/>
              <a:t> </a:t>
            </a:r>
            <a:r>
              <a:rPr lang="en-US" err="1"/>
              <a:t>postavení</a:t>
            </a:r>
            <a:r>
              <a:rPr lang="en-US"/>
              <a:t> </a:t>
            </a:r>
            <a:r>
              <a:rPr lang="en-US" err="1"/>
              <a:t>určují</a:t>
            </a:r>
            <a:r>
              <a:rPr lang="en-US"/>
              <a:t>, </a:t>
            </a:r>
            <a:r>
              <a:rPr lang="en-US" err="1"/>
              <a:t>jaké</a:t>
            </a:r>
            <a:r>
              <a:rPr lang="en-US"/>
              <a:t> </a:t>
            </a:r>
            <a:r>
              <a:rPr lang="en-US" err="1"/>
              <a:t>chování</a:t>
            </a:r>
            <a:r>
              <a:rPr lang="en-US"/>
              <a:t> se od </a:t>
            </a:r>
            <a:r>
              <a:rPr lang="en-US" err="1"/>
              <a:t>jednotlivce</a:t>
            </a:r>
            <a:r>
              <a:rPr lang="en-US"/>
              <a:t> </a:t>
            </a:r>
            <a:r>
              <a:rPr lang="en-US" err="1"/>
              <a:t>očekává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err="1"/>
              <a:t>Mladší</a:t>
            </a:r>
            <a:r>
              <a:rPr lang="en-US"/>
              <a:t> </a:t>
            </a:r>
            <a:r>
              <a:rPr lang="en-US" err="1"/>
              <a:t>nebo</a:t>
            </a:r>
            <a:r>
              <a:rPr lang="en-US"/>
              <a:t> </a:t>
            </a:r>
            <a:r>
              <a:rPr lang="en-US" err="1"/>
              <a:t>níže</a:t>
            </a:r>
            <a:r>
              <a:rPr lang="en-US"/>
              <a:t> </a:t>
            </a:r>
            <a:r>
              <a:rPr lang="en-US" err="1"/>
              <a:t>postavení</a:t>
            </a:r>
            <a:r>
              <a:rPr lang="en-US"/>
              <a:t> </a:t>
            </a:r>
            <a:r>
              <a:rPr lang="en-US" err="1"/>
              <a:t>zaměstnanci</a:t>
            </a:r>
            <a:r>
              <a:rPr lang="en-US"/>
              <a:t> </a:t>
            </a:r>
            <a:r>
              <a:rPr lang="en-US" err="1"/>
              <a:t>obvykle</a:t>
            </a:r>
            <a:r>
              <a:rPr lang="en-US"/>
              <a:t> </a:t>
            </a:r>
            <a:r>
              <a:rPr lang="en-US" err="1"/>
              <a:t>pracují</a:t>
            </a:r>
            <a:r>
              <a:rPr lang="en-US"/>
              <a:t> </a:t>
            </a:r>
            <a:r>
              <a:rPr lang="en-US" err="1"/>
              <a:t>déle</a:t>
            </a:r>
            <a:r>
              <a:rPr lang="en-US"/>
              <a:t> a </a:t>
            </a:r>
            <a:r>
              <a:rPr lang="en-US" err="1"/>
              <a:t>tvrději</a:t>
            </a:r>
            <a:r>
              <a:rPr lang="en-US"/>
              <a:t>, </a:t>
            </a:r>
            <a:r>
              <a:rPr lang="en-US" err="1"/>
              <a:t>zatímco</a:t>
            </a:r>
            <a:r>
              <a:rPr lang="en-US"/>
              <a:t> </a:t>
            </a:r>
            <a:r>
              <a:rPr lang="en-US" err="1"/>
              <a:t>projevují</a:t>
            </a:r>
            <a:r>
              <a:rPr lang="en-US"/>
              <a:t> </a:t>
            </a:r>
            <a:r>
              <a:rPr lang="en-US" err="1"/>
              <a:t>respekt</a:t>
            </a:r>
            <a:r>
              <a:rPr lang="en-US"/>
              <a:t> </a:t>
            </a:r>
            <a:r>
              <a:rPr lang="en-US" err="1"/>
              <a:t>starším</a:t>
            </a:r>
            <a:r>
              <a:rPr lang="en-US"/>
              <a:t> a </a:t>
            </a:r>
            <a:r>
              <a:rPr lang="en-US" err="1"/>
              <a:t>nadřízeným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err="1"/>
              <a:t>Mzdový</a:t>
            </a:r>
            <a:r>
              <a:rPr lang="en-US"/>
              <a:t> </a:t>
            </a:r>
            <a:r>
              <a:rPr lang="en-US" err="1"/>
              <a:t>systém</a:t>
            </a:r>
            <a:r>
              <a:rPr lang="en-US"/>
              <a:t> je </a:t>
            </a:r>
            <a:r>
              <a:rPr lang="en-US" err="1"/>
              <a:t>často</a:t>
            </a:r>
            <a:r>
              <a:rPr lang="en-US"/>
              <a:t> </a:t>
            </a:r>
            <a:r>
              <a:rPr lang="en-US" err="1"/>
              <a:t>založen</a:t>
            </a:r>
            <a:r>
              <a:rPr lang="en-US"/>
              <a:t> </a:t>
            </a:r>
            <a:r>
              <a:rPr lang="en-US" err="1"/>
              <a:t>více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b="1" err="1"/>
              <a:t>loajalitě</a:t>
            </a:r>
            <a:r>
              <a:rPr lang="en-US"/>
              <a:t> k </a:t>
            </a:r>
            <a:r>
              <a:rPr lang="en-US" err="1"/>
              <a:t>firmě</a:t>
            </a:r>
            <a:r>
              <a:rPr lang="en-US"/>
              <a:t> </a:t>
            </a:r>
            <a:r>
              <a:rPr lang="en-US" err="1"/>
              <a:t>než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skutečné</a:t>
            </a:r>
            <a:r>
              <a:rPr lang="en-US"/>
              <a:t> </a:t>
            </a:r>
            <a:r>
              <a:rPr lang="en-US" err="1"/>
              <a:t>produktivitě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zpomaluje</a:t>
            </a:r>
            <a:r>
              <a:rPr lang="en-US"/>
              <a:t> </a:t>
            </a:r>
            <a:r>
              <a:rPr lang="en-US" err="1"/>
              <a:t>kariérní</a:t>
            </a:r>
            <a:r>
              <a:rPr lang="en-US"/>
              <a:t> </a:t>
            </a:r>
            <a:r>
              <a:rPr lang="en-US" err="1"/>
              <a:t>růst</a:t>
            </a:r>
            <a:r>
              <a:rPr lang="en-US"/>
              <a:t> a </a:t>
            </a:r>
            <a:r>
              <a:rPr lang="en-US" err="1"/>
              <a:t>odměňování</a:t>
            </a:r>
            <a:r>
              <a:rPr lang="en-US"/>
              <a:t> </a:t>
            </a:r>
            <a:r>
              <a:rPr lang="en-US" err="1"/>
              <a:t>mladých</a:t>
            </a:r>
            <a:r>
              <a:rPr lang="en-US"/>
              <a:t> </a:t>
            </a:r>
            <a:r>
              <a:rPr lang="en-US" err="1"/>
              <a:t>pracovníků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/>
              <a:t>To </a:t>
            </a:r>
            <a:r>
              <a:rPr lang="en-US" err="1"/>
              <a:t>vede</a:t>
            </a:r>
            <a:r>
              <a:rPr lang="en-US"/>
              <a:t> k </a:t>
            </a:r>
            <a:r>
              <a:rPr lang="en-US" err="1"/>
              <a:t>dlouhodobě</a:t>
            </a:r>
            <a:r>
              <a:rPr lang="en-US"/>
              <a:t> </a:t>
            </a:r>
            <a:r>
              <a:rPr lang="en-US" err="1"/>
              <a:t>nízkým</a:t>
            </a:r>
            <a:r>
              <a:rPr lang="en-US"/>
              <a:t> </a:t>
            </a:r>
            <a:r>
              <a:rPr lang="en-US" err="1"/>
              <a:t>mzdám</a:t>
            </a:r>
            <a:r>
              <a:rPr lang="en-US"/>
              <a:t> a </a:t>
            </a:r>
            <a:r>
              <a:rPr lang="en-US" err="1"/>
              <a:t>obtížnému</a:t>
            </a:r>
            <a:r>
              <a:rPr lang="en-US"/>
              <a:t> </a:t>
            </a:r>
            <a:r>
              <a:rPr lang="en-US" err="1"/>
              <a:t>hledání</a:t>
            </a:r>
            <a:r>
              <a:rPr lang="en-US"/>
              <a:t> </a:t>
            </a:r>
            <a:r>
              <a:rPr lang="en-US" err="1"/>
              <a:t>rovnováhy</a:t>
            </a:r>
            <a:r>
              <a:rPr lang="en-US"/>
              <a:t> </a:t>
            </a:r>
            <a:r>
              <a:rPr lang="en-US" err="1"/>
              <a:t>mezi</a:t>
            </a:r>
            <a:r>
              <a:rPr lang="en-US"/>
              <a:t> </a:t>
            </a:r>
            <a:r>
              <a:rPr lang="en-US" err="1"/>
              <a:t>pracovním</a:t>
            </a:r>
            <a:r>
              <a:rPr lang="en-US"/>
              <a:t> a </a:t>
            </a:r>
            <a:r>
              <a:rPr lang="en-US" err="1"/>
              <a:t>soukromým</a:t>
            </a:r>
            <a:r>
              <a:rPr lang="en-US"/>
              <a:t> </a:t>
            </a:r>
            <a:r>
              <a:rPr lang="en-US" err="1"/>
              <a:t>životem</a:t>
            </a:r>
            <a:r>
              <a:rPr lang="en-US"/>
              <a:t>. </a:t>
            </a:r>
          </a:p>
          <a:p>
            <a:endParaRPr lang="en-US"/>
          </a:p>
          <a:p>
            <a:r>
              <a:rPr lang="en-US" err="1"/>
              <a:t>Naopak</a:t>
            </a:r>
            <a:r>
              <a:rPr lang="en-US"/>
              <a:t> </a:t>
            </a:r>
            <a:r>
              <a:rPr lang="en-US" err="1"/>
              <a:t>starší</a:t>
            </a:r>
            <a:r>
              <a:rPr lang="en-US"/>
              <a:t> </a:t>
            </a:r>
            <a:r>
              <a:rPr lang="en-US" err="1"/>
              <a:t>zaměstnanci</a:t>
            </a:r>
            <a:r>
              <a:rPr lang="en-US"/>
              <a:t> s </a:t>
            </a:r>
            <a:r>
              <a:rPr lang="en-US" err="1"/>
              <a:t>vyššími</a:t>
            </a:r>
            <a:r>
              <a:rPr lang="en-US"/>
              <a:t> platy </a:t>
            </a:r>
            <a:r>
              <a:rPr lang="en-US" err="1"/>
              <a:t>bývají</a:t>
            </a:r>
            <a:r>
              <a:rPr lang="en-US"/>
              <a:t> </a:t>
            </a:r>
            <a:r>
              <a:rPr lang="en-US" err="1"/>
              <a:t>někdy</a:t>
            </a:r>
            <a:r>
              <a:rPr lang="en-US"/>
              <a:t> </a:t>
            </a:r>
            <a:r>
              <a:rPr lang="en-US" err="1"/>
              <a:t>tlačeni</a:t>
            </a:r>
            <a:r>
              <a:rPr lang="en-US"/>
              <a:t> k </a:t>
            </a:r>
            <a:r>
              <a:rPr lang="en-US" err="1"/>
              <a:t>předčasnému</a:t>
            </a:r>
            <a:r>
              <a:rPr lang="en-US"/>
              <a:t> </a:t>
            </a:r>
            <a:r>
              <a:rPr lang="en-US" err="1"/>
              <a:t>odchodu</a:t>
            </a:r>
            <a:r>
              <a:rPr lang="en-US"/>
              <a:t> do </a:t>
            </a:r>
            <a:r>
              <a:rPr lang="en-US" err="1"/>
              <a:t>důchodu</a:t>
            </a:r>
            <a:r>
              <a:rPr lang="en-US"/>
              <a:t>, </a:t>
            </a:r>
            <a:r>
              <a:rPr lang="en-US" err="1"/>
              <a:t>což</a:t>
            </a:r>
            <a:r>
              <a:rPr lang="en-US"/>
              <a:t> </a:t>
            </a:r>
            <a:r>
              <a:rPr lang="en-US" err="1"/>
              <a:t>přispívá</a:t>
            </a:r>
            <a:r>
              <a:rPr lang="en-US"/>
              <a:t> k </a:t>
            </a:r>
            <a:r>
              <a:rPr lang="en-US" err="1"/>
              <a:t>vysoké</a:t>
            </a:r>
            <a:r>
              <a:rPr lang="en-US"/>
              <a:t> </a:t>
            </a:r>
            <a:r>
              <a:rPr lang="en-US" err="1"/>
              <a:t>míře</a:t>
            </a:r>
            <a:r>
              <a:rPr lang="en-US"/>
              <a:t> </a:t>
            </a:r>
            <a:r>
              <a:rPr lang="en-US" err="1"/>
              <a:t>chudoby</a:t>
            </a:r>
            <a:r>
              <a:rPr lang="en-US"/>
              <a:t> </a:t>
            </a:r>
            <a:r>
              <a:rPr lang="en-US" err="1"/>
              <a:t>mezi</a:t>
            </a:r>
            <a:r>
              <a:rPr lang="en-US"/>
              <a:t> </a:t>
            </a:r>
            <a:r>
              <a:rPr lang="en-US" err="1"/>
              <a:t>seniory</a:t>
            </a:r>
            <a:r>
              <a:rPr lang="en-US"/>
              <a:t> — v </a:t>
            </a:r>
            <a:r>
              <a:rPr lang="en-US" err="1"/>
              <a:t>roce</a:t>
            </a:r>
            <a:r>
              <a:rPr lang="en-US"/>
              <a:t> 2020 </a:t>
            </a:r>
            <a:r>
              <a:rPr lang="en-US" err="1"/>
              <a:t>žilo</a:t>
            </a:r>
            <a:r>
              <a:rPr lang="en-US"/>
              <a:t> v </a:t>
            </a:r>
            <a:r>
              <a:rPr lang="en-US" err="1"/>
              <a:t>chudobě</a:t>
            </a:r>
            <a:r>
              <a:rPr lang="en-US"/>
              <a:t> 40,4 % </a:t>
            </a:r>
            <a:r>
              <a:rPr lang="en-US" err="1"/>
              <a:t>Jihokorejců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věku</a:t>
            </a:r>
            <a:r>
              <a:rPr lang="en-US"/>
              <a:t> 66 let a </a:t>
            </a:r>
            <a:r>
              <a:rPr lang="en-US" err="1"/>
              <a:t>více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2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 </a:t>
            </a:r>
            <a:r>
              <a:rPr lang="en-US" err="1"/>
              <a:t>Jižní</a:t>
            </a:r>
            <a:r>
              <a:rPr lang="en-US"/>
              <a:t> </a:t>
            </a:r>
            <a:r>
              <a:rPr lang="en-US" err="1"/>
              <a:t>Koreji</a:t>
            </a:r>
            <a:r>
              <a:rPr lang="en-US"/>
              <a:t> </a:t>
            </a:r>
            <a:r>
              <a:rPr lang="en-US" err="1"/>
              <a:t>hraje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firemním</a:t>
            </a:r>
            <a:r>
              <a:rPr lang="en-US"/>
              <a:t> </a:t>
            </a:r>
            <a:r>
              <a:rPr lang="en-US" err="1"/>
              <a:t>prostředí</a:t>
            </a:r>
            <a:r>
              <a:rPr lang="en-US"/>
              <a:t> </a:t>
            </a:r>
            <a:r>
              <a:rPr lang="en-US" err="1"/>
              <a:t>velkou</a:t>
            </a:r>
            <a:r>
              <a:rPr lang="en-US"/>
              <a:t> </a:t>
            </a:r>
            <a:r>
              <a:rPr lang="en-US" err="1"/>
              <a:t>roli</a:t>
            </a:r>
            <a:r>
              <a:rPr lang="en-US"/>
              <a:t> </a:t>
            </a:r>
            <a:r>
              <a:rPr lang="en-US" b="1" err="1"/>
              <a:t>hierarchie</a:t>
            </a:r>
            <a:r>
              <a:rPr lang="en-US" b="1"/>
              <a:t> a </a:t>
            </a:r>
            <a:r>
              <a:rPr lang="en-US" b="1" err="1"/>
              <a:t>mocenská</a:t>
            </a:r>
            <a:r>
              <a:rPr lang="en-US" b="1"/>
              <a:t> </a:t>
            </a:r>
            <a:r>
              <a:rPr lang="en-US" b="1" err="1"/>
              <a:t>vzdálenost</a:t>
            </a:r>
            <a:r>
              <a:rPr lang="en-US"/>
              <a:t>. </a:t>
            </a:r>
            <a:r>
              <a:rPr lang="en-US" err="1"/>
              <a:t>Existuje</a:t>
            </a:r>
            <a:r>
              <a:rPr lang="en-US"/>
              <a:t> </a:t>
            </a:r>
            <a:r>
              <a:rPr lang="en-US" err="1"/>
              <a:t>vysoký</a:t>
            </a:r>
            <a:r>
              <a:rPr lang="en-US"/>
              <a:t> </a:t>
            </a:r>
            <a:r>
              <a:rPr lang="en-US" err="1"/>
              <a:t>respekt</a:t>
            </a:r>
            <a:r>
              <a:rPr lang="en-US"/>
              <a:t> k </a:t>
            </a:r>
            <a:r>
              <a:rPr lang="en-US" err="1"/>
              <a:t>titulům</a:t>
            </a:r>
            <a:r>
              <a:rPr lang="en-US"/>
              <a:t>, </a:t>
            </a:r>
            <a:r>
              <a:rPr lang="en-US" err="1"/>
              <a:t>postavení</a:t>
            </a:r>
            <a:r>
              <a:rPr lang="en-US"/>
              <a:t> a </a:t>
            </a:r>
            <a:r>
              <a:rPr lang="en-US" err="1"/>
              <a:t>senioritě</a:t>
            </a:r>
            <a:r>
              <a:rPr lang="en-US"/>
              <a:t>, a </a:t>
            </a:r>
            <a:r>
              <a:rPr lang="en-US" err="1"/>
              <a:t>seniorní</a:t>
            </a:r>
            <a:r>
              <a:rPr lang="en-US"/>
              <a:t> </a:t>
            </a:r>
            <a:r>
              <a:rPr lang="en-US" err="1"/>
              <a:t>pracovníci</a:t>
            </a:r>
            <a:r>
              <a:rPr lang="en-US"/>
              <a:t> </a:t>
            </a:r>
            <a:r>
              <a:rPr lang="en-US" err="1"/>
              <a:t>málokdy</a:t>
            </a:r>
            <a:r>
              <a:rPr lang="en-US"/>
              <a:t> </a:t>
            </a:r>
            <a:r>
              <a:rPr lang="en-US" err="1"/>
              <a:t>jednají</a:t>
            </a:r>
            <a:r>
              <a:rPr lang="en-US"/>
              <a:t> </a:t>
            </a:r>
            <a:r>
              <a:rPr lang="en-US" err="1"/>
              <a:t>přímo</a:t>
            </a:r>
            <a:r>
              <a:rPr lang="en-US"/>
              <a:t> s </a:t>
            </a:r>
            <a:r>
              <a:rPr lang="en-US" err="1"/>
              <a:t>juniory</a:t>
            </a:r>
            <a:r>
              <a:rPr lang="en-US"/>
              <a:t>,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když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velmi</a:t>
            </a:r>
            <a:r>
              <a:rPr lang="en-US"/>
              <a:t> </a:t>
            </a:r>
            <a:r>
              <a:rPr lang="en-US" err="1"/>
              <a:t>kvalifikovaní</a:t>
            </a:r>
            <a:r>
              <a:rPr lang="en-US"/>
              <a:t>. 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err="1"/>
              <a:t>Dalším</a:t>
            </a:r>
            <a:r>
              <a:rPr lang="en-US"/>
              <a:t> </a:t>
            </a:r>
            <a:r>
              <a:rPr lang="en-US" err="1"/>
              <a:t>důležitým</a:t>
            </a:r>
            <a:r>
              <a:rPr lang="en-US"/>
              <a:t> </a:t>
            </a:r>
            <a:r>
              <a:rPr lang="en-US" err="1"/>
              <a:t>rysem</a:t>
            </a:r>
            <a:r>
              <a:rPr lang="en-US"/>
              <a:t> je </a:t>
            </a:r>
            <a:r>
              <a:rPr lang="en-US" b="1" err="1"/>
              <a:t>kolektivismus</a:t>
            </a:r>
            <a:r>
              <a:rPr lang="en-US" b="1"/>
              <a:t> a </a:t>
            </a:r>
            <a:r>
              <a:rPr lang="en-US" b="1" err="1"/>
              <a:t>týmová</a:t>
            </a:r>
            <a:r>
              <a:rPr lang="en-US" b="1"/>
              <a:t> </a:t>
            </a:r>
            <a:r>
              <a:rPr lang="en-US" b="1" err="1"/>
              <a:t>orientace</a:t>
            </a:r>
            <a:r>
              <a:rPr lang="en-US"/>
              <a:t>. V </a:t>
            </a:r>
            <a:r>
              <a:rPr lang="en-US" err="1"/>
              <a:t>korejské</a:t>
            </a:r>
            <a:r>
              <a:rPr lang="en-US"/>
              <a:t> </a:t>
            </a:r>
            <a:r>
              <a:rPr lang="en-US" err="1"/>
              <a:t>kultuře</a:t>
            </a:r>
            <a:r>
              <a:rPr lang="en-US"/>
              <a:t> je </a:t>
            </a:r>
            <a:r>
              <a:rPr lang="en-US" err="1"/>
              <a:t>důležitý</a:t>
            </a:r>
            <a:r>
              <a:rPr lang="en-US"/>
              <a:t> </a:t>
            </a:r>
            <a:r>
              <a:rPr lang="en-US" err="1"/>
              <a:t>prospěch</a:t>
            </a:r>
            <a:r>
              <a:rPr lang="en-US"/>
              <a:t> </a:t>
            </a:r>
            <a:r>
              <a:rPr lang="en-US" err="1"/>
              <a:t>skupiny</a:t>
            </a:r>
            <a:r>
              <a:rPr lang="en-US"/>
              <a:t> </a:t>
            </a:r>
            <a:r>
              <a:rPr lang="en-US" err="1"/>
              <a:t>nad</a:t>
            </a:r>
            <a:r>
              <a:rPr lang="en-US"/>
              <a:t> </a:t>
            </a:r>
            <a:r>
              <a:rPr lang="en-US" err="1"/>
              <a:t>osobními</a:t>
            </a:r>
            <a:r>
              <a:rPr lang="en-US"/>
              <a:t> </a:t>
            </a:r>
            <a:r>
              <a:rPr lang="en-US" err="1"/>
              <a:t>cíli</a:t>
            </a:r>
            <a:r>
              <a:rPr lang="en-US"/>
              <a:t>. </a:t>
            </a:r>
            <a:r>
              <a:rPr lang="en-US" err="1"/>
              <a:t>Velmi</a:t>
            </a:r>
            <a:r>
              <a:rPr lang="en-US"/>
              <a:t> </a:t>
            </a:r>
            <a:r>
              <a:rPr lang="en-US" err="1"/>
              <a:t>ceněné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také</a:t>
            </a:r>
            <a:r>
              <a:rPr lang="en-US"/>
              <a:t> </a:t>
            </a:r>
            <a:r>
              <a:rPr lang="en-US" b="1" err="1"/>
              <a:t>loajalita</a:t>
            </a:r>
            <a:r>
              <a:rPr lang="en-US" b="1"/>
              <a:t> a </a:t>
            </a:r>
            <a:r>
              <a:rPr lang="en-US" b="1" err="1"/>
              <a:t>důvěra</a:t>
            </a:r>
            <a:r>
              <a:rPr lang="en-US"/>
              <a:t>,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mají</a:t>
            </a:r>
            <a:r>
              <a:rPr lang="en-US"/>
              <a:t> </a:t>
            </a:r>
            <a:r>
              <a:rPr lang="en-US" err="1"/>
              <a:t>často</a:t>
            </a:r>
            <a:r>
              <a:rPr lang="en-US"/>
              <a:t> </a:t>
            </a:r>
            <a:r>
              <a:rPr lang="en-US" err="1"/>
              <a:t>přednost</a:t>
            </a:r>
            <a:r>
              <a:rPr lang="en-US"/>
              <a:t> </a:t>
            </a:r>
            <a:r>
              <a:rPr lang="en-US" err="1"/>
              <a:t>před</a:t>
            </a:r>
            <a:r>
              <a:rPr lang="en-US"/>
              <a:t> </a:t>
            </a:r>
            <a:r>
              <a:rPr lang="en-US" err="1"/>
              <a:t>formálními</a:t>
            </a:r>
            <a:r>
              <a:rPr lang="en-US"/>
              <a:t> </a:t>
            </a:r>
            <a:r>
              <a:rPr lang="en-US" err="1"/>
              <a:t>pravidly</a:t>
            </a:r>
            <a:r>
              <a:rPr lang="en-US"/>
              <a:t> a </a:t>
            </a:r>
            <a:r>
              <a:rPr lang="en-US" err="1"/>
              <a:t>zákony</a:t>
            </a:r>
            <a:r>
              <a:rPr lang="en-US"/>
              <a:t>.</a:t>
            </a:r>
            <a:endParaRPr lang="en-GB">
              <a:solidFill>
                <a:srgbClr val="444444"/>
              </a:solidFill>
            </a:endParaRPr>
          </a:p>
          <a:p>
            <a:endParaRPr lang="en-US">
              <a:solidFill>
                <a:srgbClr val="444444"/>
              </a:solidFill>
            </a:endParaRPr>
          </a:p>
          <a:p>
            <a:r>
              <a:rPr lang="en-US" err="1"/>
              <a:t>Velký</a:t>
            </a:r>
            <a:r>
              <a:rPr lang="en-US"/>
              <a:t> </a:t>
            </a:r>
            <a:r>
              <a:rPr lang="en-US" err="1"/>
              <a:t>vliv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korejskou</a:t>
            </a:r>
            <a:r>
              <a:rPr lang="en-US"/>
              <a:t> (</a:t>
            </a:r>
            <a:r>
              <a:rPr lang="en-US" err="1"/>
              <a:t>firemní</a:t>
            </a:r>
            <a:r>
              <a:rPr lang="en-US"/>
              <a:t>) </a:t>
            </a:r>
            <a:r>
              <a:rPr lang="en-US" err="1"/>
              <a:t>kulturu</a:t>
            </a:r>
            <a:r>
              <a:rPr lang="en-US"/>
              <a:t> </a:t>
            </a:r>
            <a:r>
              <a:rPr lang="en-US" err="1"/>
              <a:t>má</a:t>
            </a:r>
            <a:r>
              <a:rPr lang="en-US"/>
              <a:t> </a:t>
            </a:r>
            <a:r>
              <a:rPr lang="en-US" err="1"/>
              <a:t>také</a:t>
            </a:r>
            <a:r>
              <a:rPr lang="en-US"/>
              <a:t> </a:t>
            </a:r>
            <a:r>
              <a:rPr lang="en-US" b="1" err="1"/>
              <a:t>konfucianismus</a:t>
            </a:r>
            <a:r>
              <a:rPr lang="en-US"/>
              <a:t>. </a:t>
            </a:r>
            <a:r>
              <a:rPr lang="en-US" err="1"/>
              <a:t>Hodnoty</a:t>
            </a:r>
            <a:r>
              <a:rPr lang="en-US"/>
              <a:t>, </a:t>
            </a:r>
            <a:r>
              <a:rPr lang="en-US" err="1"/>
              <a:t>jako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err="1"/>
              <a:t>povinnost</a:t>
            </a:r>
            <a:r>
              <a:rPr lang="en-US"/>
              <a:t>, </a:t>
            </a:r>
            <a:r>
              <a:rPr lang="en-US" err="1"/>
              <a:t>pokora</a:t>
            </a:r>
            <a:r>
              <a:rPr lang="en-US"/>
              <a:t>, </a:t>
            </a:r>
            <a:r>
              <a:rPr lang="en-US" err="1"/>
              <a:t>harmonie</a:t>
            </a:r>
            <a:r>
              <a:rPr lang="en-US"/>
              <a:t>, </a:t>
            </a:r>
            <a:r>
              <a:rPr lang="en-US" err="1"/>
              <a:t>loajalita</a:t>
            </a:r>
            <a:r>
              <a:rPr lang="en-US"/>
              <a:t> a </a:t>
            </a:r>
            <a:r>
              <a:rPr lang="en-US" err="1"/>
              <a:t>respekt</a:t>
            </a:r>
            <a:r>
              <a:rPr lang="en-US"/>
              <a:t> k </a:t>
            </a:r>
            <a:r>
              <a:rPr lang="en-US" err="1"/>
              <a:t>věku</a:t>
            </a:r>
            <a:r>
              <a:rPr lang="en-US"/>
              <a:t> </a:t>
            </a:r>
            <a:r>
              <a:rPr lang="en-US" err="1"/>
              <a:t>či</a:t>
            </a:r>
            <a:r>
              <a:rPr lang="en-US"/>
              <a:t> </a:t>
            </a:r>
            <a:r>
              <a:rPr lang="en-US" err="1"/>
              <a:t>senioritě</a:t>
            </a:r>
            <a:r>
              <a:rPr lang="en-US"/>
              <a:t>, </a:t>
            </a:r>
            <a:r>
              <a:rPr lang="en-US" err="1"/>
              <a:t>formují</a:t>
            </a:r>
            <a:r>
              <a:rPr lang="en-US"/>
              <a:t> </a:t>
            </a:r>
            <a:r>
              <a:rPr lang="en-US" err="1"/>
              <a:t>sociální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obchodní</a:t>
            </a:r>
            <a:r>
              <a:rPr lang="en-US"/>
              <a:t> </a:t>
            </a:r>
            <a:r>
              <a:rPr lang="en-US" err="1"/>
              <a:t>vztahy</a:t>
            </a:r>
            <a:r>
              <a:rPr lang="en-US"/>
              <a:t>. Status </a:t>
            </a:r>
            <a:r>
              <a:rPr lang="en-US" err="1"/>
              <a:t>jednotlivce</a:t>
            </a:r>
            <a:r>
              <a:rPr lang="en-US"/>
              <a:t> je </a:t>
            </a:r>
            <a:r>
              <a:rPr lang="en-US" err="1"/>
              <a:t>určován</a:t>
            </a:r>
            <a:r>
              <a:rPr lang="en-US"/>
              <a:t> </a:t>
            </a:r>
            <a:r>
              <a:rPr lang="en-US" err="1"/>
              <a:t>věkem</a:t>
            </a:r>
            <a:r>
              <a:rPr lang="en-US"/>
              <a:t>, </a:t>
            </a:r>
            <a:r>
              <a:rPr lang="en-US" err="1"/>
              <a:t>pohlavím</a:t>
            </a:r>
            <a:r>
              <a:rPr lang="en-US"/>
              <a:t>, </a:t>
            </a:r>
            <a:r>
              <a:rPr lang="en-US" err="1"/>
              <a:t>vzděláním</a:t>
            </a:r>
            <a:r>
              <a:rPr lang="en-US"/>
              <a:t>, </a:t>
            </a:r>
            <a:r>
              <a:rPr lang="en-US" err="1"/>
              <a:t>rodinným</a:t>
            </a:r>
            <a:r>
              <a:rPr lang="en-US"/>
              <a:t> </a:t>
            </a:r>
            <a:r>
              <a:rPr lang="en-US" err="1"/>
              <a:t>zázemím</a:t>
            </a:r>
            <a:r>
              <a:rPr lang="en-US"/>
              <a:t>, </a:t>
            </a:r>
            <a:r>
              <a:rPr lang="en-US" err="1"/>
              <a:t>zaměstnáním</a:t>
            </a:r>
            <a:r>
              <a:rPr lang="en-US"/>
              <a:t> a </a:t>
            </a:r>
            <a:r>
              <a:rPr lang="en-US" err="1"/>
              <a:t>bohatstvím</a:t>
            </a:r>
            <a:r>
              <a:rPr lang="en-US"/>
              <a:t>, a </a:t>
            </a:r>
            <a:r>
              <a:rPr lang="en-US" err="1"/>
              <a:t>tyto</a:t>
            </a:r>
            <a:r>
              <a:rPr lang="en-US"/>
              <a:t> </a:t>
            </a:r>
            <a:r>
              <a:rPr lang="en-US" err="1"/>
              <a:t>faktory</a:t>
            </a:r>
            <a:r>
              <a:rPr lang="en-US"/>
              <a:t> </a:t>
            </a:r>
            <a:r>
              <a:rPr lang="en-US" err="1"/>
              <a:t>mají</a:t>
            </a:r>
            <a:r>
              <a:rPr lang="en-US"/>
              <a:t> </a:t>
            </a:r>
            <a:r>
              <a:rPr lang="en-US" err="1"/>
              <a:t>vliv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to, jak je </a:t>
            </a:r>
            <a:r>
              <a:rPr lang="en-US" err="1"/>
              <a:t>člověk</a:t>
            </a:r>
            <a:r>
              <a:rPr lang="en-US"/>
              <a:t> v </a:t>
            </a:r>
            <a:r>
              <a:rPr lang="en-US" err="1"/>
              <a:t>hierarchické</a:t>
            </a:r>
            <a:r>
              <a:rPr lang="en-US"/>
              <a:t> </a:t>
            </a:r>
            <a:r>
              <a:rPr lang="en-US" err="1"/>
              <a:t>společnosti</a:t>
            </a:r>
            <a:r>
              <a:rPr lang="en-US"/>
              <a:t> </a:t>
            </a:r>
            <a:r>
              <a:rPr lang="en-US" err="1"/>
              <a:t>vnímán</a:t>
            </a:r>
            <a:r>
              <a:rPr lang="en-US"/>
              <a:t> a jak s </a:t>
            </a:r>
            <a:r>
              <a:rPr lang="en-US" err="1"/>
              <a:t>ním</a:t>
            </a:r>
            <a:r>
              <a:rPr lang="en-US"/>
              <a:t> </a:t>
            </a:r>
            <a:r>
              <a:rPr lang="en-US" err="1"/>
              <a:t>ostatní</a:t>
            </a:r>
            <a:r>
              <a:rPr lang="en-US"/>
              <a:t> </a:t>
            </a:r>
            <a:r>
              <a:rPr lang="en-US" err="1"/>
              <a:t>jednají</a:t>
            </a:r>
            <a:r>
              <a:rPr lang="en-US"/>
              <a:t>.</a:t>
            </a:r>
            <a:endParaRPr lang="en-GB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K </a:t>
            </a:r>
            <a:r>
              <a:rPr lang="en-US" err="1"/>
              <a:t>tomu</a:t>
            </a:r>
            <a:r>
              <a:rPr lang="en-US"/>
              <a:t> se </a:t>
            </a:r>
            <a:r>
              <a:rPr lang="en-US" err="1"/>
              <a:t>přidaly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historické</a:t>
            </a:r>
            <a:r>
              <a:rPr lang="en-US"/>
              <a:t> </a:t>
            </a:r>
            <a:r>
              <a:rPr lang="en-US" err="1"/>
              <a:t>zkušenosti</a:t>
            </a:r>
            <a:r>
              <a:rPr lang="en-US"/>
              <a:t>, </a:t>
            </a:r>
            <a:r>
              <a:rPr lang="en-US" err="1"/>
              <a:t>zejména</a:t>
            </a:r>
            <a:r>
              <a:rPr lang="en-US"/>
              <a:t> </a:t>
            </a:r>
            <a:r>
              <a:rPr lang="en-US" err="1"/>
              <a:t>poválečné</a:t>
            </a:r>
            <a:r>
              <a:rPr lang="en-US"/>
              <a:t> </a:t>
            </a:r>
            <a:r>
              <a:rPr lang="en-US" err="1"/>
              <a:t>období</a:t>
            </a:r>
            <a:r>
              <a:rPr lang="en-US"/>
              <a:t>, </a:t>
            </a:r>
            <a:r>
              <a:rPr lang="en-US" err="1"/>
              <a:t>které</a:t>
            </a:r>
            <a:r>
              <a:rPr lang="en-US"/>
              <a:t> </a:t>
            </a:r>
            <a:r>
              <a:rPr lang="en-US" err="1"/>
              <a:t>posílily</a:t>
            </a:r>
            <a:r>
              <a:rPr lang="en-US"/>
              <a:t> </a:t>
            </a:r>
            <a:r>
              <a:rPr lang="en-US" err="1"/>
              <a:t>hodnoty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</a:t>
            </a:r>
            <a:r>
              <a:rPr lang="en-US" b="1" err="1"/>
              <a:t>vytrvalost</a:t>
            </a:r>
            <a:r>
              <a:rPr lang="en-US" b="1"/>
              <a:t>, </a:t>
            </a:r>
            <a:r>
              <a:rPr lang="en-US" b="1" err="1"/>
              <a:t>adaptabilita</a:t>
            </a:r>
            <a:r>
              <a:rPr lang="en-US" b="1"/>
              <a:t> a </a:t>
            </a:r>
            <a:r>
              <a:rPr lang="en-US" b="1" err="1"/>
              <a:t>důležitost</a:t>
            </a:r>
            <a:r>
              <a:rPr lang="en-US" b="1"/>
              <a:t> </a:t>
            </a:r>
            <a:r>
              <a:rPr lang="en-US" b="1" err="1"/>
              <a:t>vzdělání</a:t>
            </a:r>
            <a:r>
              <a:rPr lang="en-US"/>
              <a:t>. </a:t>
            </a:r>
            <a:r>
              <a:rPr lang="en-US" err="1"/>
              <a:t>Díky</a:t>
            </a:r>
            <a:r>
              <a:rPr lang="en-US"/>
              <a:t> </a:t>
            </a:r>
            <a:r>
              <a:rPr lang="en-US" err="1"/>
              <a:t>tomu</a:t>
            </a:r>
            <a:r>
              <a:rPr lang="en-US"/>
              <a:t> </a:t>
            </a:r>
            <a:r>
              <a:rPr lang="en-US" err="1"/>
              <a:t>vznikly</a:t>
            </a:r>
            <a:r>
              <a:rPr lang="en-US"/>
              <a:t> </a:t>
            </a:r>
            <a:r>
              <a:rPr lang="en-US" err="1"/>
              <a:t>moderní</a:t>
            </a:r>
            <a:r>
              <a:rPr lang="en-US"/>
              <a:t> </a:t>
            </a:r>
            <a:r>
              <a:rPr lang="en-US" err="1"/>
              <a:t>korejské</a:t>
            </a:r>
            <a:r>
              <a:rPr lang="en-US"/>
              <a:t> </a:t>
            </a:r>
            <a:r>
              <a:rPr lang="en-US" err="1"/>
              <a:t>kulturní</a:t>
            </a:r>
            <a:r>
              <a:rPr lang="en-US"/>
              <a:t> </a:t>
            </a:r>
            <a:r>
              <a:rPr lang="en-US" err="1"/>
              <a:t>koncepty</a:t>
            </a:r>
            <a:r>
              <a:rPr lang="en-US"/>
              <a:t> (</a:t>
            </a:r>
            <a:r>
              <a:rPr lang="en-US" err="1"/>
              <a:t>nepsaná</a:t>
            </a:r>
            <a:r>
              <a:rPr lang="en-US"/>
              <a:t> </a:t>
            </a:r>
            <a:r>
              <a:rPr lang="en-US" err="1"/>
              <a:t>pravidla</a:t>
            </a:r>
            <a:r>
              <a:rPr lang="en-US"/>
              <a:t>), </a:t>
            </a:r>
            <a:r>
              <a:rPr lang="en-US" err="1"/>
              <a:t>které</a:t>
            </a:r>
            <a:r>
              <a:rPr lang="en-US"/>
              <a:t> </a:t>
            </a:r>
            <a:r>
              <a:rPr lang="en-US" err="1"/>
              <a:t>vznikly</a:t>
            </a:r>
            <a:r>
              <a:rPr lang="en-US"/>
              <a:t> </a:t>
            </a:r>
            <a:r>
              <a:rPr lang="en-US" b="1" err="1"/>
              <a:t>spojením</a:t>
            </a:r>
            <a:r>
              <a:rPr lang="en-US" b="1"/>
              <a:t> </a:t>
            </a:r>
            <a:r>
              <a:rPr lang="en-US" b="1" err="1"/>
              <a:t>tradičních</a:t>
            </a:r>
            <a:r>
              <a:rPr lang="en-US" b="1"/>
              <a:t> </a:t>
            </a:r>
            <a:r>
              <a:rPr lang="en-US" b="1" err="1"/>
              <a:t>hodnot</a:t>
            </a:r>
            <a:r>
              <a:rPr lang="en-US" b="1"/>
              <a:t> a </a:t>
            </a:r>
            <a:r>
              <a:rPr lang="en-US" b="1" err="1"/>
              <a:t>současných</a:t>
            </a:r>
            <a:r>
              <a:rPr lang="en-US" b="1"/>
              <a:t> </a:t>
            </a:r>
            <a:r>
              <a:rPr lang="en-US" b="1" err="1"/>
              <a:t>společenských</a:t>
            </a:r>
            <a:r>
              <a:rPr lang="en-US" b="1"/>
              <a:t> </a:t>
            </a:r>
            <a:r>
              <a:rPr lang="en-US" b="1" err="1"/>
              <a:t>potřeb</a:t>
            </a:r>
            <a:r>
              <a:rPr lang="en-US"/>
              <a:t> a </a:t>
            </a:r>
            <a:r>
              <a:rPr lang="en-US" err="1"/>
              <a:t>poskytují</a:t>
            </a:r>
            <a:r>
              <a:rPr lang="en-US"/>
              <a:t> </a:t>
            </a:r>
            <a:r>
              <a:rPr lang="en-US" err="1"/>
              <a:t>lidem</a:t>
            </a:r>
            <a:r>
              <a:rPr lang="en-US"/>
              <a:t> </a:t>
            </a:r>
            <a:r>
              <a:rPr lang="en-US" err="1"/>
              <a:t>návod</a:t>
            </a:r>
            <a:r>
              <a:rPr lang="en-US"/>
              <a:t>, jak se </a:t>
            </a:r>
            <a:r>
              <a:rPr lang="en-US" err="1"/>
              <a:t>chovat</a:t>
            </a:r>
            <a:r>
              <a:rPr lang="en-US"/>
              <a:t> a </a:t>
            </a:r>
            <a:r>
              <a:rPr lang="en-US" err="1"/>
              <a:t>jednat</a:t>
            </a:r>
            <a:r>
              <a:rPr lang="en-US"/>
              <a:t> </a:t>
            </a:r>
            <a:r>
              <a:rPr lang="en-US" err="1"/>
              <a:t>ve</a:t>
            </a:r>
            <a:r>
              <a:rPr lang="en-US"/>
              <a:t> </a:t>
            </a:r>
            <a:r>
              <a:rPr lang="en-US" err="1"/>
              <a:t>společnosti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 err="1"/>
              <a:t>Dva</a:t>
            </a:r>
            <a:r>
              <a:rPr lang="en-US"/>
              <a:t> z </a:t>
            </a:r>
            <a:r>
              <a:rPr lang="en-US" err="1"/>
              <a:t>těchto</a:t>
            </a:r>
            <a:r>
              <a:rPr lang="en-US"/>
              <a:t> </a:t>
            </a:r>
            <a:r>
              <a:rPr lang="en-US" err="1"/>
              <a:t>konceptů</a:t>
            </a:r>
            <a:r>
              <a:rPr lang="en-US"/>
              <a:t> </a:t>
            </a:r>
            <a:r>
              <a:rPr lang="en-US" err="1"/>
              <a:t>jsou</a:t>
            </a:r>
            <a:r>
              <a:rPr lang="en-US"/>
              <a:t> </a:t>
            </a:r>
            <a:r>
              <a:rPr lang="en-US" b="1"/>
              <a:t>Kibun </a:t>
            </a:r>
            <a:r>
              <a:rPr lang="en-US"/>
              <a:t>a </a:t>
            </a:r>
            <a:r>
              <a:rPr lang="en-US" b="1" err="1"/>
              <a:t>Inhwa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2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Kibun (</a:t>
            </a:r>
            <a:r>
              <a:rPr lang="ko-KR" altLang="en-US" b="1" dirty="0">
                <a:ea typeface="맑은 고딕"/>
              </a:rPr>
              <a:t>기분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mysli</a:t>
            </a:r>
            <a:r>
              <a:rPr lang="en-US" dirty="0"/>
              <a:t>, </a:t>
            </a:r>
            <a:r>
              <a:rPr lang="en-US" dirty="0" err="1"/>
              <a:t>pocit</a:t>
            </a:r>
            <a:r>
              <a:rPr lang="en-US" dirty="0"/>
              <a:t>, </a:t>
            </a:r>
            <a:r>
              <a:rPr lang="en-US" dirty="0" err="1"/>
              <a:t>náladu</a:t>
            </a:r>
            <a:r>
              <a:rPr lang="en-US" dirty="0"/>
              <a:t>, ale </a:t>
            </a:r>
            <a:r>
              <a:rPr lang="en-US" dirty="0" err="1"/>
              <a:t>zahrnuje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/>
              <a:t>tvář</a:t>
            </a:r>
            <a:r>
              <a:rPr lang="en-US" b="1" dirty="0"/>
              <a:t>, </a:t>
            </a:r>
            <a:r>
              <a:rPr lang="en-US" b="1" dirty="0" err="1"/>
              <a:t>důstojnost</a:t>
            </a:r>
            <a:r>
              <a:rPr lang="en-US" b="1" dirty="0"/>
              <a:t> a </a:t>
            </a:r>
            <a:r>
              <a:rPr lang="en-US" b="1" dirty="0" err="1"/>
              <a:t>hrdost</a:t>
            </a:r>
            <a:r>
              <a:rPr lang="en-US" dirty="0"/>
              <a:t>.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pozitivního</a:t>
            </a:r>
            <a:r>
              <a:rPr lang="en-US" dirty="0"/>
              <a:t> </a:t>
            </a:r>
            <a:r>
              <a:rPr lang="en-US" dirty="0" err="1"/>
              <a:t>kibunu</a:t>
            </a:r>
            <a:r>
              <a:rPr lang="en-US" dirty="0"/>
              <a:t> je </a:t>
            </a:r>
            <a:r>
              <a:rPr lang="en-US" dirty="0" err="1"/>
              <a:t>důležité</a:t>
            </a:r>
            <a:r>
              <a:rPr lang="en-US" dirty="0"/>
              <a:t> pro </a:t>
            </a:r>
            <a:r>
              <a:rPr lang="en-US" dirty="0" err="1"/>
              <a:t>budování</a:t>
            </a:r>
            <a:r>
              <a:rPr lang="en-US" dirty="0"/>
              <a:t> </a:t>
            </a:r>
            <a:r>
              <a:rPr lang="en-US" dirty="0" err="1"/>
              <a:t>dobrých</a:t>
            </a:r>
            <a:r>
              <a:rPr lang="en-US" dirty="0"/>
              <a:t> </a:t>
            </a:r>
            <a:r>
              <a:rPr lang="en-US" dirty="0" err="1"/>
              <a:t>osobních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vztahů</a:t>
            </a:r>
            <a:r>
              <a:rPr lang="en-US" dirty="0"/>
              <a:t>. </a:t>
            </a:r>
            <a:r>
              <a:rPr lang="en-US" dirty="0" err="1"/>
              <a:t>Korejci</a:t>
            </a:r>
            <a:r>
              <a:rPr lang="en-US" dirty="0"/>
              <a:t> se proto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vyhýbají</a:t>
            </a:r>
            <a:r>
              <a:rPr lang="en-US" dirty="0"/>
              <a:t>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zpětné</a:t>
            </a:r>
            <a:r>
              <a:rPr lang="en-US" dirty="0"/>
              <a:t> </a:t>
            </a:r>
            <a:r>
              <a:rPr lang="en-US" dirty="0" err="1"/>
              <a:t>vazbě</a:t>
            </a:r>
            <a:r>
              <a:rPr lang="en-US" dirty="0"/>
              <a:t> a </a:t>
            </a:r>
            <a:r>
              <a:rPr lang="en-US" dirty="0" err="1"/>
              <a:t>konfliktům</a:t>
            </a:r>
            <a:r>
              <a:rPr lang="en-US" dirty="0"/>
              <a:t>, aby </a:t>
            </a:r>
            <a:r>
              <a:rPr lang="en-US" dirty="0" err="1"/>
              <a:t>nenarušili</a:t>
            </a:r>
            <a:r>
              <a:rPr lang="en-US" dirty="0"/>
              <a:t> </a:t>
            </a:r>
            <a:r>
              <a:rPr lang="en-US" dirty="0" err="1"/>
              <a:t>pocit</a:t>
            </a:r>
            <a:r>
              <a:rPr lang="en-US" dirty="0"/>
              <a:t> </a:t>
            </a:r>
            <a:r>
              <a:rPr lang="en-US" dirty="0" err="1"/>
              <a:t>druhých</a:t>
            </a:r>
            <a:r>
              <a:rPr lang="en-US" dirty="0"/>
              <a:t> a </a:t>
            </a:r>
            <a:r>
              <a:rPr lang="en-US" dirty="0" err="1"/>
              <a:t>udrželi</a:t>
            </a:r>
            <a:r>
              <a:rPr lang="en-US" dirty="0"/>
              <a:t> </a:t>
            </a:r>
            <a:r>
              <a:rPr lang="en-US" dirty="0" err="1"/>
              <a:t>harmonické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.</a:t>
            </a:r>
          </a:p>
          <a:p>
            <a:endParaRPr lang="en-US" b="1">
              <a:ea typeface="Calibri"/>
              <a:cs typeface="Calibri"/>
            </a:endParaRPr>
          </a:p>
          <a:p>
            <a:r>
              <a:rPr lang="en-US" b="1" dirty="0" err="1"/>
              <a:t>Inhwa</a:t>
            </a:r>
            <a:r>
              <a:rPr lang="en-US" b="1" dirty="0"/>
              <a:t> (</a:t>
            </a:r>
            <a:r>
              <a:rPr lang="ko-KR" altLang="en-US" b="1" dirty="0">
                <a:ea typeface="맑은 고딕"/>
              </a:rPr>
              <a:t>인화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znamená</a:t>
            </a:r>
            <a:r>
              <a:rPr lang="en-US" dirty="0"/>
              <a:t> </a:t>
            </a:r>
            <a:r>
              <a:rPr lang="en-US" b="1" dirty="0" err="1"/>
              <a:t>harmonii</a:t>
            </a:r>
            <a:r>
              <a:rPr lang="en-US" b="1" dirty="0"/>
              <a:t> a </a:t>
            </a:r>
            <a:r>
              <a:rPr lang="en-US" b="1" dirty="0" err="1"/>
              <a:t>soulad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skupině</a:t>
            </a:r>
            <a:r>
              <a:rPr lang="en-US" dirty="0"/>
              <a:t> a </a:t>
            </a:r>
            <a:r>
              <a:rPr lang="en-US" dirty="0" err="1"/>
              <a:t>klade</a:t>
            </a:r>
            <a:r>
              <a:rPr lang="en-US" dirty="0"/>
              <a:t> </a:t>
            </a:r>
            <a:r>
              <a:rPr lang="en-US" dirty="0" err="1"/>
              <a:t>důraz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klidné</a:t>
            </a:r>
            <a:r>
              <a:rPr lang="en-US" dirty="0"/>
              <a:t> a </a:t>
            </a:r>
            <a:r>
              <a:rPr lang="en-US" dirty="0" err="1"/>
              <a:t>spolupracující</a:t>
            </a:r>
            <a:r>
              <a:rPr lang="en-US" dirty="0"/>
              <a:t> </a:t>
            </a:r>
            <a:r>
              <a:rPr lang="en-US" dirty="0" err="1"/>
              <a:t>vztahy</a:t>
            </a:r>
            <a:r>
              <a:rPr lang="en-US" dirty="0"/>
              <a:t>.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je </a:t>
            </a:r>
            <a:r>
              <a:rPr lang="en-US" dirty="0" err="1"/>
              <a:t>zvláště</a:t>
            </a:r>
            <a:r>
              <a:rPr lang="en-US" dirty="0"/>
              <a:t> </a:t>
            </a:r>
            <a:r>
              <a:rPr lang="en-US" dirty="0" err="1"/>
              <a:t>patrný</a:t>
            </a:r>
            <a:r>
              <a:rPr lang="en-US" dirty="0"/>
              <a:t> v </a:t>
            </a:r>
            <a:r>
              <a:rPr lang="en-US" dirty="0" err="1"/>
              <a:t>hierarchických</a:t>
            </a:r>
            <a:r>
              <a:rPr lang="en-US" dirty="0"/>
              <a:t> </a:t>
            </a:r>
            <a:r>
              <a:rPr lang="en-US" dirty="0" err="1"/>
              <a:t>situacích</a:t>
            </a:r>
            <a:r>
              <a:rPr lang="en-US" dirty="0"/>
              <a:t>, </a:t>
            </a:r>
            <a:r>
              <a:rPr lang="en-US" dirty="0" err="1"/>
              <a:t>například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interakci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nadřízenými</a:t>
            </a:r>
            <a:r>
              <a:rPr lang="en-US" dirty="0"/>
              <a:t> a </a:t>
            </a:r>
            <a:r>
              <a:rPr lang="en-US" dirty="0" err="1"/>
              <a:t>podřízenými</a:t>
            </a:r>
            <a:r>
              <a:rPr lang="en-US" dirty="0"/>
              <a:t>.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inhwa</a:t>
            </a:r>
            <a:r>
              <a:rPr lang="en-US" dirty="0"/>
              <a:t>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zachovat</a:t>
            </a:r>
            <a:r>
              <a:rPr lang="en-US" dirty="0"/>
              <a:t> </a:t>
            </a:r>
            <a:r>
              <a:rPr lang="en-US" b="1" dirty="0" err="1"/>
              <a:t>tvář</a:t>
            </a:r>
            <a:r>
              <a:rPr lang="en-US" b="1" dirty="0"/>
              <a:t> (</a:t>
            </a:r>
            <a:r>
              <a:rPr lang="en-US" b="1" dirty="0" err="1"/>
              <a:t>Chaemyeon</a:t>
            </a:r>
            <a:r>
              <a:rPr lang="en-US" b="1" dirty="0"/>
              <a:t>)</a:t>
            </a:r>
            <a:r>
              <a:rPr lang="en-US" dirty="0"/>
              <a:t> a </a:t>
            </a:r>
            <a:r>
              <a:rPr lang="en-US" dirty="0" err="1"/>
              <a:t>dobré</a:t>
            </a:r>
            <a:r>
              <a:rPr lang="en-US" dirty="0"/>
              <a:t> </a:t>
            </a:r>
            <a:r>
              <a:rPr lang="en-US" dirty="0" err="1"/>
              <a:t>vztahy</a:t>
            </a:r>
            <a:r>
              <a:rPr lang="en-US" dirty="0"/>
              <a:t>, a proto se </a:t>
            </a:r>
            <a:r>
              <a:rPr lang="en-US" dirty="0" err="1"/>
              <a:t>Korejci</a:t>
            </a:r>
            <a:r>
              <a:rPr lang="en-US" dirty="0"/>
              <a:t> </a:t>
            </a:r>
            <a:r>
              <a:rPr lang="en-US" dirty="0" err="1"/>
              <a:t>snaží</a:t>
            </a:r>
            <a:r>
              <a:rPr lang="en-US" dirty="0"/>
              <a:t> </a:t>
            </a:r>
            <a:r>
              <a:rPr lang="en-US" dirty="0" err="1"/>
              <a:t>vyhýbat</a:t>
            </a:r>
            <a:r>
              <a:rPr lang="en-US" dirty="0"/>
              <a:t> </a:t>
            </a:r>
            <a:r>
              <a:rPr lang="en-US" dirty="0" err="1"/>
              <a:t>otevřenému</a:t>
            </a:r>
            <a:r>
              <a:rPr lang="en-US" dirty="0"/>
              <a:t> </a:t>
            </a:r>
            <a:r>
              <a:rPr lang="en-US" dirty="0" err="1"/>
              <a:t>odmítnutí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situacím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by </a:t>
            </a:r>
            <a:r>
              <a:rPr lang="en-US" dirty="0" err="1"/>
              <a:t>narušily</a:t>
            </a:r>
            <a:r>
              <a:rPr lang="en-US" dirty="0"/>
              <a:t> </a:t>
            </a:r>
            <a:r>
              <a:rPr lang="en-US" dirty="0" err="1"/>
              <a:t>harmonii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skupině</a:t>
            </a:r>
            <a:r>
              <a:rPr lang="en-US" dirty="0"/>
              <a:t>.</a:t>
            </a:r>
            <a:endParaRPr lang="en-US" dirty="0">
              <a:ea typeface="Calibri"/>
              <a:cs typeface="Calibri"/>
            </a:endParaRPr>
          </a:p>
          <a:p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5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Nunchi (</a:t>
            </a:r>
            <a:r>
              <a:rPr lang="ko-KR" altLang="en-US" b="1" err="1">
                <a:ea typeface="맑은 고딕"/>
              </a:rPr>
              <a:t>눈치</a:t>
            </a:r>
            <a:r>
              <a:rPr lang="en-US" b="1"/>
              <a:t>)</a:t>
            </a:r>
            <a:r>
              <a:rPr lang="en-US"/>
              <a:t> je </a:t>
            </a:r>
            <a:r>
              <a:rPr lang="en-US" err="1"/>
              <a:t>často</a:t>
            </a:r>
            <a:r>
              <a:rPr lang="en-US"/>
              <a:t> </a:t>
            </a:r>
            <a:r>
              <a:rPr lang="en-US" err="1"/>
              <a:t>označováno</a:t>
            </a:r>
            <a:r>
              <a:rPr lang="en-US"/>
              <a:t> </a:t>
            </a:r>
            <a:r>
              <a:rPr lang="en-US" err="1"/>
              <a:t>jako</a:t>
            </a:r>
            <a:r>
              <a:rPr lang="en-US"/>
              <a:t> „</a:t>
            </a:r>
            <a:r>
              <a:rPr lang="en-US" err="1"/>
              <a:t>umění</a:t>
            </a:r>
            <a:r>
              <a:rPr lang="en-US"/>
              <a:t> </a:t>
            </a:r>
            <a:r>
              <a:rPr lang="en-US" err="1"/>
              <a:t>číst</a:t>
            </a:r>
            <a:r>
              <a:rPr lang="en-US"/>
              <a:t> </a:t>
            </a:r>
            <a:r>
              <a:rPr lang="en-US" err="1"/>
              <a:t>místnost</a:t>
            </a:r>
            <a:r>
              <a:rPr lang="en-US"/>
              <a:t>“. </a:t>
            </a:r>
            <a:r>
              <a:rPr lang="en-US" err="1"/>
              <a:t>Jde</a:t>
            </a:r>
            <a:r>
              <a:rPr lang="en-US"/>
              <a:t> o </a:t>
            </a:r>
            <a:r>
              <a:rPr lang="en-US" err="1"/>
              <a:t>schopnost</a:t>
            </a:r>
            <a:r>
              <a:rPr lang="en-US"/>
              <a:t> </a:t>
            </a:r>
            <a:r>
              <a:rPr lang="en-US" err="1"/>
              <a:t>vnímat</a:t>
            </a:r>
            <a:r>
              <a:rPr lang="en-US"/>
              <a:t> </a:t>
            </a:r>
            <a:r>
              <a:rPr lang="en-US" err="1"/>
              <a:t>náladu</a:t>
            </a:r>
            <a:r>
              <a:rPr lang="en-US"/>
              <a:t>, </a:t>
            </a:r>
            <a:r>
              <a:rPr lang="en-US" err="1"/>
              <a:t>tón</a:t>
            </a:r>
            <a:r>
              <a:rPr lang="en-US"/>
              <a:t> </a:t>
            </a:r>
            <a:r>
              <a:rPr lang="en-US" err="1"/>
              <a:t>hlasu</a:t>
            </a:r>
            <a:r>
              <a:rPr lang="en-US"/>
              <a:t>, </a:t>
            </a:r>
            <a:r>
              <a:rPr lang="en-US" err="1"/>
              <a:t>řeč</a:t>
            </a:r>
            <a:r>
              <a:rPr lang="en-US"/>
              <a:t> </a:t>
            </a:r>
            <a:r>
              <a:rPr lang="en-US" err="1"/>
              <a:t>těla</a:t>
            </a:r>
            <a:r>
              <a:rPr lang="en-US"/>
              <a:t> a </a:t>
            </a:r>
            <a:r>
              <a:rPr lang="en-US" err="1"/>
              <a:t>kontext</a:t>
            </a:r>
            <a:r>
              <a:rPr lang="en-US"/>
              <a:t>, a </a:t>
            </a:r>
            <a:r>
              <a:rPr lang="en-US" err="1"/>
              <a:t>podle</a:t>
            </a:r>
            <a:r>
              <a:rPr lang="en-US"/>
              <a:t> toho se </a:t>
            </a:r>
            <a:r>
              <a:rPr lang="en-US" err="1"/>
              <a:t>přizpůsobit</a:t>
            </a:r>
            <a:r>
              <a:rPr lang="en-US"/>
              <a:t>. V </a:t>
            </a:r>
            <a:r>
              <a:rPr lang="en-US" err="1"/>
              <a:t>korejské</a:t>
            </a:r>
            <a:r>
              <a:rPr lang="en-US"/>
              <a:t> </a:t>
            </a:r>
            <a:r>
              <a:rPr lang="en-US" err="1"/>
              <a:t>práci</a:t>
            </a:r>
            <a:r>
              <a:rPr lang="en-US"/>
              <a:t>, </a:t>
            </a:r>
            <a:r>
              <a:rPr lang="en-US" err="1"/>
              <a:t>kde</a:t>
            </a:r>
            <a:r>
              <a:rPr lang="en-US"/>
              <a:t> je </a:t>
            </a:r>
            <a:r>
              <a:rPr lang="en-US" err="1"/>
              <a:t>hierarchie</a:t>
            </a:r>
            <a:r>
              <a:rPr lang="en-US"/>
              <a:t> a </a:t>
            </a:r>
            <a:r>
              <a:rPr lang="en-US" err="1"/>
              <a:t>harmonie</a:t>
            </a:r>
            <a:r>
              <a:rPr lang="en-US"/>
              <a:t> </a:t>
            </a:r>
            <a:r>
              <a:rPr lang="en-US" err="1"/>
              <a:t>velmi</a:t>
            </a:r>
            <a:r>
              <a:rPr lang="en-US"/>
              <a:t> </a:t>
            </a:r>
            <a:r>
              <a:rPr lang="en-US" err="1"/>
              <a:t>důležitá</a:t>
            </a:r>
            <a:r>
              <a:rPr lang="en-US"/>
              <a:t>, </a:t>
            </a:r>
            <a:r>
              <a:rPr lang="en-US" err="1"/>
              <a:t>umožňuje</a:t>
            </a:r>
            <a:r>
              <a:rPr lang="en-US"/>
              <a:t> Nunchi </a:t>
            </a:r>
            <a:r>
              <a:rPr lang="en-US" err="1"/>
              <a:t>spolupráci</a:t>
            </a:r>
            <a:r>
              <a:rPr lang="en-US"/>
              <a:t> a </a:t>
            </a:r>
            <a:r>
              <a:rPr lang="en-US" err="1"/>
              <a:t>předchází</a:t>
            </a:r>
            <a:r>
              <a:rPr lang="en-US"/>
              <a:t> </a:t>
            </a:r>
            <a:r>
              <a:rPr lang="en-US" err="1"/>
              <a:t>konfliktům</a:t>
            </a:r>
            <a:r>
              <a:rPr lang="en-US"/>
              <a:t>. </a:t>
            </a:r>
            <a:r>
              <a:rPr lang="en-US" err="1"/>
              <a:t>Zaměstnanci</a:t>
            </a:r>
            <a:r>
              <a:rPr lang="en-US"/>
              <a:t> </a:t>
            </a:r>
            <a:r>
              <a:rPr lang="en-US" err="1"/>
              <a:t>například</a:t>
            </a:r>
            <a:r>
              <a:rPr lang="en-US"/>
              <a:t> </a:t>
            </a:r>
            <a:r>
              <a:rPr lang="en-US" err="1"/>
              <a:t>čekají</a:t>
            </a:r>
            <a:r>
              <a:rPr lang="en-US"/>
              <a:t>, </a:t>
            </a:r>
            <a:r>
              <a:rPr lang="en-US" err="1"/>
              <a:t>až</a:t>
            </a:r>
            <a:r>
              <a:rPr lang="en-US"/>
              <a:t> </a:t>
            </a:r>
            <a:r>
              <a:rPr lang="en-US" err="1"/>
              <a:t>odhadnou</a:t>
            </a:r>
            <a:r>
              <a:rPr lang="en-US"/>
              <a:t> </a:t>
            </a:r>
            <a:r>
              <a:rPr lang="en-US" err="1"/>
              <a:t>náladu</a:t>
            </a:r>
            <a:r>
              <a:rPr lang="en-US"/>
              <a:t> </a:t>
            </a:r>
            <a:r>
              <a:rPr lang="en-US" err="1"/>
              <a:t>nadřízeného</a:t>
            </a:r>
            <a:r>
              <a:rPr lang="en-US"/>
              <a:t>, </a:t>
            </a:r>
            <a:r>
              <a:rPr lang="en-US" err="1"/>
              <a:t>než</a:t>
            </a:r>
            <a:r>
              <a:rPr lang="en-US"/>
              <a:t> </a:t>
            </a:r>
            <a:r>
              <a:rPr lang="en-US" err="1"/>
              <a:t>přispějí</a:t>
            </a:r>
            <a:r>
              <a:rPr lang="en-US"/>
              <a:t> do </a:t>
            </a:r>
            <a:r>
              <a:rPr lang="en-US" err="1"/>
              <a:t>diskuze</a:t>
            </a:r>
            <a:r>
              <a:rPr lang="en-US"/>
              <a:t>, a </a:t>
            </a:r>
            <a:r>
              <a:rPr lang="en-US" err="1"/>
              <a:t>manažeři</a:t>
            </a:r>
            <a:r>
              <a:rPr lang="en-US"/>
              <a:t> </a:t>
            </a:r>
            <a:r>
              <a:rPr lang="en-US" err="1"/>
              <a:t>používají</a:t>
            </a:r>
            <a:r>
              <a:rPr lang="en-US"/>
              <a:t> Nunchi k </a:t>
            </a:r>
            <a:r>
              <a:rPr lang="en-US" err="1"/>
              <a:t>řešení</a:t>
            </a:r>
            <a:r>
              <a:rPr lang="en-US"/>
              <a:t> </a:t>
            </a:r>
            <a:r>
              <a:rPr lang="en-US" err="1"/>
              <a:t>problémů</a:t>
            </a:r>
            <a:r>
              <a:rPr lang="en-US"/>
              <a:t> bez </a:t>
            </a:r>
            <a:r>
              <a:rPr lang="en-US" err="1"/>
              <a:t>otevřeného</a:t>
            </a:r>
            <a:r>
              <a:rPr lang="en-US"/>
              <a:t> </a:t>
            </a:r>
            <a:r>
              <a:rPr lang="en-US" err="1"/>
              <a:t>konfliktu</a:t>
            </a:r>
            <a:r>
              <a:rPr lang="en-US"/>
              <a:t>. </a:t>
            </a:r>
            <a:r>
              <a:rPr lang="en-US" err="1"/>
              <a:t>Rozvoj</a:t>
            </a:r>
            <a:r>
              <a:rPr lang="en-US"/>
              <a:t> Nunchi </a:t>
            </a:r>
            <a:r>
              <a:rPr lang="en-US" err="1"/>
              <a:t>zahrnuje</a:t>
            </a:r>
            <a:r>
              <a:rPr lang="en-US"/>
              <a:t> </a:t>
            </a:r>
            <a:r>
              <a:rPr lang="en-US" err="1"/>
              <a:t>pozorování</a:t>
            </a:r>
            <a:r>
              <a:rPr lang="en-US"/>
              <a:t>, </a:t>
            </a:r>
            <a:r>
              <a:rPr lang="en-US" err="1"/>
              <a:t>respektování</a:t>
            </a:r>
            <a:r>
              <a:rPr lang="en-US"/>
              <a:t> </a:t>
            </a:r>
            <a:r>
              <a:rPr lang="en-US" err="1"/>
              <a:t>kontextu</a:t>
            </a:r>
            <a:r>
              <a:rPr lang="en-US"/>
              <a:t> a </a:t>
            </a:r>
            <a:r>
              <a:rPr lang="en-US" err="1"/>
              <a:t>aktivní</a:t>
            </a:r>
            <a:r>
              <a:rPr lang="en-US"/>
              <a:t> </a:t>
            </a:r>
            <a:r>
              <a:rPr lang="en-US" err="1"/>
              <a:t>naslouchání</a:t>
            </a:r>
            <a:r>
              <a:rPr lang="en-US"/>
              <a:t> </a:t>
            </a:r>
            <a:r>
              <a:rPr lang="en-US" err="1"/>
              <a:t>tomu</a:t>
            </a:r>
            <a:r>
              <a:rPr lang="en-US"/>
              <a:t>, co </a:t>
            </a:r>
            <a:r>
              <a:rPr lang="en-US" err="1"/>
              <a:t>není</a:t>
            </a:r>
            <a:r>
              <a:rPr lang="en-US"/>
              <a:t> </a:t>
            </a:r>
            <a:r>
              <a:rPr lang="en-US" err="1"/>
              <a:t>řečeno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D4518-3FB4-4C27-A75A-F49DFBBF3704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eaboo.com/news/unseen-setbacks-bts-jungkook-faced-filming-good-morning-america/" TargetMode="External"/><Relationship Id="rId3" Type="http://schemas.openxmlformats.org/officeDocument/2006/relationships/hyperlink" Target="https://www.investopedia.com/insights/worlds-top-economies/" TargetMode="External"/><Relationship Id="rId7" Type="http://schemas.openxmlformats.org/officeDocument/2006/relationships/hyperlink" Target="https://www.bbc.com/news/world-asia-60643446" TargetMode="External"/><Relationship Id="rId2" Type="http://schemas.openxmlformats.org/officeDocument/2006/relationships/hyperlink" Target="https://alipro.cz/problem-nizke-porodnosti-je-predevsim-o-hodnotach-ne-o-penezi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stasiaforum.org/2022/12/09/south-koreas-misogyny-problem/" TargetMode="External"/><Relationship Id="rId5" Type="http://schemas.openxmlformats.org/officeDocument/2006/relationships/hyperlink" Target="https://denikalarm.cz/2024/11/zadny-sex-rande-deti-ani-manzelstvi-jihokorejske-feministicke-hnuti-4b-muze-promenit-i-spolecnost-v-usa/" TargetMode="External"/><Relationship Id="rId10" Type="http://schemas.openxmlformats.org/officeDocument/2006/relationships/hyperlink" Target="https://www.statista.com/topics/8622/suicide-in-south-korea/#topicOverview" TargetMode="External"/><Relationship Id="rId4" Type="http://schemas.openxmlformats.org/officeDocument/2006/relationships/hyperlink" Target="https://asianstyle.cz/kultura/75215-za-toxickou-posedlosti-plastickymi-operacemi-v-jizni-koreji-mohou-prehnane-standardy-krasy-mladi-je-dostavaji-jako-darek-od-rodicu/?utm_source=www.seznam.cz&amp;utm_medium=sekce-z-internetu" TargetMode="External"/><Relationship Id="rId9" Type="http://schemas.openxmlformats.org/officeDocument/2006/relationships/hyperlink" Target="https://www.cnbc.com/2023/01/13/south-koreans-are-the-worlds-biggest-spenders-on-luxury-goods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annelnewsasia.com/cna-insider/seoul-rural-exodus-south-korea-emptying-out-youth-depopulation-4574786" TargetMode="External"/><Relationship Id="rId3" Type="http://schemas.openxmlformats.org/officeDocument/2006/relationships/hyperlink" Target="https://www.seznamzpravy.cz/clanek/zahranicni-jizni-korea-bojuje-s-nizkou-porodnosti-mladi-korejci-voli-modu-a-cestovani-258483" TargetMode="External"/><Relationship Id="rId7" Type="http://schemas.openxmlformats.org/officeDocument/2006/relationships/hyperlink" Target="https://asiasociety.org/education/population-change-and-development-korea" TargetMode="External"/><Relationship Id="rId2" Type="http://schemas.openxmlformats.org/officeDocument/2006/relationships/hyperlink" Target="https://www.bbc.com/news/world-asia-664001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rganstanley.com/ideas/south-korea-population-decline-aging-crisis" TargetMode="External"/><Relationship Id="rId5" Type="http://schemas.openxmlformats.org/officeDocument/2006/relationships/hyperlink" Target="https://bpr.studentorg.berkeley.edu/2024/01/29/not-my-child-parental-pressure-on-teachers-in-south-korea/" TargetMode="External"/><Relationship Id="rId10" Type="http://schemas.openxmlformats.org/officeDocument/2006/relationships/hyperlink" Target="https://www.youtube.com/watch?v=1w69sAT3Aa0&amp;t=65s" TargetMode="External"/><Relationship Id="rId4" Type="http://schemas.openxmlformats.org/officeDocument/2006/relationships/hyperlink" Target="https://www.statista.com/statistics/1069672/total-fertility-rate-south-korea-historical/" TargetMode="External"/><Relationship Id="rId9" Type="http://schemas.openxmlformats.org/officeDocument/2006/relationships/hyperlink" Target="https://eastasiaforum.org/2024/02/16/south-koreans-blame-feminism-for-demographic-collap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dition.cnn.com/2018/11/04/asia/korea-working-hours-intl/index.html" TargetMode="External"/><Relationship Id="rId13" Type="http://schemas.openxmlformats.org/officeDocument/2006/relationships/hyperlink" Target="https://www.edstellar.com/blog/south-korea-work-culture" TargetMode="External"/><Relationship Id="rId3" Type="http://schemas.openxmlformats.org/officeDocument/2006/relationships/hyperlink" Target="https://www.straitstimes.com/asia/east-asia/15-of-south-korean-workers-beaten-or-cursed-at-in-workplace-survey" TargetMode="External"/><Relationship Id="rId7" Type="http://schemas.openxmlformats.org/officeDocument/2006/relationships/hyperlink" Target="https://theweek.com/97569/gwarosa-why-koreans-are-working-themselves-to-death" TargetMode="External"/><Relationship Id="rId12" Type="http://schemas.openxmlformats.org/officeDocument/2006/relationships/hyperlink" Target="https://www.90daykorean.com/korean-concepts/" TargetMode="External"/><Relationship Id="rId2" Type="http://schemas.openxmlformats.org/officeDocument/2006/relationships/hyperlink" Target="https://edition.cnn.com/2022/07/04/asia/south-korea-gapjil-harassment-survey-intl-hnk/index.html" TargetMode="External"/><Relationship Id="rId16" Type="http://schemas.openxmlformats.org/officeDocument/2006/relationships/hyperlink" Target="https://www.bloomberg.com/news/articles/2023-03-14/plan-to-allow-69-hour-work-week-upsets-gen-zs-millennials-in-south-kor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orgenproject.org/hierarchy-in-south-korea/" TargetMode="External"/><Relationship Id="rId11" Type="http://schemas.openxmlformats.org/officeDocument/2006/relationships/hyperlink" Target="https://koreanbusinessculture.wordpress.com/2017/05/02/relationship-building/" TargetMode="External"/><Relationship Id="rId5" Type="http://schemas.openxmlformats.org/officeDocument/2006/relationships/hyperlink" Target="https://iuslaboris.com/insights/south-koreas-maximum-working-week-to-be-reduced-to-52-hours/" TargetMode="External"/><Relationship Id="rId15" Type="http://schemas.openxmlformats.org/officeDocument/2006/relationships/hyperlink" Target="https://ubitto.com/blog/korean-work-culture/" TargetMode="External"/><Relationship Id="rId10" Type="http://schemas.openxmlformats.org/officeDocument/2006/relationships/hyperlink" Target="https://www.goodjobkorean.com/blog/hagwon-the-unique-private-education-institution-in-korea" TargetMode="External"/><Relationship Id="rId4" Type="http://schemas.openxmlformats.org/officeDocument/2006/relationships/hyperlink" Target="https://www.koreaherald.com/article/2900363" TargetMode="External"/><Relationship Id="rId9" Type="http://schemas.openxmlformats.org/officeDocument/2006/relationships/hyperlink" Target="https://www.yourkorea.life/blog/culture-society/hagwon-the-history-behind-koreas-private-education-industry-62/" TargetMode="External"/><Relationship Id="rId14" Type="http://schemas.openxmlformats.org/officeDocument/2006/relationships/hyperlink" Target="https://southkorea574055398.wordpress.com/2017/12/12/lin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2E2DF-8026-9AF7-1FDD-CD035F05E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006" y="4587429"/>
            <a:ext cx="10178934" cy="1328730"/>
          </a:xfrm>
        </p:spPr>
        <p:txBody>
          <a:bodyPr>
            <a:normAutofit/>
          </a:bodyPr>
          <a:lstStyle/>
          <a:p>
            <a:r>
              <a:rPr lang="en-GB" sz="4400"/>
              <a:t>Pracovní kultura v Jižní Koreji: Od studijního tlaku k firemní hierarchii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43CD5-649F-7389-D360-E77C57DE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684" y="6010382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err="1"/>
              <a:t>Škabroudová</a:t>
            </a:r>
            <a:r>
              <a:rPr lang="en-GB"/>
              <a:t>, </a:t>
            </a:r>
            <a:r>
              <a:rPr lang="en-GB" err="1"/>
              <a:t>Tupá</a:t>
            </a:r>
          </a:p>
        </p:txBody>
      </p:sp>
      <p:pic>
        <p:nvPicPr>
          <p:cNvPr id="5" name="Picture 4" descr="What Kdrama tells you about Korean workplace culture, and are they true? -  Dear Asia London">
            <a:extLst>
              <a:ext uri="{FF2B5EF4-FFF2-40B4-BE49-F238E27FC236}">
                <a16:creationId xmlns:a16="http://schemas.microsoft.com/office/drawing/2014/main" id="{0B4BC528-C41F-640C-A5F7-703B235C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0616"/>
          <a:stretch>
            <a:fillRect/>
          </a:stretch>
        </p:blipFill>
        <p:spPr>
          <a:xfrm>
            <a:off x="147080" y="362725"/>
            <a:ext cx="5803323" cy="3890357"/>
          </a:xfrm>
          <a:prstGeom prst="rect">
            <a:avLst/>
          </a:prstGeom>
        </p:spPr>
      </p:pic>
      <p:pic>
        <p:nvPicPr>
          <p:cNvPr id="4" name="Picture 3" descr="Korea's study hard, play hard culture can be a surprise for international  students">
            <a:extLst>
              <a:ext uri="{FF2B5EF4-FFF2-40B4-BE49-F238E27FC236}">
                <a16:creationId xmlns:a16="http://schemas.microsoft.com/office/drawing/2014/main" id="{7AFC5514-83A5-4CF9-62C3-AABA3DBF61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5" r="3035" b="3"/>
          <a:stretch>
            <a:fillRect/>
          </a:stretch>
        </p:blipFill>
        <p:spPr>
          <a:xfrm>
            <a:off x="6200977" y="362725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5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49CFD-1CFB-4728-BA8F-416FF642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n-GB" sz="4000">
                <a:ea typeface="+mj-lt"/>
                <a:cs typeface="+mj-lt"/>
              </a:rPr>
              <a:t>Nunchi (</a:t>
            </a:r>
            <a:r>
              <a:rPr lang="ko-KR" altLang="en-GB" sz="4000">
                <a:ea typeface="+mj-lt"/>
                <a:cs typeface="+mj-lt"/>
              </a:rPr>
              <a:t>눈치</a:t>
            </a:r>
            <a:r>
              <a:rPr lang="en-GB" sz="4000">
                <a:ea typeface="+mj-lt"/>
                <a:cs typeface="+mj-lt"/>
              </a:rPr>
              <a:t>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EBD6-34B9-48B4-1D12-ED8F4A00D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3735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/>
            <a:r>
              <a:rPr lang="en-GB" sz="2000">
                <a:ea typeface="+mn-lt"/>
                <a:cs typeface="+mn-lt"/>
              </a:rPr>
              <a:t>„Art of reading the room“ – schopnost vnímat náladu, neverbální signály a kontext</a:t>
            </a:r>
          </a:p>
          <a:p>
            <a:pPr marL="457200" indent="-457200"/>
            <a:r>
              <a:rPr lang="en-GB" sz="2000">
                <a:ea typeface="+mn-lt"/>
                <a:cs typeface="+mn-lt"/>
              </a:rPr>
              <a:t>Pomáhá adaptovat chování podle situace a předcházet konfliktům</a:t>
            </a:r>
          </a:p>
          <a:p>
            <a:pPr marL="457200" indent="-457200"/>
            <a:r>
              <a:rPr lang="en-GB" sz="2000">
                <a:ea typeface="+mn-lt"/>
                <a:cs typeface="+mn-lt"/>
              </a:rPr>
              <a:t>Rozvoj Nunchi:</a:t>
            </a:r>
            <a:endParaRPr lang="en-GB" sz="2000"/>
          </a:p>
          <a:p>
            <a:pPr lvl="1"/>
            <a:r>
              <a:rPr lang="en-GB" sz="2000">
                <a:ea typeface="+mn-lt"/>
                <a:cs typeface="+mn-lt"/>
              </a:rPr>
              <a:t>Pozorovat tón, řeč těla a ticho</a:t>
            </a:r>
            <a:endParaRPr lang="en-GB" sz="2000"/>
          </a:p>
          <a:p>
            <a:pPr lvl="1"/>
            <a:r>
              <a:rPr lang="en-GB" sz="2000">
                <a:ea typeface="+mn-lt"/>
                <a:cs typeface="+mn-lt"/>
              </a:rPr>
              <a:t>Respektovat kontext a dynamiku skupiny</a:t>
            </a:r>
            <a:endParaRPr lang="en-GB" sz="2000"/>
          </a:p>
          <a:p>
            <a:pPr lvl="1"/>
            <a:r>
              <a:rPr lang="en-GB" sz="2000">
                <a:ea typeface="+mn-lt"/>
                <a:cs typeface="+mn-lt"/>
              </a:rPr>
              <a:t>Aktivně naslouchat tomu, co není řečeno</a:t>
            </a:r>
            <a:endParaRPr lang="en-GB" sz="2000"/>
          </a:p>
          <a:p>
            <a:endParaRPr lang="en-GB" sz="2000"/>
          </a:p>
        </p:txBody>
      </p:sp>
      <p:pic>
        <p:nvPicPr>
          <p:cNvPr id="7" name="Picture 6" descr="South Korea Business Guide: Tips and Strategies for Success">
            <a:extLst>
              <a:ext uri="{FF2B5EF4-FFF2-40B4-BE49-F238E27FC236}">
                <a16:creationId xmlns:a16="http://schemas.microsoft.com/office/drawing/2014/main" id="{81811467-8BFF-9B36-C783-683F72DC13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84" t="-40" r="57" b="12404"/>
          <a:stretch>
            <a:fillRect/>
          </a:stretch>
        </p:blipFill>
        <p:spPr>
          <a:xfrm>
            <a:off x="6367153" y="3427413"/>
            <a:ext cx="5828256" cy="3442076"/>
          </a:xfrm>
          <a:prstGeom prst="rect">
            <a:avLst/>
          </a:prstGeom>
        </p:spPr>
      </p:pic>
      <p:pic>
        <p:nvPicPr>
          <p:cNvPr id="8" name="Picture 7" descr="33,000+ Korean Meeting Stock Photos, Pictures &amp; Royalty-Free Images -  iStock | Korea office">
            <a:extLst>
              <a:ext uri="{FF2B5EF4-FFF2-40B4-BE49-F238E27FC236}">
                <a16:creationId xmlns:a16="http://schemas.microsoft.com/office/drawing/2014/main" id="{1A5AC87C-BE95-3AFD-50B6-DE11AC15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70" t="409" r="-105"/>
          <a:stretch>
            <a:fillRect/>
          </a:stretch>
        </p:blipFill>
        <p:spPr>
          <a:xfrm>
            <a:off x="6364123" y="-12060"/>
            <a:ext cx="5835457" cy="36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men in suits holding hands&#10;&#10;AI-generated content may be incorrect.">
            <a:extLst>
              <a:ext uri="{FF2B5EF4-FFF2-40B4-BE49-F238E27FC236}">
                <a16:creationId xmlns:a16="http://schemas.microsoft.com/office/drawing/2014/main" id="{21B5DA9C-166A-6732-AF38-91A4CE95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509" y="4812808"/>
            <a:ext cx="5056166" cy="2040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FB276-8EFD-E01E-5DA0-5E39C6F3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731"/>
            <a:ext cx="10515600" cy="1400689"/>
          </a:xfrm>
        </p:spPr>
        <p:txBody>
          <a:bodyPr/>
          <a:lstStyle/>
          <a:p>
            <a:r>
              <a:rPr lang="en-GB" err="1">
                <a:ea typeface="+mj-lt"/>
                <a:cs typeface="+mj-lt"/>
              </a:rPr>
              <a:t>Jondeamal</a:t>
            </a:r>
            <a:r>
              <a:rPr lang="en-GB">
                <a:ea typeface="+mj-lt"/>
                <a:cs typeface="+mj-lt"/>
              </a:rPr>
              <a:t> (</a:t>
            </a:r>
            <a:r>
              <a:rPr lang="ko-KR" altLang="en-GB">
                <a:ea typeface="+mj-lt"/>
                <a:cs typeface="+mj-lt"/>
              </a:rPr>
              <a:t>존댓말</a:t>
            </a:r>
            <a:r>
              <a:rPr lang="en-GB">
                <a:ea typeface="+mj-lt"/>
                <a:cs typeface="+mj-lt"/>
              </a:rPr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703D-7DC1-A8EC-DFFC-026B05090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569"/>
            <a:ext cx="6222644" cy="4587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2000" err="1">
                <a:ea typeface="+mn-lt"/>
                <a:cs typeface="+mn-lt"/>
              </a:rPr>
              <a:t>Formální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zdvořilá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řeč</a:t>
            </a:r>
            <a:r>
              <a:rPr lang="en-GB" sz="2000">
                <a:ea typeface="+mn-lt"/>
                <a:cs typeface="+mn-lt"/>
              </a:rPr>
              <a:t> k </a:t>
            </a:r>
            <a:r>
              <a:rPr lang="en-GB" sz="2000" err="1">
                <a:ea typeface="+mn-lt"/>
                <a:cs typeface="+mn-lt"/>
              </a:rPr>
              <a:t>projevování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úcty</a:t>
            </a:r>
            <a:r>
              <a:rPr lang="en-GB" sz="2000">
                <a:ea typeface="+mn-lt"/>
                <a:cs typeface="+mn-lt"/>
              </a:rPr>
              <a:t> a </a:t>
            </a:r>
            <a:r>
              <a:rPr lang="en-GB" sz="2000" err="1">
                <a:ea typeface="+mn-lt"/>
                <a:cs typeface="+mn-lt"/>
              </a:rPr>
              <a:t>respektu</a:t>
            </a:r>
            <a:endParaRPr lang="en-GB" sz="2000"/>
          </a:p>
          <a:p>
            <a:pPr marL="457200" indent="-457200"/>
            <a:r>
              <a:rPr lang="en-GB" sz="2000">
                <a:ea typeface="+mn-lt"/>
                <a:cs typeface="+mn-lt"/>
              </a:rPr>
              <a:t>Používá se </a:t>
            </a:r>
            <a:r>
              <a:rPr lang="en-GB" sz="2000" err="1">
                <a:ea typeface="+mn-lt"/>
                <a:cs typeface="+mn-lt"/>
              </a:rPr>
              <a:t>při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komunikaci</a:t>
            </a:r>
            <a:r>
              <a:rPr lang="en-GB" sz="2000">
                <a:ea typeface="+mn-lt"/>
                <a:cs typeface="+mn-lt"/>
              </a:rPr>
              <a:t> se </a:t>
            </a:r>
            <a:r>
              <a:rPr lang="en-GB" sz="2000" err="1">
                <a:ea typeface="+mn-lt"/>
                <a:cs typeface="+mn-lt"/>
              </a:rPr>
              <a:t>staršími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nadřízenými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nebo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cizími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lidmi</a:t>
            </a:r>
            <a:endParaRPr lang="en-GB" sz="2000"/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Poklona</a:t>
            </a:r>
            <a:r>
              <a:rPr lang="en-GB" sz="2000">
                <a:ea typeface="+mn-lt"/>
                <a:cs typeface="+mn-lt"/>
              </a:rPr>
              <a:t> (</a:t>
            </a:r>
            <a:r>
              <a:rPr lang="en-GB" sz="2000" err="1">
                <a:ea typeface="+mn-lt"/>
                <a:cs typeface="+mn-lt"/>
              </a:rPr>
              <a:t>jeol</a:t>
            </a:r>
            <a:r>
              <a:rPr lang="en-GB" sz="2000">
                <a:ea typeface="+mn-lt"/>
                <a:cs typeface="+mn-lt"/>
              </a:rPr>
              <a:t>) – </a:t>
            </a:r>
            <a:r>
              <a:rPr lang="en-GB" sz="2000" err="1">
                <a:ea typeface="+mn-lt"/>
                <a:cs typeface="+mn-lt"/>
              </a:rPr>
              <a:t>standardní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úklon</a:t>
            </a:r>
            <a:r>
              <a:rPr lang="en-GB" sz="2000">
                <a:ea typeface="+mn-lt"/>
                <a:cs typeface="+mn-lt"/>
              </a:rPr>
              <a:t> 30–40°</a:t>
            </a:r>
            <a:endParaRPr lang="en-GB" sz="2000"/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Muži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podávají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ruku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pravou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ženy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obvykle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první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nenabízejí</a:t>
            </a:r>
            <a:endParaRPr lang="en-GB" sz="2000"/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Správné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používání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výrazně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zlepšuje</a:t>
            </a:r>
            <a:r>
              <a:rPr lang="en-GB" sz="200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profesionální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vztahy</a:t>
            </a:r>
            <a:r>
              <a:rPr lang="en-GB" sz="2000">
                <a:ea typeface="+mn-lt"/>
                <a:cs typeface="+mn-lt"/>
              </a:rPr>
              <a:t> a </a:t>
            </a:r>
            <a:r>
              <a:rPr lang="en-GB" sz="2000" err="1">
                <a:ea typeface="+mn-lt"/>
                <a:cs typeface="+mn-lt"/>
              </a:rPr>
              <a:t>reputaci</a:t>
            </a:r>
            <a:endParaRPr lang="en-US" sz="2400" err="1">
              <a:ea typeface="+mn-lt"/>
              <a:cs typeface="+mn-lt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0E138-C52A-10FB-0000-F46CBF03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2316" y="-2147"/>
            <a:ext cx="4511764" cy="540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9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E578-729A-3BE9-573F-C96B92070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817"/>
            <a:ext cx="10515600" cy="1325563"/>
          </a:xfrm>
        </p:spPr>
        <p:txBody>
          <a:bodyPr/>
          <a:lstStyle/>
          <a:p>
            <a:r>
              <a:rPr lang="en-GB" err="1">
                <a:ea typeface="+mj-lt"/>
                <a:cs typeface="+mj-lt"/>
              </a:rPr>
              <a:t>Ppalli-Ppalli</a:t>
            </a:r>
            <a:r>
              <a:rPr lang="en-GB" altLang="ko-KR">
                <a:ea typeface="+mj-lt"/>
                <a:cs typeface="+mj-lt"/>
              </a:rPr>
              <a:t> (</a:t>
            </a:r>
            <a:r>
              <a:rPr lang="en-GB" err="1">
                <a:ea typeface="+mj-lt"/>
                <a:cs typeface="+mj-lt"/>
              </a:rPr>
              <a:t>빨리</a:t>
            </a:r>
            <a:r>
              <a:rPr lang="en-GB">
                <a:ea typeface="+mj-lt"/>
                <a:cs typeface="+mj-lt"/>
              </a:rPr>
              <a:t> </a:t>
            </a:r>
            <a:r>
              <a:rPr lang="en-GB" err="1">
                <a:ea typeface="+mj-lt"/>
                <a:cs typeface="+mj-lt"/>
              </a:rPr>
              <a:t>빨리</a:t>
            </a:r>
            <a:r>
              <a:rPr lang="en-GB">
                <a:ea typeface="+mj-lt"/>
                <a:cs typeface="+mj-lt"/>
              </a:rPr>
              <a:t>)</a:t>
            </a:r>
            <a:endParaRPr lang="ko-KR" alt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1D3BD-6046-08E7-A726-2B96D625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317"/>
            <a:ext cx="58610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sz="2000">
                <a:ea typeface="+mn-lt"/>
                <a:cs typeface="+mn-lt"/>
              </a:rPr>
              <a:t>„Hurry-hurry“ </a:t>
            </a:r>
            <a:r>
              <a:rPr lang="en-GB" sz="2000" err="1">
                <a:ea typeface="+mn-lt"/>
                <a:cs typeface="+mn-lt"/>
              </a:rPr>
              <a:t>kultura</a:t>
            </a:r>
            <a:r>
              <a:rPr lang="en-GB" sz="2000">
                <a:ea typeface="+mn-lt"/>
                <a:cs typeface="+mn-lt"/>
              </a:rPr>
              <a:t>: </a:t>
            </a:r>
            <a:r>
              <a:rPr lang="en-GB" sz="2000" err="1">
                <a:ea typeface="+mn-lt"/>
                <a:cs typeface="+mn-lt"/>
              </a:rPr>
              <a:t>důraz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na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rychlost</a:t>
            </a:r>
            <a:r>
              <a:rPr lang="en-GB" sz="2000">
                <a:ea typeface="+mn-lt"/>
                <a:cs typeface="+mn-lt"/>
              </a:rPr>
              <a:t> a </a:t>
            </a:r>
            <a:r>
              <a:rPr lang="en-GB" sz="2000" err="1">
                <a:ea typeface="+mn-lt"/>
                <a:cs typeface="+mn-lt"/>
              </a:rPr>
              <a:t>efektivitu</a:t>
            </a:r>
            <a:endParaRPr lang="en-GB" sz="2000">
              <a:ea typeface="+mn-lt"/>
              <a:cs typeface="+mn-lt"/>
            </a:endParaRP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Pozitivní</a:t>
            </a:r>
            <a:r>
              <a:rPr lang="en-GB" sz="2000">
                <a:ea typeface="+mn-lt"/>
                <a:cs typeface="+mn-lt"/>
              </a:rPr>
              <a:t>: </a:t>
            </a:r>
            <a:r>
              <a:rPr lang="en-GB" sz="2000" err="1">
                <a:ea typeface="+mn-lt"/>
                <a:cs typeface="+mn-lt"/>
              </a:rPr>
              <a:t>rychlé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rozhodování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inovace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vysoká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produktivita</a:t>
            </a:r>
            <a:endParaRPr lang="en-GB" sz="2000">
              <a:ea typeface="+mn-lt"/>
              <a:cs typeface="+mn-lt"/>
            </a:endParaRP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Negativní</a:t>
            </a:r>
            <a:r>
              <a:rPr lang="en-GB" sz="2000">
                <a:ea typeface="+mn-lt"/>
                <a:cs typeface="+mn-lt"/>
              </a:rPr>
              <a:t>: </a:t>
            </a:r>
            <a:r>
              <a:rPr lang="en-GB" sz="2000" err="1">
                <a:ea typeface="+mn-lt"/>
                <a:cs typeface="+mn-lt"/>
              </a:rPr>
              <a:t>stres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vyhoření</a:t>
            </a:r>
            <a:r>
              <a:rPr lang="en-GB" sz="2000">
                <a:ea typeface="+mn-lt"/>
                <a:cs typeface="+mn-lt"/>
              </a:rPr>
              <a:t>, </a:t>
            </a:r>
            <a:r>
              <a:rPr lang="en-GB" sz="2000" err="1">
                <a:ea typeface="+mn-lt"/>
                <a:cs typeface="+mn-lt"/>
              </a:rPr>
              <a:t>bezpečnostní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rizika</a:t>
            </a:r>
            <a:endParaRPr lang="en-GB" sz="2000">
              <a:ea typeface="+mn-lt"/>
              <a:cs typeface="+mn-lt"/>
            </a:endParaRP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Historický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původ</a:t>
            </a:r>
            <a:r>
              <a:rPr lang="en-GB" sz="2000">
                <a:ea typeface="+mn-lt"/>
                <a:cs typeface="+mn-lt"/>
              </a:rPr>
              <a:t>: </a:t>
            </a:r>
            <a:r>
              <a:rPr lang="en-GB" sz="2000" err="1">
                <a:ea typeface="+mn-lt"/>
                <a:cs typeface="+mn-lt"/>
              </a:rPr>
              <a:t>rychlá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industrializace</a:t>
            </a:r>
            <a:r>
              <a:rPr lang="en-GB" sz="2000">
                <a:ea typeface="+mn-lt"/>
                <a:cs typeface="+mn-lt"/>
              </a:rPr>
              <a:t> po </a:t>
            </a:r>
            <a:r>
              <a:rPr lang="en-GB" sz="2000" err="1">
                <a:ea typeface="+mn-lt"/>
                <a:cs typeface="+mn-lt"/>
              </a:rPr>
              <a:t>Korejské</a:t>
            </a:r>
            <a:r>
              <a:rPr lang="en-GB" sz="200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válce</a:t>
            </a:r>
            <a:endParaRPr lang="en-GB" sz="2000"/>
          </a:p>
          <a:p>
            <a:endParaRPr lang="en-GB" sz="2000"/>
          </a:p>
        </p:txBody>
      </p:sp>
      <p:pic>
        <p:nvPicPr>
          <p:cNvPr id="6" name="Obrázek 3" descr="Pedestrians cross a road in the Gangnam district of Seoul. South Korea has some of the longest working hours in the world. ">
            <a:extLst>
              <a:ext uri="{FF2B5EF4-FFF2-40B4-BE49-F238E27FC236}">
                <a16:creationId xmlns:a16="http://schemas.microsoft.com/office/drawing/2014/main" id="{77639373-1396-6700-2A9C-90F80BA3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28" r="26278" b="-1"/>
          <a:stretch/>
        </p:blipFill>
        <p:spPr>
          <a:xfrm>
            <a:off x="7100869" y="10"/>
            <a:ext cx="509113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518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873EB-175E-8146-1CEB-567E69B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331142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err="1"/>
              <a:t>Gapjil</a:t>
            </a:r>
            <a:r>
              <a:rPr lang="cs-CZ" sz="4000"/>
              <a:t> (</a:t>
            </a:r>
            <a:r>
              <a:rPr lang="ko-KR" altLang="cs-CZ" sz="4000">
                <a:ea typeface="+mj-lt"/>
                <a:cs typeface="+mj-lt"/>
              </a:rPr>
              <a:t>갑질)</a:t>
            </a:r>
            <a:endParaRPr lang="ko-KR" altLang="en-US" sz="1100">
              <a:latin typeface="Calibri"/>
              <a:ea typeface="Calibri"/>
              <a:cs typeface="Calibri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3A303-DD63-AB19-34F9-C5FB4A884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851373"/>
            <a:ext cx="5806462" cy="54218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Zneužívání nadřazeného postavení k využívání nebo obtěžování osob v podřízené pozici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Podle průzkumu z roku 2022 téměř 30 % korejských kancelářských pracovníků zažilo nějakou formu obtěžování na pracovišti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Příklady: 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Verbální nadávky a výhrůžky od nadřízených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Vyloučení z pracovních skupin a ponižování před kolegy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Sexuální obtěžování, včetně nevhodných textových zpráv v noci</a:t>
            </a:r>
            <a:endParaRPr lang="cs-CZ" sz="2000"/>
          </a:p>
        </p:txBody>
      </p:sp>
      <p:pic>
        <p:nvPicPr>
          <p:cNvPr id="4" name="Obrázek 3" descr="South Korea's Startups Still Caught in Abusive 'Gapjil' Cultures: Report -  Business Insider">
            <a:extLst>
              <a:ext uri="{FF2B5EF4-FFF2-40B4-BE49-F238E27FC236}">
                <a16:creationId xmlns:a16="http://schemas.microsoft.com/office/drawing/2014/main" id="{4814275B-3AD9-AA12-B5FE-66A50D1B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36" r="19565"/>
          <a:stretch/>
        </p:blipFill>
        <p:spPr>
          <a:xfrm>
            <a:off x="6849332" y="10"/>
            <a:ext cx="5342668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9095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9E849-337C-4588-AEE6-020AA704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403007"/>
            <a:ext cx="10515600" cy="1325563"/>
          </a:xfrm>
        </p:spPr>
        <p:txBody>
          <a:bodyPr/>
          <a:lstStyle/>
          <a:p>
            <a:r>
              <a:rPr lang="cs-CZ" err="1"/>
              <a:t>Hoesik</a:t>
            </a:r>
            <a:r>
              <a:rPr lang="cs-CZ"/>
              <a:t> (</a:t>
            </a:r>
            <a:r>
              <a:rPr lang="ko-KR" altLang="cs-CZ">
                <a:ea typeface="+mj-lt"/>
                <a:cs typeface="+mj-lt"/>
              </a:rPr>
              <a:t>회식)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46812-B877-12D2-3D7C-1A82842EB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40" y="2077355"/>
            <a:ext cx="6114379" cy="51815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Společenská setkání kolegů po pracovní době, obvykle spojená s večeří a konzumací alkoholu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Ačkoli se nejedná o oficiální povinnost, účast je často vnímána jako nezbytná pro kariérní postup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Rizika spojená s </a:t>
            </a:r>
            <a:r>
              <a:rPr lang="cs-CZ" sz="2000" err="1">
                <a:ea typeface="+mn-lt"/>
                <a:cs typeface="+mn-lt"/>
              </a:rPr>
              <a:t>hoesik</a:t>
            </a:r>
            <a:r>
              <a:rPr lang="cs-CZ" sz="2000">
                <a:ea typeface="+mn-lt"/>
                <a:cs typeface="+mn-lt"/>
              </a:rPr>
              <a:t>: 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Přílišná konzumace alkoholu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Nejčastější místo výskytu případů sexuálního obtěžování na pracovišti (podle průzkumů)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"Love shot" - neformální zvyk při pití, kdy může docházet k nevhodnému fyzickému kontaktu</a:t>
            </a:r>
          </a:p>
          <a:p>
            <a:endParaRPr lang="cs-CZ" sz="2400"/>
          </a:p>
        </p:txBody>
      </p:sp>
      <p:pic>
        <p:nvPicPr>
          <p:cNvPr id="4" name="Obrázek 3" descr="Employees no longer required to attend work dinners: survey - The Korea  Times">
            <a:extLst>
              <a:ext uri="{FF2B5EF4-FFF2-40B4-BE49-F238E27FC236}">
                <a16:creationId xmlns:a16="http://schemas.microsoft.com/office/drawing/2014/main" id="{A6AF9BE5-D673-6DC5-C1C5-DD1A11B5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14" y="618"/>
            <a:ext cx="4722386" cy="2415298"/>
          </a:xfrm>
          <a:prstGeom prst="rect">
            <a:avLst/>
          </a:prstGeom>
        </p:spPr>
      </p:pic>
      <p:pic>
        <p:nvPicPr>
          <p:cNvPr id="5" name="Obrázek 4" descr="undefined">
            <a:extLst>
              <a:ext uri="{FF2B5EF4-FFF2-40B4-BE49-F238E27FC236}">
                <a16:creationId xmlns:a16="http://schemas.microsoft.com/office/drawing/2014/main" id="{6303A454-66F8-5874-2286-CCB8CE4F1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8406" y="2217939"/>
            <a:ext cx="4723593" cy="2451365"/>
          </a:xfrm>
          <a:prstGeom prst="rect">
            <a:avLst/>
          </a:prstGeom>
        </p:spPr>
      </p:pic>
      <p:pic>
        <p:nvPicPr>
          <p:cNvPr id="6" name="Picture 5" descr="5 Korean Business Etiquette &amp; 11 Korean Business Phrases You Need to Know!  | uBitto %">
            <a:extLst>
              <a:ext uri="{FF2B5EF4-FFF2-40B4-BE49-F238E27FC236}">
                <a16:creationId xmlns:a16="http://schemas.microsoft.com/office/drawing/2014/main" id="{865B0D69-7117-C7BA-BC33-E2E59F7CA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162" y="4174365"/>
            <a:ext cx="4728692" cy="26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9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7CB89-F5A6-C445-9662-8CC5A6C0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92" y="2041"/>
            <a:ext cx="6002110" cy="1760468"/>
          </a:xfrm>
        </p:spPr>
        <p:txBody>
          <a:bodyPr>
            <a:normAutofit/>
          </a:bodyPr>
          <a:lstStyle/>
          <a:p>
            <a:r>
              <a:rPr lang="cs-CZ" sz="4000" err="1"/>
              <a:t>Gwarosa</a:t>
            </a:r>
            <a:r>
              <a:rPr lang="cs-CZ" sz="4000"/>
              <a:t> (</a:t>
            </a:r>
            <a:r>
              <a:rPr lang="ko-KR" altLang="cs-CZ" sz="4000" err="1">
                <a:ea typeface="+mj-lt"/>
                <a:cs typeface="+mj-lt"/>
              </a:rPr>
              <a:t>과로사</a:t>
            </a:r>
            <a:r>
              <a:rPr lang="cs-CZ" altLang="ko-KR" sz="4000">
                <a:ea typeface="+mj-lt"/>
                <a:cs typeface="+mj-lt"/>
              </a:rPr>
              <a:t>)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A7A42-BE88-498B-3576-F2E3B332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94" y="1715465"/>
            <a:ext cx="5867833" cy="50933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>
                <a:ea typeface="+mn-lt"/>
                <a:cs typeface="+mn-lt"/>
              </a:rPr>
              <a:t>Jihokorejský ekvivalent japonského </a:t>
            </a:r>
            <a:r>
              <a:rPr lang="cs-CZ" sz="2000" i="1" err="1">
                <a:ea typeface="+mn-lt"/>
                <a:cs typeface="+mn-lt"/>
              </a:rPr>
              <a:t>karoshi</a:t>
            </a:r>
            <a:r>
              <a:rPr lang="cs-CZ" sz="2000">
                <a:ea typeface="+mn-lt"/>
                <a:cs typeface="+mn-lt"/>
              </a:rPr>
              <a:t> – smrt z přepracování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V roce 2017: stovky úmrtí v důsledku nadměrné práce</a:t>
            </a:r>
            <a:endParaRPr lang="en-US" sz="2000"/>
          </a:p>
          <a:p>
            <a:r>
              <a:rPr lang="cs-CZ" sz="2000">
                <a:ea typeface="+mn-lt"/>
                <a:cs typeface="+mn-lt"/>
              </a:rPr>
              <a:t>COMWEL: úmrtí při práci &gt;60 h týdně po 3 měsících = nárok na kompenzaci</a:t>
            </a:r>
          </a:p>
          <a:p>
            <a:r>
              <a:rPr lang="cs-CZ" sz="2000">
                <a:ea typeface="+mn-lt"/>
                <a:cs typeface="+mn-lt"/>
              </a:rPr>
              <a:t>Příčiny: </a:t>
            </a:r>
            <a:endParaRPr lang="cs-CZ" sz="2000"/>
          </a:p>
          <a:p>
            <a:pPr lvl="1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Extrémně dlouhá pracovní doba</a:t>
            </a:r>
            <a:endParaRPr lang="cs-CZ" sz="2000"/>
          </a:p>
          <a:p>
            <a:pPr lvl="1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Nedostatek spánku</a:t>
            </a:r>
            <a:endParaRPr lang="cs-CZ" sz="2000"/>
          </a:p>
          <a:p>
            <a:pPr lvl="1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Vysoká míra stresu na pracovišti</a:t>
            </a:r>
            <a:endParaRPr lang="cs-CZ" sz="2000"/>
          </a:p>
          <a:p>
            <a:pPr lvl="1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Kulturní důraz na obětování se pro práci a společnost</a:t>
            </a:r>
          </a:p>
          <a:p>
            <a:pPr lvl="1">
              <a:buFont typeface="Arial"/>
              <a:buChar char="•"/>
            </a:pPr>
            <a:r>
              <a:rPr lang="cs-CZ" sz="2000">
                <a:ea typeface="+mn-lt"/>
                <a:cs typeface="+mn-lt"/>
              </a:rPr>
              <a:t>Dědictví poválečné obnovy – důraz na výkon</a:t>
            </a:r>
          </a:p>
        </p:txBody>
      </p:sp>
      <p:pic>
        <p:nvPicPr>
          <p:cNvPr id="5" name="Picture 4" descr="SOUTH KOREA: ALL WORK AND NO PLAY?">
            <a:extLst>
              <a:ext uri="{FF2B5EF4-FFF2-40B4-BE49-F238E27FC236}">
                <a16:creationId xmlns:a16="http://schemas.microsoft.com/office/drawing/2014/main" id="{616A2A90-6F3E-5220-BAD6-8C0DDE896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107" y="1422"/>
            <a:ext cx="5242956" cy="3421207"/>
          </a:xfrm>
          <a:prstGeom prst="rect">
            <a:avLst/>
          </a:prstGeom>
        </p:spPr>
      </p:pic>
      <p:pic>
        <p:nvPicPr>
          <p:cNvPr id="6" name="Picture 5" descr="South Korea's 69-hour work week: a big step backwards – TIGER TIMES ONLINE">
            <a:extLst>
              <a:ext uri="{FF2B5EF4-FFF2-40B4-BE49-F238E27FC236}">
                <a16:creationId xmlns:a16="http://schemas.microsoft.com/office/drawing/2014/main" id="{9DCE53BE-7488-92EE-7166-0400B6E01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28" y="3315556"/>
            <a:ext cx="5246913" cy="35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1CE12-0249-D6EC-3583-6158CC04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86" y="-698320"/>
            <a:ext cx="7630414" cy="1942810"/>
          </a:xfrm>
        </p:spPr>
        <p:txBody>
          <a:bodyPr anchor="b">
            <a:normAutofit/>
          </a:bodyPr>
          <a:lstStyle/>
          <a:p>
            <a:r>
              <a:rPr lang="cs-CZ" sz="4000">
                <a:ea typeface="+mj-lt"/>
                <a:cs typeface="+mj-lt"/>
              </a:rPr>
              <a:t>Důsledky tlaku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6C451-04AB-9693-DD96-1BBDA30A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90" y="1493013"/>
            <a:ext cx="6321352" cy="51547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cs-CZ" sz="1900" b="1">
                <a:ea typeface="+mn-lt"/>
                <a:cs typeface="+mn-lt"/>
              </a:rPr>
              <a:t>Duševní zdraví, vysoká míra sebevražd, nízká porodnost</a:t>
            </a:r>
          </a:p>
          <a:p>
            <a:r>
              <a:rPr lang="cs-CZ" sz="1900">
                <a:ea typeface="+mn-lt"/>
                <a:cs typeface="+mn-lt"/>
              </a:rPr>
              <a:t>Nejvyšší míra sebevražd ze zemí OECD</a:t>
            </a:r>
          </a:p>
          <a:p>
            <a:r>
              <a:rPr lang="cs-CZ" sz="1900">
                <a:ea typeface="+mn-lt"/>
                <a:cs typeface="+mn-lt"/>
              </a:rPr>
              <a:t>29,1 úmrtí na 100 000 obyvatel (2024)</a:t>
            </a:r>
          </a:p>
          <a:p>
            <a:r>
              <a:rPr lang="cs-CZ" sz="1900">
                <a:ea typeface="+mn-lt"/>
                <a:cs typeface="+mn-lt"/>
              </a:rPr>
              <a:t>Hlavní příčina úmrtí ve věku 10 až 24; v roce 2024 nejčastější příčina úmrtí Korejců ve věku 40 až 50 </a:t>
            </a:r>
          </a:p>
          <a:p>
            <a:r>
              <a:rPr lang="cs-CZ" sz="1900">
                <a:ea typeface="+mn-lt"/>
                <a:cs typeface="+mn-lt"/>
              </a:rPr>
              <a:t>Míra sebevražd vyšší u mužů </a:t>
            </a:r>
          </a:p>
          <a:p>
            <a:r>
              <a:rPr lang="cs-CZ" sz="1900">
                <a:ea typeface="+mn-lt"/>
                <a:cs typeface="+mn-lt"/>
              </a:rPr>
              <a:t>Hlavní příčiny: nerovnost, chudoba, nezaměstnanost, akademický stres, šikana</a:t>
            </a:r>
          </a:p>
          <a:p>
            <a:r>
              <a:rPr lang="cs-CZ" sz="1900">
                <a:ea typeface="+mn-lt"/>
                <a:cs typeface="+mn-lt"/>
              </a:rPr>
              <a:t>Nedostatek odborníků v centrech prevence</a:t>
            </a:r>
            <a:endParaRPr lang="en-US" sz="2000">
              <a:ea typeface="+mn-lt"/>
              <a:cs typeface="+mn-lt"/>
            </a:endParaRPr>
          </a:p>
          <a:p>
            <a:r>
              <a:rPr lang="cs-CZ" sz="1900">
                <a:ea typeface="+mn-lt"/>
                <a:cs typeface="+mn-lt"/>
              </a:rPr>
              <a:t>Nízká porodnost:</a:t>
            </a:r>
            <a:r>
              <a:rPr lang="cs-CZ" sz="19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cs-CZ" sz="200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0,72 porodů na jednu ženu (2024)</a:t>
            </a: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r>
              <a:rPr lang="cs-CZ" sz="1900">
                <a:ea typeface="+mn-lt"/>
                <a:cs typeface="+mn-lt"/>
              </a:rPr>
              <a:t>Tlak na studium a práci → odkládání zakládání rodiny</a:t>
            </a:r>
            <a:endParaRPr lang="cs-CZ"/>
          </a:p>
          <a:p>
            <a:r>
              <a:rPr lang="cs-CZ" sz="1900">
                <a:ea typeface="+mn-lt"/>
                <a:cs typeface="+mn-lt"/>
              </a:rPr>
              <a:t>Psychický stres a nejistota ohledně financí ovlivňují rozhodnutí mít děti → demografická krize</a:t>
            </a:r>
            <a:endParaRPr lang="cs-CZ"/>
          </a:p>
          <a:p>
            <a:endParaRPr lang="cs-CZ"/>
          </a:p>
          <a:p>
            <a:endParaRPr lang="cs-CZ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7CDD8-7671-3CD6-A37E-D1FFEFB0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65" y="2562225"/>
            <a:ext cx="4022786" cy="4292721"/>
          </a:xfrm>
          <a:prstGeom prst="rect">
            <a:avLst/>
          </a:prstGeom>
        </p:spPr>
      </p:pic>
      <p:pic>
        <p:nvPicPr>
          <p:cNvPr id="8" name="Picture 7" descr="Obsah obrázku oblečení, osoba, venku, obloha&#10;&#10;Obsah vygenerovaný umělou inteligencí může být nesprávný.">
            <a:extLst>
              <a:ext uri="{FF2B5EF4-FFF2-40B4-BE49-F238E27FC236}">
                <a16:creationId xmlns:a16="http://schemas.microsoft.com/office/drawing/2014/main" id="{BB9B7FB5-CA14-BF5A-5352-2A505A5FD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18" y="1169"/>
            <a:ext cx="4011283" cy="25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lag of South Korea - Wikipedia">
            <a:extLst>
              <a:ext uri="{FF2B5EF4-FFF2-40B4-BE49-F238E27FC236}">
                <a16:creationId xmlns:a16="http://schemas.microsoft.com/office/drawing/2014/main" id="{5A3A6A10-38CB-AFE7-C76C-6CD307C0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6C836-DFE3-BFAF-7BE2-EA4175910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80797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F1275-BB71-BF75-EE91-F1F307B6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D9D765-93BA-F7CB-2C4A-6BF71129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https://alipro.cz/problem-nizke-porodnosti-je-predevsim-o-hodnotach-ne-o-penezich/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3"/>
              </a:rPr>
              <a:t>https://www.investopedia.com/insights/worlds-top-economies/</a:t>
            </a:r>
          </a:p>
          <a:p>
            <a:r>
              <a:rPr lang="cs-CZ">
                <a:ea typeface="+mn-lt"/>
                <a:cs typeface="+mn-lt"/>
                <a:hlinkClick r:id="rId4"/>
              </a:rPr>
              <a:t>https://asianstyle.cz/kultura/75215-za-toxickou-posedlosti-plastickymi-operacemi-v-jizni-koreji-mohou-prehnane-standardy-krasy-mladi-je-dostavaji-jako-darek-od-rodicu/?utm_source=www.seznam.cz&amp;utm_medium=sekce-z-internetu</a:t>
            </a:r>
          </a:p>
          <a:p>
            <a:r>
              <a:rPr lang="cs-CZ">
                <a:ea typeface="+mn-lt"/>
                <a:cs typeface="+mn-lt"/>
                <a:hlinkClick r:id="rId5"/>
              </a:rPr>
              <a:t>https://denikalarm.cz/2024/11/zadny-sex-rande-deti-ani-manzelstvi-jihokorejske-feministicke-hnuti-4b-muze-promenit-i-spolecnost-v-usa/</a:t>
            </a:r>
            <a:endParaRPr lang="cs-CZ"/>
          </a:p>
          <a:p>
            <a:r>
              <a:rPr lang="cs-CZ">
                <a:ea typeface="+mn-lt"/>
                <a:cs typeface="+mn-lt"/>
                <a:hlinkClick r:id="rId6"/>
              </a:rPr>
              <a:t>https://eastasiaforum.org/2022/12/09/south-koreas-misogyny-problem/</a:t>
            </a:r>
          </a:p>
          <a:p>
            <a:r>
              <a:rPr lang="cs-CZ">
                <a:ea typeface="+mn-lt"/>
                <a:cs typeface="+mn-lt"/>
                <a:hlinkClick r:id="rId7"/>
              </a:rPr>
              <a:t>https://www.bbc.com/news/world-asia-60643446</a:t>
            </a:r>
            <a:endParaRPr lang="cs-CZ"/>
          </a:p>
          <a:p>
            <a:r>
              <a:rPr lang="cs-CZ">
                <a:ea typeface="+mn-lt"/>
                <a:cs typeface="+mn-lt"/>
                <a:hlinkClick r:id="rId8"/>
              </a:rPr>
              <a:t>https://www.koreaboo.com/news/unseen-setbacks-bts-jungkook-faced-filming-good-morning-america/</a:t>
            </a:r>
            <a:endParaRPr lang="cs-CZ"/>
          </a:p>
          <a:p>
            <a:r>
              <a:rPr lang="cs-CZ">
                <a:ea typeface="+mn-lt"/>
                <a:cs typeface="+mn-lt"/>
                <a:hlinkClick r:id="rId9"/>
              </a:rPr>
              <a:t>https://www.cnbc.com/2023/01/13/south-koreans-are-the-worlds-biggest-spenders-on-luxury-goods.html</a:t>
            </a:r>
          </a:p>
          <a:p>
            <a:r>
              <a:rPr lang="cs-CZ">
                <a:ea typeface="+mn-lt"/>
                <a:cs typeface="+mn-lt"/>
                <a:hlinkClick r:id="rId10"/>
              </a:rPr>
              <a:t>https://www.statista.com/topics/8622/suicide-in-south-korea/#topicOverview</a:t>
            </a:r>
            <a:endParaRPr lang="cs-CZ">
              <a:ea typeface="+mn-lt"/>
              <a:cs typeface="+mn-lt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0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269EFC-CE5A-90B4-B97F-076B70436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597"/>
            <a:ext cx="10515600" cy="55533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https://www.bbc.com/news/world-asia-66400158</a:t>
            </a:r>
            <a:endParaRPr lang="cs-CZ"/>
          </a:p>
          <a:p>
            <a:r>
              <a:rPr lang="cs-CZ">
                <a:ea typeface="+mn-lt"/>
                <a:cs typeface="+mn-lt"/>
                <a:hlinkClick r:id="rId3"/>
              </a:rPr>
              <a:t>https://www.seznamzpravy.cz/clanek/zahranicni-jizni-korea-bojuje-s-nizkou-porodnosti-mladi-korejci-voli-modu-a-cestovani-258483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4"/>
              </a:rPr>
              <a:t>https://www.statista.com/statistics/1069672/total-fertility-rate-south-korea-historical/</a:t>
            </a:r>
          </a:p>
          <a:p>
            <a:r>
              <a:rPr lang="cs-CZ">
                <a:ea typeface="+mn-lt"/>
                <a:cs typeface="+mn-lt"/>
                <a:hlinkClick r:id="rId5"/>
              </a:rPr>
              <a:t>https://bpr.studentorg.berkeley.edu/2024/01/29/not-my-child-parental-pressure-on-teachers-in-south-korea/</a:t>
            </a:r>
          </a:p>
          <a:p>
            <a:r>
              <a:rPr lang="cs-CZ">
                <a:ea typeface="+mn-lt"/>
                <a:cs typeface="+mn-lt"/>
                <a:hlinkClick r:id="rId6"/>
              </a:rPr>
              <a:t>https://www.morganstanley.com/ideas/south-korea-population-decline-aging-crisis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7"/>
              </a:rPr>
              <a:t>https://asiasociety.org/education/population-change-and-development-korea</a:t>
            </a:r>
          </a:p>
          <a:p>
            <a:r>
              <a:rPr lang="cs-CZ">
                <a:ea typeface="+mn-lt"/>
                <a:cs typeface="+mn-lt"/>
                <a:hlinkClick r:id="rId8"/>
              </a:rPr>
              <a:t>https://www.channelnewsasia.com/cna-insider/seoul-rural-exodus-south-korea-emptying-out-youth-depopulation-4574786</a:t>
            </a:r>
          </a:p>
          <a:p>
            <a:r>
              <a:rPr lang="cs-CZ">
                <a:ea typeface="+mn-lt"/>
                <a:cs typeface="+mn-lt"/>
                <a:hlinkClick r:id="rId9"/>
              </a:rPr>
              <a:t>https://eastasiaforum.org/2024/02/16/south-koreans-blame-feminism-for-demographic-collapse/</a:t>
            </a:r>
          </a:p>
          <a:p>
            <a:r>
              <a:rPr lang="cs-CZ">
                <a:ea typeface="+mn-lt"/>
                <a:cs typeface="+mn-lt"/>
                <a:hlinkClick r:id="rId10"/>
              </a:rPr>
              <a:t>https://www.youtube.com/watch?v=1w69sAT3Aa0&amp;t=65s</a:t>
            </a: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00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5B5E4-E966-A79F-2CD3-06E188F2E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67" y="547528"/>
            <a:ext cx="5699369" cy="1325563"/>
          </a:xfrm>
        </p:spPr>
        <p:txBody>
          <a:bodyPr/>
          <a:lstStyle/>
          <a:p>
            <a:r>
              <a:rPr lang="cs-CZ"/>
              <a:t>Tlak na vzdělání a výkon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C809DD-9C60-EDE1-DB4E-A9B68080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67" y="2004168"/>
            <a:ext cx="4419969" cy="48257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ea typeface="+mn-lt"/>
                <a:cs typeface="+mn-lt"/>
              </a:rPr>
              <a:t>Silný důraz na vzdělání od dětství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Konkurence jako norma</a:t>
            </a:r>
            <a:endParaRPr lang="cs-CZ"/>
          </a:p>
          <a:p>
            <a:r>
              <a:rPr lang="cs-CZ" sz="2000">
                <a:ea typeface="+mn-lt"/>
                <a:cs typeface="+mn-lt"/>
              </a:rPr>
              <a:t>Přechod do práce = pokračování struktury a hierarchie</a:t>
            </a:r>
            <a:endParaRPr lang="cs-CZ"/>
          </a:p>
          <a:p>
            <a:r>
              <a:rPr lang="cs-CZ" sz="2000"/>
              <a:t>Dlouhé vyučování, domácí úkoly, doučování </a:t>
            </a:r>
            <a:endParaRPr lang="cs-CZ"/>
          </a:p>
          <a:p>
            <a:r>
              <a:rPr lang="cs-CZ" sz="2000" err="1"/>
              <a:t>Hagwon</a:t>
            </a:r>
            <a:r>
              <a:rPr lang="cs-CZ" sz="2000"/>
              <a:t> (</a:t>
            </a:r>
            <a:r>
              <a:rPr lang="ko-KR" altLang="cs-CZ" sz="2000">
                <a:ea typeface="+mn-lt"/>
                <a:cs typeface="+mn-lt"/>
              </a:rPr>
              <a:t>학원</a:t>
            </a:r>
            <a:r>
              <a:rPr lang="cs-CZ" sz="2000">
                <a:ea typeface="+mn-lt"/>
                <a:cs typeface="+mn-lt"/>
              </a:rPr>
              <a:t>)</a:t>
            </a:r>
            <a:r>
              <a:rPr lang="cs-CZ" sz="2000"/>
              <a:t> </a:t>
            </a:r>
            <a:r>
              <a:rPr lang="en-US" sz="2000"/>
              <a:t>= </a:t>
            </a:r>
            <a:r>
              <a:rPr lang="cs-CZ" sz="2000"/>
              <a:t>soukromé vzdělávací instituce v Jižní Koreji, které navštěvuje asi 75 % žáků po běžném školním vyučování </a:t>
            </a:r>
          </a:p>
          <a:p>
            <a:r>
              <a:rPr lang="cs-CZ" sz="2000"/>
              <a:t>Zkouška </a:t>
            </a:r>
            <a:r>
              <a:rPr lang="cs-CZ" sz="2000" err="1"/>
              <a:t>Suneung</a:t>
            </a:r>
            <a:r>
              <a:rPr lang="cs-CZ" sz="2000"/>
              <a:t> </a:t>
            </a:r>
            <a:endParaRPr lang="cs-CZ" altLang="ko-KR" sz="2000">
              <a:ea typeface="+mn-lt"/>
              <a:cs typeface="+mn-lt"/>
            </a:endParaRPr>
          </a:p>
        </p:txBody>
      </p:sp>
      <p:pic>
        <p:nvPicPr>
          <p:cNvPr id="4" name="Obrázek 3" descr="South Korea is cutting 'killer questions' from an 8-hour exam some blame  for a fertility rate crisis | CNN">
            <a:extLst>
              <a:ext uri="{FF2B5EF4-FFF2-40B4-BE49-F238E27FC236}">
                <a16:creationId xmlns:a16="http://schemas.microsoft.com/office/drawing/2014/main" id="{AA1EFE44-4229-6D33-D561-0D879A9E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827" y="-4887"/>
            <a:ext cx="5244859" cy="3434099"/>
          </a:xfrm>
          <a:prstGeom prst="rect">
            <a:avLst/>
          </a:prstGeom>
        </p:spPr>
      </p:pic>
      <p:pic>
        <p:nvPicPr>
          <p:cNvPr id="5" name="Obrázek 4" descr="서울 유명강사 수업이 무료다…대치동 안부러운 '공립학원' | 중앙일보">
            <a:extLst>
              <a:ext uri="{FF2B5EF4-FFF2-40B4-BE49-F238E27FC236}">
                <a16:creationId xmlns:a16="http://schemas.microsoft.com/office/drawing/2014/main" id="{1A83E6C5-7244-D0FD-5C3E-B1DCE036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40" r="13836" b="-74"/>
          <a:stretch/>
        </p:blipFill>
        <p:spPr>
          <a:xfrm>
            <a:off x="6939089" y="3418593"/>
            <a:ext cx="5249082" cy="34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45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62064-2363-BDA9-B62F-5B290248E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45"/>
            <a:ext cx="10515600" cy="536018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https://edition.cnn.com/2022/07/04/asia/south-korea-gapjil-harassment-survey-intl-hnk/index.html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3"/>
              </a:rPr>
              <a:t>https://www.straitstimes.com/asia/east-asia/15-of-south-korean-workers-beaten-or-cursed-at-in-workplace-survey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4"/>
              </a:rPr>
              <a:t>https://www.koreaherald.com/article/2900363</a:t>
            </a:r>
          </a:p>
          <a:p>
            <a:r>
              <a:rPr lang="cs-CZ">
                <a:ea typeface="+mn-lt"/>
                <a:cs typeface="+mn-lt"/>
                <a:hlinkClick r:id="rId5"/>
              </a:rPr>
              <a:t>https://iuslaboris.com/insights/south-koreas-maximum-working-week-to-be-reduced-to-52-hours/</a:t>
            </a:r>
          </a:p>
          <a:p>
            <a:r>
              <a:rPr lang="cs-CZ">
                <a:ea typeface="+mn-lt"/>
                <a:cs typeface="+mn-lt"/>
                <a:hlinkClick r:id="rId6"/>
              </a:rPr>
              <a:t>https://borgenproject.org/hierarchy-in-south-korea/</a:t>
            </a:r>
          </a:p>
          <a:p>
            <a:r>
              <a:rPr lang="cs-CZ">
                <a:ea typeface="+mn-lt"/>
                <a:cs typeface="+mn-lt"/>
                <a:hlinkClick r:id="rId7"/>
              </a:rPr>
              <a:t>https://theweek.com/97569/gwarosa-why-koreans-are-working-themselves-to-death</a:t>
            </a:r>
          </a:p>
          <a:p>
            <a:r>
              <a:rPr lang="cs-CZ">
                <a:ea typeface="+mn-lt"/>
                <a:cs typeface="+mn-lt"/>
                <a:hlinkClick r:id="rId8"/>
              </a:rPr>
              <a:t>https://edition.cnn.com/2018/11/04/asia/korea-working-hours-intl/index.html</a:t>
            </a:r>
          </a:p>
          <a:p>
            <a:r>
              <a:rPr lang="cs-CZ">
                <a:ea typeface="+mn-lt"/>
                <a:cs typeface="+mn-lt"/>
                <a:hlinkClick r:id="rId9"/>
              </a:rPr>
              <a:t>https://www.yourkorea.life/blog/culture-society/hagwon-the-history-behind-koreas-private-education-industry-62/</a:t>
            </a:r>
          </a:p>
          <a:p>
            <a:r>
              <a:rPr lang="cs-CZ">
                <a:ea typeface="+mn-lt"/>
                <a:cs typeface="+mn-lt"/>
                <a:hlinkClick r:id="rId10"/>
              </a:rPr>
              <a:t>https://www.goodjobkorean.com/blog/hagwon-the-unique-private-education-institution-in-korea</a:t>
            </a:r>
          </a:p>
          <a:p>
            <a:r>
              <a:rPr lang="cs-CZ">
                <a:ea typeface="+mn-lt"/>
                <a:cs typeface="+mn-lt"/>
                <a:hlinkClick r:id="rId11"/>
              </a:rPr>
              <a:t>https://koreanbusinessculture.wordpress.com/2017/05/02/relationship-building/</a:t>
            </a:r>
          </a:p>
          <a:p>
            <a:r>
              <a:rPr lang="cs-CZ">
                <a:ea typeface="+mn-lt"/>
                <a:cs typeface="+mn-lt"/>
                <a:hlinkClick r:id="rId12"/>
              </a:rPr>
              <a:t>https://www.90daykorean.com/korean-concepts/</a:t>
            </a:r>
          </a:p>
          <a:p>
            <a:r>
              <a:rPr lang="cs-CZ">
                <a:ea typeface="+mn-lt"/>
                <a:cs typeface="+mn-lt"/>
                <a:hlinkClick r:id="rId13"/>
              </a:rPr>
              <a:t>https://www.edstellar.com/blog/south-korea-work-culture</a:t>
            </a:r>
          </a:p>
          <a:p>
            <a:r>
              <a:rPr lang="cs-CZ">
                <a:ea typeface="+mn-lt"/>
                <a:cs typeface="+mn-lt"/>
                <a:hlinkClick r:id="rId14"/>
              </a:rPr>
              <a:t>https://southkorea574055398.wordpress.com/2017/12/12/linh/</a:t>
            </a:r>
          </a:p>
          <a:p>
            <a:r>
              <a:rPr lang="cs-CZ">
                <a:ea typeface="+mn-lt"/>
                <a:cs typeface="+mn-lt"/>
                <a:hlinkClick r:id="rId15"/>
              </a:rPr>
              <a:t>https://ubitto.com/blog/korean-work-culture/</a:t>
            </a:r>
          </a:p>
          <a:p>
            <a:r>
              <a:rPr lang="cs-CZ">
                <a:ea typeface="+mn-lt"/>
                <a:cs typeface="+mn-lt"/>
                <a:hlinkClick r:id="rId16"/>
              </a:rPr>
              <a:t>https://www.bloomberg.com/news/articles/2023-03-14/plan-to-allow-69-hour-work-week-upsets-gen-zs-millennials-in-south-korea</a:t>
            </a:r>
          </a:p>
          <a:p>
            <a:endParaRPr lang="cs-CZ">
              <a:ea typeface="+mn-lt"/>
              <a:cs typeface="+mn-lt"/>
            </a:endParaRP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59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7E16C-E835-AA99-5EF3-56F940F6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00" y="9242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Zkouška Suneung (</a:t>
            </a:r>
            <a:r>
              <a:rPr lang="ko-KR" altLang="en-GB" sz="4000">
                <a:ea typeface="+mj-lt"/>
                <a:cs typeface="+mj-lt"/>
              </a:rPr>
              <a:t>수능</a:t>
            </a:r>
            <a:r>
              <a:rPr lang="en-GB" altLang="ko-KR" sz="4000">
                <a:ea typeface="+mj-lt"/>
                <a:cs typeface="+mj-lt"/>
              </a:rPr>
              <a:t>)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A398-2A9F-BE88-F038-1B049131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00" y="1884618"/>
            <a:ext cx="5803648" cy="45215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000">
                <a:ea typeface="+mn-lt"/>
                <a:cs typeface="+mn-lt"/>
              </a:rPr>
              <a:t>Klíčová zkouška pro přijetí na univerzity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Trvá přibližně 9 hodin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Den zkoušky = národní událost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Zvýšený počet taxíků a vlaků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Letiště pozastavují lety během poslechové části</a:t>
            </a:r>
            <a:endParaRPr lang="cs-CZ" sz="2000"/>
          </a:p>
          <a:p>
            <a:pPr lvl="1"/>
            <a:r>
              <a:rPr lang="cs-CZ" sz="2000">
                <a:ea typeface="+mn-lt"/>
                <a:cs typeface="+mn-lt"/>
              </a:rPr>
              <a:t>Ticho na stavbách, burzách i ve firmách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Výsledek silně ovlivňuje budoucnost studentů</a:t>
            </a:r>
            <a:endParaRPr lang="cs-CZ" sz="2000"/>
          </a:p>
          <a:p>
            <a:r>
              <a:rPr lang="cs-CZ" sz="2000"/>
              <a:t>Ekvivalenty</a:t>
            </a:r>
            <a:r>
              <a:rPr lang="cs-CZ" sz="2000">
                <a:ea typeface="+mn-lt"/>
                <a:cs typeface="+mn-lt"/>
              </a:rPr>
              <a:t>: </a:t>
            </a:r>
            <a:r>
              <a:rPr lang="cs-CZ" sz="2000" b="1" err="1">
                <a:ea typeface="+mn-lt"/>
                <a:cs typeface="+mn-lt"/>
              </a:rPr>
              <a:t>Gaokao</a:t>
            </a:r>
            <a:r>
              <a:rPr lang="cs-CZ" sz="2000" b="1">
                <a:ea typeface="+mn-lt"/>
                <a:cs typeface="+mn-lt"/>
              </a:rPr>
              <a:t> </a:t>
            </a:r>
            <a:r>
              <a:rPr lang="cs-CZ" sz="2000">
                <a:ea typeface="+mn-lt"/>
                <a:cs typeface="+mn-lt"/>
              </a:rPr>
              <a:t>(Čína); </a:t>
            </a:r>
            <a:r>
              <a:rPr lang="cs-CZ" sz="2000" b="1" err="1">
                <a:ea typeface="+mn-lt"/>
                <a:cs typeface="+mn-lt"/>
              </a:rPr>
              <a:t>Daigaku</a:t>
            </a:r>
            <a:r>
              <a:rPr lang="cs-CZ" sz="2000" b="1">
                <a:ea typeface="+mn-lt"/>
                <a:cs typeface="+mn-lt"/>
              </a:rPr>
              <a:t> </a:t>
            </a:r>
            <a:r>
              <a:rPr lang="cs-CZ" sz="2000" b="1" err="1">
                <a:ea typeface="+mn-lt"/>
                <a:cs typeface="+mn-lt"/>
              </a:rPr>
              <a:t>Nyūshi</a:t>
            </a:r>
            <a:r>
              <a:rPr lang="cs-CZ" sz="2000" b="1">
                <a:ea typeface="+mn-lt"/>
                <a:cs typeface="+mn-lt"/>
              </a:rPr>
              <a:t> </a:t>
            </a:r>
            <a:r>
              <a:rPr lang="cs-CZ" sz="2000">
                <a:ea typeface="+mn-lt"/>
                <a:cs typeface="+mn-lt"/>
              </a:rPr>
              <a:t>(Japonsko) 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Média dělají rozhovory se studenty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Rodiče a přátelé čekají před školami a povzbuzují</a:t>
            </a:r>
            <a:endParaRPr lang="cs-CZ" sz="2000"/>
          </a:p>
          <a:p>
            <a:r>
              <a:rPr lang="cs-CZ" sz="2000">
                <a:ea typeface="+mn-lt"/>
                <a:cs typeface="+mn-lt"/>
              </a:rPr>
              <a:t>Říká se, že je to „den, kdy se zastaví Korea“</a:t>
            </a:r>
            <a:endParaRPr lang="cs-CZ" sz="2000"/>
          </a:p>
          <a:p>
            <a:endParaRPr lang="en-GB" sz="1600"/>
          </a:p>
        </p:txBody>
      </p:sp>
      <p:pic>
        <p:nvPicPr>
          <p:cNvPr id="7" name="Picture 6" descr="A group of students sitting at desks&#10;&#10;AI-generated content may be incorrect.">
            <a:extLst>
              <a:ext uri="{FF2B5EF4-FFF2-40B4-BE49-F238E27FC236}">
                <a16:creationId xmlns:a16="http://schemas.microsoft.com/office/drawing/2014/main" id="{B4F8F96C-8A97-B31C-9604-B9213BCB7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" t="-992" r="46482" b="36"/>
          <a:stretch>
            <a:fillRect/>
          </a:stretch>
        </p:blipFill>
        <p:spPr>
          <a:xfrm>
            <a:off x="6845813" y="8418"/>
            <a:ext cx="5349109" cy="68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9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EA59E-FF54-24F9-8A44-37D2613CD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Suneung 🇰🇷 vs. Gaokao 🇨🇳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0B9E34-31C2-E006-AED1-4905884A4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33978"/>
              </p:ext>
            </p:extLst>
          </p:nvPr>
        </p:nvGraphicFramePr>
        <p:xfrm>
          <a:off x="397565" y="1523999"/>
          <a:ext cx="11425439" cy="5202055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129933">
                  <a:extLst>
                    <a:ext uri="{9D8B030D-6E8A-4147-A177-3AD203B41FA5}">
                      <a16:colId xmlns:a16="http://schemas.microsoft.com/office/drawing/2014/main" val="2727160572"/>
                    </a:ext>
                  </a:extLst>
                </a:gridCol>
                <a:gridCol w="4676528">
                  <a:extLst>
                    <a:ext uri="{9D8B030D-6E8A-4147-A177-3AD203B41FA5}">
                      <a16:colId xmlns:a16="http://schemas.microsoft.com/office/drawing/2014/main" val="1643619808"/>
                    </a:ext>
                  </a:extLst>
                </a:gridCol>
                <a:gridCol w="4618978">
                  <a:extLst>
                    <a:ext uri="{9D8B030D-6E8A-4147-A177-3AD203B41FA5}">
                      <a16:colId xmlns:a16="http://schemas.microsoft.com/office/drawing/2014/main" val="2399547860"/>
                    </a:ext>
                  </a:extLst>
                </a:gridCol>
              </a:tblGrid>
              <a:tr h="408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Kategorie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 err="1">
                          <a:solidFill>
                            <a:schemeClr val="tx1"/>
                          </a:solidFill>
                        </a:rPr>
                        <a:t>Suneung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ko-KR" altLang="cs-CZ" sz="1600" b="1" cap="none" spc="0" noProof="0">
                          <a:solidFill>
                            <a:schemeClr val="tx1"/>
                          </a:solidFill>
                        </a:rPr>
                        <a:t>수능</a:t>
                      </a:r>
                      <a:r>
                        <a:rPr lang="cs-CZ" altLang="ko-KR" sz="1600" b="1" cap="none" spc="0" noProof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altLang="ko-KR" sz="1600" cap="none" spc="0" noProof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Jižní Korea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 err="1">
                          <a:solidFill>
                            <a:schemeClr val="tx1"/>
                          </a:solidFill>
                        </a:rPr>
                        <a:t>Gaokao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ja-JP" altLang="cs-CZ" sz="1600" b="1" cap="none" spc="0" noProof="0">
                          <a:solidFill>
                            <a:schemeClr val="tx1"/>
                          </a:solidFill>
                        </a:rPr>
                        <a:t>高考</a:t>
                      </a:r>
                      <a:r>
                        <a:rPr lang="cs-CZ" altLang="ja-JP" sz="1600" b="1" cap="none" spc="0" noProof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cs-CZ" altLang="ja-JP" sz="1600" cap="none" spc="0" noProof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Čína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259290"/>
                  </a:ext>
                </a:extLst>
              </a:tr>
              <a:tr h="408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Účel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Přijímací zkouška na univerzity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Přijímací zkouška na univerzity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732429"/>
                  </a:ext>
                </a:extLst>
              </a:tr>
              <a:tr h="408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Délka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Přibližně 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9 hodin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Obvykle 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2–3 dny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876414"/>
                  </a:ext>
                </a:extLst>
              </a:tr>
              <a:tr h="4080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Termín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Každoročně v 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listopadu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Každoročně v </a:t>
                      </a: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červnu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88876"/>
                  </a:ext>
                </a:extLst>
              </a:tr>
              <a:tr h="663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Atmosféra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Celá země se ztiší – zastavené lety, doprava přizpůsobena studentům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Velká společenská událost, ale běžný provoz pokračuje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965818"/>
                  </a:ext>
                </a:extLst>
              </a:tr>
              <a:tr h="663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Předměty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Korejština, matematika, angličtina, společenské a přírodní vědy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Čínština, matematika, angličtina + regionální volitelné předměty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87541"/>
                  </a:ext>
                </a:extLst>
              </a:tr>
              <a:tr h="663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Dopad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Silně ovlivňuje společenské postavení, často „den, kdy se zastaví Korea“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Klíč k prestižním univerzitám a lepšímu životu – obrovský tlak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942558"/>
                  </a:ext>
                </a:extLst>
              </a:tr>
              <a:tr h="9180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Kultura kolem zkoušky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Rodiče a přátelé čekají před školami, modlitby v chrámech, mediální rozhovory po testu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Rodiny poskytují maximální podporu, r</a:t>
                      </a:r>
                      <a:r>
                        <a:rPr lang="cs-CZ" sz="1600" b="0" i="0" u="none" strike="noStrike" cap="none" spc="0" noProof="0">
                          <a:solidFill>
                            <a:schemeClr val="tx1"/>
                          </a:solidFill>
                          <a:latin typeface="Aptos"/>
                        </a:rPr>
                        <a:t>odiny i studenti často čelí velkým obětem – mediální příběhy o tvrdé práci, vytrvalosti a odhodlání uspět</a:t>
                      </a:r>
                      <a:endParaRPr lang="en-US" sz="1600" b="0"/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23587"/>
                  </a:ext>
                </a:extLst>
              </a:tr>
              <a:tr h="6630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b="1" cap="none" spc="0" noProof="0">
                          <a:solidFill>
                            <a:schemeClr val="tx1"/>
                          </a:solidFill>
                        </a:rPr>
                        <a:t>Ekvivalentní tlak</a:t>
                      </a:r>
                      <a:endParaRPr lang="cs-CZ" sz="1600" cap="none" spc="0" noProof="0">
                        <a:solidFill>
                          <a:schemeClr val="tx1"/>
                        </a:solidFill>
                      </a:endParaRP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Extrémní důraz na výkon, spojeno s vysokou mírou stresu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sz="1600" cap="none" spc="0" noProof="0">
                          <a:solidFill>
                            <a:schemeClr val="tx1"/>
                          </a:solidFill>
                        </a:rPr>
                        <a:t>Podobný tlak, často považován za „nejtěžší zkoušku na světě“</a:t>
                      </a:r>
                    </a:p>
                  </a:txBody>
                  <a:tcPr marL="68203" marR="48716" marT="48716" marB="9743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7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F2A82-BAD2-3CF6-7DA1-C02F6D77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40434"/>
            <a:ext cx="5881273" cy="13077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000" kern="1200">
                <a:latin typeface="+mj-lt"/>
                <a:ea typeface="+mj-ea"/>
                <a:cs typeface="+mj-cs"/>
              </a:rPr>
              <a:t>Extrémní pracovní kultura</a:t>
            </a:r>
            <a:endParaRPr lang="cs-CZ" sz="4000" kern="1200">
              <a:latin typeface="+mj-lt"/>
            </a:endParaRPr>
          </a:p>
        </p:txBody>
      </p:sp>
      <p:pic>
        <p:nvPicPr>
          <p:cNvPr id="371" name="Obrázek 370" descr="Go Home Already! South Korea Pulls the Plug on Overworked Desk Warriors -  WSJ">
            <a:extLst>
              <a:ext uri="{FF2B5EF4-FFF2-40B4-BE49-F238E27FC236}">
                <a16:creationId xmlns:a16="http://schemas.microsoft.com/office/drawing/2014/main" id="{8B277F01-9596-59F5-6F7F-9C079AE1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33" r="19831" b="-1"/>
          <a:stretch/>
        </p:blipFill>
        <p:spPr>
          <a:xfrm>
            <a:off x="6877336" y="-1117"/>
            <a:ext cx="5314665" cy="6859117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EE9C4CDE-9CEF-FFDC-10EB-7FA42097C5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82438"/>
              </p:ext>
            </p:extLst>
          </p:nvPr>
        </p:nvGraphicFramePr>
        <p:xfrm>
          <a:off x="761800" y="1454244"/>
          <a:ext cx="5334197" cy="478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29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52D70-B34B-70B6-94EE-F3277A0D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cs-CZ"/>
              <a:t>Dlouhá pracovní doba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DEF6B-5727-0647-7004-A2A495C0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92" y="4399681"/>
            <a:ext cx="4359868" cy="4179897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cs-CZ" sz="2000"/>
          </a:p>
          <a:p>
            <a:endParaRPr lang="cs-CZ" sz="20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4C33E7-D66C-4513-2180-F245E71C2859}"/>
              </a:ext>
            </a:extLst>
          </p:cNvPr>
          <p:cNvSpPr txBox="1"/>
          <p:nvPr/>
        </p:nvSpPr>
        <p:spPr>
          <a:xfrm>
            <a:off x="647349" y="1712183"/>
            <a:ext cx="3996218" cy="60331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000"/>
              <a:t>Jihokorejci pracují více hodin týdně v průměru než téměř všechny ostatní země OECD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000"/>
              <a:t>V roce 2018 byl maximální pracovní týden zkrácen z 68 hodin na 52 hodin (40 hodin běžné práce + 12 hodin přesčasů)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000"/>
              <a:t>Přes legislativní změny mnoho zaměstnanců stále pracuje přesčas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cs-CZ" sz="2000"/>
              <a:t>Progresivní společnosti  začaly zavádět čtyřdenní pracovní týden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cs-CZ" sz="24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cs-CZ" sz="200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cs-CZ" sz="200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cs-CZ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0D56B-D682-2325-EC13-2CF4FEC28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902" y="1578648"/>
            <a:ext cx="7004631" cy="52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8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97E93-0EE9-3EB7-E434-F2792EBE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482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Hierarchická struktura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EB7261-2406-61F5-94FF-12A86AB10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313604"/>
            <a:ext cx="5815205" cy="3800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900">
                <a:ea typeface="+mn-lt"/>
                <a:cs typeface="+mn-lt"/>
              </a:rPr>
              <a:t>Pracovní kultura je silně hierarchická (věk a pozice určují status)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Od zaměstnanců s nižším statusem se očekává, že budou pracovat tvrději</a:t>
            </a:r>
          </a:p>
          <a:p>
            <a:r>
              <a:rPr lang="cs-CZ" sz="1900">
                <a:ea typeface="+mn-lt"/>
                <a:cs typeface="+mn-lt"/>
              </a:rPr>
              <a:t>Mzdový systém často odměňuje dlouhodobou loajalitu vůči společnosti spíše než produktivitu</a:t>
            </a:r>
            <a:endParaRPr lang="cs-CZ" sz="1900"/>
          </a:p>
          <a:p>
            <a:r>
              <a:rPr lang="cs-CZ" sz="1900">
                <a:ea typeface="+mn-lt"/>
                <a:cs typeface="+mn-lt"/>
              </a:rPr>
              <a:t>Důsledky: </a:t>
            </a:r>
            <a:endParaRPr lang="cs-CZ" sz="1900"/>
          </a:p>
          <a:p>
            <a:pPr lvl="1"/>
            <a:r>
              <a:rPr lang="cs-CZ" sz="1900">
                <a:ea typeface="+mn-lt"/>
                <a:cs typeface="+mn-lt"/>
              </a:rPr>
              <a:t>Stagnující mzdy a pomalý kariérní růst pro mladé</a:t>
            </a:r>
            <a:endParaRPr lang="cs-CZ" sz="1900"/>
          </a:p>
          <a:p>
            <a:pPr lvl="1"/>
            <a:r>
              <a:rPr lang="cs-CZ" sz="1900">
                <a:ea typeface="+mn-lt"/>
                <a:cs typeface="+mn-lt"/>
              </a:rPr>
              <a:t>Obtížná rovnováha mezi pracovním a soukromým životem</a:t>
            </a:r>
            <a:endParaRPr lang="cs-CZ" sz="1900"/>
          </a:p>
          <a:p>
            <a:pPr lvl="1"/>
            <a:r>
              <a:rPr lang="cs-CZ" sz="1900">
                <a:ea typeface="+mn-lt"/>
                <a:cs typeface="+mn-lt"/>
              </a:rPr>
              <a:t>Společnosti tlačí na předčasný odchod starších zaměstnanců s vyššími platy do důchodu </a:t>
            </a:r>
          </a:p>
          <a:p>
            <a:pPr lvl="1"/>
            <a:r>
              <a:rPr lang="cs-CZ" sz="1900">
                <a:ea typeface="+mn-lt"/>
                <a:cs typeface="+mn-lt"/>
              </a:rPr>
              <a:t>Chudoba mezi staršími občany (40,4 % Jihokorejců ve věku 66 let a více žilo v roce 2020 v chudobě)</a:t>
            </a:r>
            <a:endParaRPr lang="cs-CZ" sz="1900"/>
          </a:p>
          <a:p>
            <a:endParaRPr lang="cs-CZ" sz="1600"/>
          </a:p>
        </p:txBody>
      </p:sp>
      <p:pic>
        <p:nvPicPr>
          <p:cNvPr id="5" name="Obrázek 4" descr="3 Important Korean Customs That You Should Know - Kworld Now">
            <a:extLst>
              <a:ext uri="{FF2B5EF4-FFF2-40B4-BE49-F238E27FC236}">
                <a16:creationId xmlns:a16="http://schemas.microsoft.com/office/drawing/2014/main" id="{7C4CADB1-DAA8-4D04-B041-63C0D248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316" y="3654464"/>
            <a:ext cx="4986270" cy="3208819"/>
          </a:xfrm>
          <a:prstGeom prst="rect">
            <a:avLst/>
          </a:prstGeom>
        </p:spPr>
      </p:pic>
      <p:pic>
        <p:nvPicPr>
          <p:cNvPr id="7" name="Picture 6" descr="People walking on a sidewalk&#10;&#10;AI-generated content may be incorrect.">
            <a:extLst>
              <a:ext uri="{FF2B5EF4-FFF2-40B4-BE49-F238E27FC236}">
                <a16:creationId xmlns:a16="http://schemas.microsoft.com/office/drawing/2014/main" id="{4883516F-30AE-2DE8-24F3-50F33534B3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15" t="94" r="150"/>
          <a:stretch>
            <a:fillRect/>
          </a:stretch>
        </p:blipFill>
        <p:spPr>
          <a:xfrm>
            <a:off x="7205315" y="3452"/>
            <a:ext cx="4990771" cy="36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7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621D9-CBD5-DF2A-B4E8-5CF5B7F4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66" y="386589"/>
            <a:ext cx="10515600" cy="1325563"/>
          </a:xfrm>
        </p:spPr>
        <p:txBody>
          <a:bodyPr/>
          <a:lstStyle/>
          <a:p>
            <a:r>
              <a:rPr lang="en-GB" err="1"/>
              <a:t>Korejská</a:t>
            </a:r>
            <a:r>
              <a:rPr lang="en-GB"/>
              <a:t> </a:t>
            </a:r>
            <a:r>
              <a:rPr lang="en-GB" err="1"/>
              <a:t>firemní</a:t>
            </a:r>
            <a:r>
              <a:rPr lang="en-GB"/>
              <a:t> </a:t>
            </a:r>
            <a:r>
              <a:rPr lang="en-GB" err="1"/>
              <a:t>kultura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456D-3F7E-1A5E-9974-E92C4D6D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67" y="1890020"/>
            <a:ext cx="5893177" cy="46840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Respekt k titulům, postavení a senioritě</a:t>
            </a:r>
            <a:endParaRPr lang="en-US" sz="2000" b="1">
              <a:ea typeface="+mn-lt"/>
              <a:cs typeface="+mn-lt"/>
            </a:endParaRP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Seniorní pracovníci málokdy jednají přímo s juniory</a:t>
            </a: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Prospěch skupiny před osobními cíli</a:t>
            </a:r>
            <a:endParaRPr lang="en-US" sz="2000">
              <a:ea typeface="+mn-lt"/>
              <a:cs typeface="+mn-lt"/>
            </a:endParaRP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Loajalita a důvěra mají vysokou hodnotu</a:t>
            </a: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Hodnoty: povinnost, pokora, harmonie, loajalita, respekt k věku a senioritě</a:t>
            </a: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Formuje sociální i obchodní vztahy</a:t>
            </a:r>
            <a:endParaRPr lang="cs-CZ">
              <a:ea typeface="+mn-lt"/>
              <a:cs typeface="+mn-lt"/>
            </a:endParaRP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Status určuje věk, vzdělání, rodinné zázemí, zaměstnání a bohatství</a:t>
            </a: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r>
              <a:rPr lang="cs-CZ" sz="2000">
                <a:ea typeface="+mn-lt"/>
                <a:cs typeface="+mn-lt"/>
              </a:rPr>
              <a:t>Vytrvalost, adaptabilita a důležitost vzdělání</a:t>
            </a:r>
            <a:endParaRPr lang="cs-CZ" sz="2000">
              <a:latin typeface="Aptos" panose="020B0004020202020204"/>
              <a:ea typeface="Calibri"/>
              <a:cs typeface="Calibri"/>
            </a:endParaRPr>
          </a:p>
          <a:p>
            <a:pPr marL="571500" indent="-342900">
              <a:lnSpc>
                <a:spcPct val="100000"/>
              </a:lnSpc>
              <a:spcBef>
                <a:spcPts val="200"/>
              </a:spcBef>
            </a:pPr>
            <a:endParaRPr lang="cs-CZ" sz="2000">
              <a:ea typeface="Calibri"/>
              <a:cs typeface="Calibri"/>
            </a:endParaRPr>
          </a:p>
          <a:p>
            <a:pPr marL="0" indent="0">
              <a:buNone/>
            </a:pPr>
            <a:endParaRPr lang="cs-CZ" sz="2000"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</p:txBody>
      </p:sp>
      <p:pic>
        <p:nvPicPr>
          <p:cNvPr id="7" name="Picture 6" descr="Unveiling South Korea's Unique Work Culture: What to Expect">
            <a:extLst>
              <a:ext uri="{FF2B5EF4-FFF2-40B4-BE49-F238E27FC236}">
                <a16:creationId xmlns:a16="http://schemas.microsoft.com/office/drawing/2014/main" id="{9AD7FED6-8819-9425-0E00-146BECDD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505" r="23354" b="379"/>
          <a:stretch>
            <a:fillRect/>
          </a:stretch>
        </p:blipFill>
        <p:spPr>
          <a:xfrm>
            <a:off x="6234023" y="3076559"/>
            <a:ext cx="3664676" cy="3767317"/>
          </a:xfrm>
          <a:prstGeom prst="rect">
            <a:avLst/>
          </a:prstGeom>
        </p:spPr>
      </p:pic>
      <p:pic>
        <p:nvPicPr>
          <p:cNvPr id="5" name="Picture 4" descr="Korean Work Culture | uBitto %">
            <a:extLst>
              <a:ext uri="{FF2B5EF4-FFF2-40B4-BE49-F238E27FC236}">
                <a16:creationId xmlns:a16="http://schemas.microsoft.com/office/drawing/2014/main" id="{F4CA0D52-32FE-5D95-B879-AE54763B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77" r="-79" b="1225"/>
          <a:stretch>
            <a:fillRect/>
          </a:stretch>
        </p:blipFill>
        <p:spPr>
          <a:xfrm>
            <a:off x="8793193" y="3529"/>
            <a:ext cx="3407229" cy="394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2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290F-8A85-F59B-19D0-ACEE04FE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590"/>
            <a:ext cx="8744755" cy="1325563"/>
          </a:xfrm>
        </p:spPr>
        <p:txBody>
          <a:bodyPr/>
          <a:lstStyle/>
          <a:p>
            <a:r>
              <a:rPr lang="en-GB" err="1">
                <a:ea typeface="+mj-lt"/>
                <a:cs typeface="+mj-lt"/>
              </a:rPr>
              <a:t>Gibun</a:t>
            </a:r>
            <a:r>
              <a:rPr lang="en-GB">
                <a:ea typeface="+mj-lt"/>
                <a:cs typeface="+mj-lt"/>
              </a:rPr>
              <a:t> (</a:t>
            </a:r>
            <a:r>
              <a:rPr lang="ko-KR" altLang="en-GB">
                <a:ea typeface="+mj-lt"/>
                <a:cs typeface="+mj-lt"/>
              </a:rPr>
              <a:t>기분</a:t>
            </a:r>
            <a:r>
              <a:rPr lang="en-GB">
                <a:ea typeface="+mj-lt"/>
                <a:cs typeface="+mj-lt"/>
              </a:rPr>
              <a:t> / Feeling, Dignity, Pride);</a:t>
            </a:r>
            <a:br>
              <a:rPr lang="en-GB">
                <a:ea typeface="+mj-lt"/>
                <a:cs typeface="+mj-lt"/>
              </a:rPr>
            </a:br>
            <a:r>
              <a:rPr lang="en-GB" err="1">
                <a:ea typeface="+mj-lt"/>
                <a:cs typeface="+mj-lt"/>
              </a:rPr>
              <a:t>Inhwa</a:t>
            </a:r>
            <a:r>
              <a:rPr lang="en-GB">
                <a:ea typeface="+mj-lt"/>
                <a:cs typeface="+mj-lt"/>
              </a:rPr>
              <a:t> (</a:t>
            </a:r>
            <a:r>
              <a:rPr lang="ko-KR" altLang="en-GB">
                <a:ea typeface="+mj-lt"/>
                <a:cs typeface="+mj-lt"/>
              </a:rPr>
              <a:t>인화</a:t>
            </a:r>
            <a:r>
              <a:rPr lang="en-GB">
                <a:ea typeface="+mj-lt"/>
                <a:cs typeface="+mj-lt"/>
              </a:rPr>
              <a:t> / Harmony)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327325-9664-928F-D7D1-77E26294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188"/>
            <a:ext cx="52674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cs-CZ" sz="2000"/>
              <a:t>Silně ovlivňují rodinné a společenské chování</a:t>
            </a:r>
            <a:endParaRPr lang="en-US" sz="2000"/>
          </a:p>
          <a:p>
            <a:pPr marL="285750" indent="-285750">
              <a:buFont typeface="Arial,Sans-Serif" panose="020B0604020202020204" pitchFamily="34" charset="0"/>
            </a:pPr>
            <a:r>
              <a:rPr lang="cs-CZ" sz="2000"/>
              <a:t>Důraz na harmonii, respekt a kolektivní povinnosti → odkládání nebo odmítání rodiny</a:t>
            </a:r>
            <a:endParaRPr lang="en-US" sz="2000"/>
          </a:p>
          <a:p>
            <a:pPr marL="285750" indent="-285750">
              <a:buFont typeface="Arial,Sans-Serif" panose="020B0604020202020204" pitchFamily="34" charset="0"/>
            </a:pPr>
            <a:r>
              <a:rPr lang="cs-CZ" sz="2000"/>
              <a:t>Zvláštní tlak na ženy: skloubit kariéru, hierarchii a společenská očekávání</a:t>
            </a:r>
            <a:endParaRPr lang="en-US" sz="2000"/>
          </a:p>
          <a:p>
            <a:pPr marL="285750" indent="-285750">
              <a:buFont typeface="Arial,Sans-Serif" panose="020B0604020202020204" pitchFamily="34" charset="0"/>
            </a:pPr>
            <a:r>
              <a:rPr lang="cs-CZ" sz="2000"/>
              <a:t>Zachování </a:t>
            </a:r>
            <a:r>
              <a:rPr lang="cs-CZ" sz="2000" err="1"/>
              <a:t>gibun</a:t>
            </a:r>
            <a:r>
              <a:rPr lang="cs-CZ" sz="2000"/>
              <a:t> a </a:t>
            </a:r>
            <a:r>
              <a:rPr lang="cs-CZ" sz="2000" err="1"/>
              <a:t>inhwa</a:t>
            </a:r>
            <a:r>
              <a:rPr lang="cs-CZ" sz="2000"/>
              <a:t> → menší ochota riskovat životní změny, např. narození dítěte</a:t>
            </a:r>
            <a:endParaRPr lang="en-US" sz="2000"/>
          </a:p>
        </p:txBody>
      </p:sp>
      <p:pic>
        <p:nvPicPr>
          <p:cNvPr id="8" name="Picture 7" descr="South Korea is proposing a 69-hour work week. How does this compare to  Australia and other Asian countries? - ABC News">
            <a:extLst>
              <a:ext uri="{FF2B5EF4-FFF2-40B4-BE49-F238E27FC236}">
                <a16:creationId xmlns:a16="http://schemas.microsoft.com/office/drawing/2014/main" id="{BC722014-EA51-D699-96CB-AA6F3B46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345" y="1380120"/>
            <a:ext cx="4535508" cy="2530827"/>
          </a:xfrm>
          <a:prstGeom prst="rect">
            <a:avLst/>
          </a:prstGeom>
        </p:spPr>
      </p:pic>
      <p:pic>
        <p:nvPicPr>
          <p:cNvPr id="10" name="Picture 9" descr="A group of people walking on a street&#10;&#10;AI-generated content may be incorrect.">
            <a:extLst>
              <a:ext uri="{FF2B5EF4-FFF2-40B4-BE49-F238E27FC236}">
                <a16:creationId xmlns:a16="http://schemas.microsoft.com/office/drawing/2014/main" id="{02997D44-762F-EE52-2120-50FEBB18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0" r="159" b="6940"/>
          <a:stretch>
            <a:fillRect/>
          </a:stretch>
        </p:blipFill>
        <p:spPr>
          <a:xfrm>
            <a:off x="7652153" y="3788534"/>
            <a:ext cx="4537660" cy="30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Pracovní kultura v Jižní Koreji: Od studijního tlaku k firemní hierarchii</vt:lpstr>
      <vt:lpstr>Tlak na vzdělání a výkon </vt:lpstr>
      <vt:lpstr>Zkouška Suneung (수능)</vt:lpstr>
      <vt:lpstr>Suneung 🇰🇷 vs. Gaokao 🇨🇳</vt:lpstr>
      <vt:lpstr>Extrémní pracovní kultura</vt:lpstr>
      <vt:lpstr>Dlouhá pracovní doba</vt:lpstr>
      <vt:lpstr>Hierarchická struktura</vt:lpstr>
      <vt:lpstr>Korejská firemní kultura</vt:lpstr>
      <vt:lpstr>Gibun (기분 / Feeling, Dignity, Pride); Inhwa (인화 / Harmony)</vt:lpstr>
      <vt:lpstr>Nunchi (눈치)</vt:lpstr>
      <vt:lpstr>Jondeamal (존댓말) </vt:lpstr>
      <vt:lpstr>Ppalli-Ppalli (빨리 빨리)</vt:lpstr>
      <vt:lpstr>Gapjil (갑질)</vt:lpstr>
      <vt:lpstr>Hoesik (회식)</vt:lpstr>
      <vt:lpstr>Gwarosa (과로사)</vt:lpstr>
      <vt:lpstr>Důsledky tlaku</vt:lpstr>
      <vt:lpstr>Děkujeme za pozornost</vt:lpstr>
      <vt:lpstr>Zdroje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</cp:revision>
  <dcterms:created xsi:type="dcterms:W3CDTF">2025-10-08T08:35:30Z</dcterms:created>
  <dcterms:modified xsi:type="dcterms:W3CDTF">2025-10-30T07:51:38Z</dcterms:modified>
</cp:coreProperties>
</file>