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70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58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4002B-03D3-8C2F-F7EC-D20CD03A3742}" v="3752" dt="2025-10-21T13:06:03.850"/>
    <p1510:client id="{120604F9-AA28-C9BC-86DF-C259B19FFF83}" v="590" dt="2025-10-21T13:05:5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7C499-2FAB-824E-8B95-519C39C1F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48AB3A-9F2D-8F4A-91C7-ED1BCFAEC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78E070-52C9-DC48-B819-21CF6941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97AC54-D6E9-B447-9D51-EC8A8EA1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C67B68-C633-2F43-9FD4-F2EDB42E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74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FEC40-5ACA-BF4A-B9E0-ACABBFCE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71E69A-AEF6-E84B-9C1E-3B66E142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BB9810-5B31-9A4E-98C0-3346DF2F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003771-7D04-EB46-BCFA-DE3797E3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43733F-3709-1142-8A9D-215385BD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2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10693F-AB7E-7B43-993B-3EF32F2C1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5CF05C-63C5-1348-8857-7F4146BE1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1C9F0-6673-264A-A374-E925EC90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023054-DD80-CC48-BAB8-AA27E1B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3988FE-F12F-CB4E-AEAD-F8CF152D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54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F9548-B0B8-B24B-BBC4-BF198D08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409556-C211-C042-8355-A5988D40E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D07F96-A4DF-3747-A59A-0C81EB80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94D9E8-888A-F342-A961-B952FA0D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4E6E7B-E34A-2241-95D9-3044F219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9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98447D-7BC5-954C-B1F3-A7899AFE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72CA9F-56A1-D446-BD42-20874619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D7A7CB-8263-C34B-8A36-9D9F2B04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7B22C3-90C2-B548-96D0-8F8E512E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195FBF-9307-2B44-AAA5-17597C09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40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297AB-B285-C44F-B866-D435B57A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A9603-2215-9D4C-8864-58B26C635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BD173-F476-6D4D-AA02-B263D61C9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781F64-DAD5-F047-B2F3-67CAAD1A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47D22C-7417-FE43-B3BE-BAABD977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9F0E7A-9BA4-A24A-9E1E-E15D2237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04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9A913-81EF-FE41-B093-9CA2F42F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AF333C-0580-E64B-AB4D-E62FC584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CE6AA8-ADF3-C240-B1EF-15ED04DB0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8E6F5A3-76CC-BD4E-B9D4-F3A1BD292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7CC456-647C-9448-B34C-B9D7E630D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9B5AD9-10C3-2348-8816-5C00616E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5F120E-BDF4-6745-95BE-B4885DE4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04F5D8-67B4-254C-828E-C2A3C391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0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0E4D6-FF12-4442-AD38-C32392C2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F3C4ADA-6680-8549-BE27-4CC728DC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942D15-061F-3148-8F74-315A7F44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8E88E8-1726-3644-966F-363B53F2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1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8C9FEA-A9B4-6249-8D82-A347F376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649898-23DD-A241-B74F-9C66097D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6C8244-B827-4944-B26C-D6C354F6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8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07F1F-A0D7-7F4F-B8C6-6D79B9CB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73F186-A260-E14C-8D9C-537A7A27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B971F9-581E-0A44-AB96-55DACC7A6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1167C2-8D93-884E-B7BA-0EEACEB5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F7C348-578F-EE49-8ED3-506715D6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0E5CD-83EA-154B-8CFB-BDD12690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7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94C42-2E23-284C-A90C-C7425C47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6572665-D7EE-E245-B5D5-FFE7F3153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613DC1-5BD4-BD43-A6F6-955781392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2A4FB1-0CF9-DA47-8040-B0958213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677EE-8DE3-9B4D-A3BB-0637B312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CCA305-720D-E845-8D17-238FAD11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5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BE4FC8-D4F9-D142-9090-5057C34D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B03793-F0F6-2340-90B0-37E8DF21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04CDE1-CD83-6749-AE61-7F616CB87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9D1E-D9BF-544B-BBE0-0463B2FFBB54}" type="datetimeFigureOut">
              <a:rPr lang="cs-CZ" smtClean="0"/>
              <a:t>12.12.2025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67D38-8726-D04D-9144-7B5F1AD92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E70722-3B31-D049-B4B6-0009153DE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874D-246F-4640-B6DB-C5A7F2F835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68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ble.liturgie.cz/" TargetMode="External"/><Relationship Id="rId2" Type="http://schemas.openxmlformats.org/officeDocument/2006/relationships/hyperlink" Target="http://www.biblene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w.org/c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taré knihy sklizně na řádku">
            <a:extLst>
              <a:ext uri="{FF2B5EF4-FFF2-40B4-BE49-F238E27FC236}">
                <a16:creationId xmlns:a16="http://schemas.microsoft.com/office/drawing/2014/main" id="{ABC785B9-54C7-15AF-7227-C1F4CCF6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361" r="-2" b="624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0C4527-9D02-D743-AE51-ABB50CF3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ea typeface="Calibri Light"/>
                <a:cs typeface="Calibri Light"/>
              </a:rPr>
              <a:t>Starý zákon II: Kniha Jozue, Kniha soudců, Knihy Samuelovy a královské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1ACA8D-07D6-394C-8350-1A5C2F557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Šafránková, Thabetová</a:t>
            </a:r>
            <a:endParaRPr lang="cs-CZ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91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0F118-C6CC-3E8E-6C02-267C76E7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Scény a motivy – Knihy Samuelovy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F3766A-71C4-27F8-6728-675B4B83B43F}"/>
              </a:ext>
            </a:extLst>
          </p:cNvPr>
          <p:cNvSpPr txBox="1"/>
          <p:nvPr/>
        </p:nvSpPr>
        <p:spPr>
          <a:xfrm>
            <a:off x="876692" y="2533476"/>
            <a:ext cx="5219307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David a </a:t>
            </a:r>
            <a:r>
              <a:rPr lang="en-US" sz="2000" err="1"/>
              <a:t>Goliáš</a:t>
            </a:r>
            <a:r>
              <a:rPr lang="en-US" sz="200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Obraz</a:t>
            </a:r>
            <a:r>
              <a:rPr lang="en-US" sz="2000"/>
              <a:t> David </a:t>
            </a:r>
            <a:r>
              <a:rPr lang="en-US" sz="2000" err="1"/>
              <a:t>stíná</a:t>
            </a:r>
            <a:r>
              <a:rPr lang="en-US" sz="2000"/>
              <a:t> </a:t>
            </a:r>
            <a:r>
              <a:rPr lang="en-US" sz="2000" err="1"/>
              <a:t>hlavu</a:t>
            </a:r>
            <a:r>
              <a:rPr lang="en-US" sz="2000"/>
              <a:t> </a:t>
            </a:r>
            <a:r>
              <a:rPr lang="en-US" sz="2000" err="1"/>
              <a:t>Goliášovi</a:t>
            </a:r>
            <a:endParaRPr lang="en-US" sz="2000" err="1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Autoři</a:t>
            </a:r>
            <a:r>
              <a:rPr lang="en-US" sz="2000"/>
              <a:t>: Peter Paul Rubens</a:t>
            </a:r>
            <a:endParaRPr lang="en-US" sz="2000">
              <a:ea typeface="Calibri"/>
              <a:cs typeface="Calibri"/>
            </a:endParaRPr>
          </a:p>
        </p:txBody>
      </p:sp>
      <p:pic>
        <p:nvPicPr>
          <p:cNvPr id="7" name="Zástupný obsah 6" descr="Obsah obrázku obraz, mytologie, Výtvarné umění, umění&#10;&#10;Obsah generovaný pomocí AI může být nesprávný.">
            <a:extLst>
              <a:ext uri="{FF2B5EF4-FFF2-40B4-BE49-F238E27FC236}">
                <a16:creationId xmlns:a16="http://schemas.microsoft.com/office/drawing/2014/main" id="{FA313F09-25CC-4ED8-EE52-0559AA2C8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7518"/>
          <a:stretch>
            <a:fillRect/>
          </a:stretch>
        </p:blipFill>
        <p:spPr>
          <a:xfrm>
            <a:off x="7015163" y="877413"/>
            <a:ext cx="4300543" cy="50430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36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CC1D8-8206-6D49-0DB7-58140B47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cs-CZ" sz="3200">
                <a:ea typeface="Calibri Light"/>
                <a:cs typeface="Calibri Light"/>
              </a:rPr>
              <a:t>Scény a motivy – Knihy královské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CC544-D3D6-193D-FBF7-E338617AD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Šalomounův soud</a:t>
            </a:r>
          </a:p>
          <a:p>
            <a:r>
              <a:rPr lang="en-US" sz="2000">
                <a:ea typeface="+mn-lt"/>
                <a:cs typeface="+mn-lt"/>
              </a:rPr>
              <a:t>Král Šalomoun rozhoduje spor dvou žen o dítěti – symbol moudrosti, spravedlnosti a poznání pravdy</a:t>
            </a:r>
          </a:p>
          <a:p>
            <a:r>
              <a:rPr lang="en-US" sz="2000">
                <a:ea typeface="+mn-lt"/>
                <a:cs typeface="+mn-lt"/>
              </a:rPr>
              <a:t>Autor: Nicolas Poussin (1649)</a:t>
            </a:r>
          </a:p>
        </p:txBody>
      </p:sp>
      <p:pic>
        <p:nvPicPr>
          <p:cNvPr id="9" name="Picture 8" descr="Soubor:Le Jugement de Salomon - 1649 - Nicolas Poussin - Louvre - INV 7277  ; MR 2316.jpg – Wikipedie">
            <a:extLst>
              <a:ext uri="{FF2B5EF4-FFF2-40B4-BE49-F238E27FC236}">
                <a16:creationId xmlns:a16="http://schemas.microsoft.com/office/drawing/2014/main" id="{54D47F8D-9904-4F16-2302-6EADF7B3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77" r="14480" b="2"/>
          <a:stretch>
            <a:fillRect/>
          </a:stretch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2597B1-E36A-6AF8-090C-2BB81285DC26}"/>
              </a:ext>
            </a:extLst>
          </p:cNvPr>
          <p:cNvSpPr txBox="1"/>
          <p:nvPr/>
        </p:nvSpPr>
        <p:spPr>
          <a:xfrm>
            <a:off x="5188057" y="251890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16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AFDB57-7C76-D0FF-606B-D62D1F57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3700">
                <a:latin typeface="Arial"/>
                <a:cs typeface="Arial"/>
              </a:rPr>
              <a:t>Příklady sekundárních či novodobých adaptací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3DEE8-3A0B-3B71-16BE-A66532C5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cs-CZ" sz="2000">
              <a:ea typeface="Calibri"/>
              <a:cs typeface="Calibri"/>
            </a:endParaRPr>
          </a:p>
          <a:p>
            <a:endParaRPr lang="cs-CZ" sz="2000"/>
          </a:p>
          <a:p>
            <a:endParaRPr lang="cs-CZ" sz="2000" b="1">
              <a:ea typeface="Calibri" panose="020F0502020204030204"/>
              <a:cs typeface="Calibri" panose="020F0502020204030204"/>
            </a:endParaRPr>
          </a:p>
          <a:p>
            <a:endParaRPr lang="cs-CZ" sz="2000">
              <a:ea typeface="Calibri" panose="020F0502020204030204"/>
              <a:cs typeface="Calibri" panose="020F0502020204030204"/>
            </a:endParaRPr>
          </a:p>
          <a:p>
            <a:endParaRPr lang="cs-CZ" sz="20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52399-685C-F7DF-E4EF-70E725EB49C2}"/>
              </a:ext>
            </a:extLst>
          </p:cNvPr>
          <p:cNvSpPr txBox="1"/>
          <p:nvPr/>
        </p:nvSpPr>
        <p:spPr>
          <a:xfrm>
            <a:off x="770965" y="2473569"/>
            <a:ext cx="620133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err="1">
                <a:ea typeface="Calibri" panose="020F0502020204030204"/>
                <a:cs typeface="Calibri" panose="020F0502020204030204"/>
              </a:rPr>
              <a:t>Kniha</a:t>
            </a:r>
            <a:r>
              <a:rPr lang="en-US" sz="3200">
                <a:ea typeface="Calibri" panose="020F0502020204030204"/>
                <a:cs typeface="Calibri" panose="020F0502020204030204"/>
              </a:rPr>
              <a:t> Jozue </a:t>
            </a:r>
            <a:br>
              <a:rPr lang="en-US" sz="3200">
                <a:ea typeface="Calibri" panose="020F0502020204030204"/>
                <a:cs typeface="Calibri" panose="020F0502020204030204"/>
              </a:rPr>
            </a:br>
            <a:r>
              <a:rPr lang="en-US" sz="3200">
                <a:ea typeface="Calibri" panose="020F0502020204030204"/>
                <a:cs typeface="Calibri" panose="020F0502020204030204"/>
              </a:rPr>
              <a:t>-</a:t>
            </a:r>
            <a:r>
              <a:rPr lang="en-US" sz="2000">
                <a:ea typeface="Calibri" panose="020F0502020204030204"/>
                <a:cs typeface="Calibri" panose="020F0502020204030204"/>
              </a:rPr>
              <a:t> Film Joshua (2002)</a:t>
            </a:r>
            <a:br>
              <a:rPr lang="en-US" sz="2000">
                <a:ea typeface="Calibri" panose="020F0502020204030204"/>
                <a:cs typeface="Calibri" panose="020F0502020204030204"/>
              </a:rPr>
            </a:br>
            <a:r>
              <a:rPr lang="en-US" sz="2000">
                <a:ea typeface="Calibri" panose="020F0502020204030204"/>
                <a:cs typeface="Calibri" panose="020F0502020204030204"/>
              </a:rPr>
              <a:t>-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Režie</a:t>
            </a:r>
            <a:r>
              <a:rPr lang="en-US" sz="2000">
                <a:ea typeface="Calibri" panose="020F0502020204030204"/>
                <a:cs typeface="Calibri" panose="020F0502020204030204"/>
              </a:rPr>
              <a:t>: Jon Purdy </a:t>
            </a:r>
            <a:br>
              <a:rPr lang="en-US" sz="2000">
                <a:ea typeface="Calibri" panose="020F0502020204030204"/>
                <a:cs typeface="Calibri" panose="020F0502020204030204"/>
              </a:rPr>
            </a:br>
            <a:r>
              <a:rPr lang="en-US" sz="2000">
                <a:ea typeface="Calibri" panose="020F0502020204030204"/>
                <a:cs typeface="Calibri" panose="020F0502020204030204"/>
              </a:rPr>
              <a:t>- </a:t>
            </a:r>
            <a:r>
              <a:rPr lang="en-US" sz="2000" err="1">
                <a:ea typeface="+mn-lt"/>
                <a:cs typeface="+mn-lt"/>
              </a:rPr>
              <a:t>Vypráví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tajemném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muži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který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přichází</a:t>
            </a:r>
            <a:r>
              <a:rPr lang="en-US" sz="2000">
                <a:ea typeface="+mn-lt"/>
                <a:cs typeface="+mn-lt"/>
              </a:rPr>
              <a:t> do </a:t>
            </a:r>
            <a:r>
              <a:rPr lang="en-US" sz="2000" err="1">
                <a:ea typeface="+mn-lt"/>
                <a:cs typeface="+mn-lt"/>
              </a:rPr>
              <a:t>města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proměňuje</a:t>
            </a:r>
            <a:r>
              <a:rPr lang="en-US" sz="2000">
                <a:ea typeface="+mn-lt"/>
                <a:cs typeface="+mn-lt"/>
              </a:rPr>
              <a:t> ho </a:t>
            </a:r>
            <a:r>
              <a:rPr lang="en-US" sz="2000" err="1">
                <a:ea typeface="+mn-lt"/>
                <a:cs typeface="+mn-lt"/>
              </a:rPr>
              <a:t>svou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vírou</a:t>
            </a:r>
            <a:r>
              <a:rPr lang="en-US" sz="200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skutky</a:t>
            </a:r>
            <a:r>
              <a:rPr lang="en-US" sz="2000">
                <a:ea typeface="+mn-lt"/>
                <a:cs typeface="+mn-lt"/>
              </a:rPr>
              <a:t>.</a:t>
            </a:r>
            <a:br>
              <a:rPr lang="en-US" sz="2000">
                <a:ea typeface="+mn-lt"/>
                <a:cs typeface="+mn-lt"/>
              </a:rPr>
            </a:b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- </a:t>
            </a:r>
            <a:r>
              <a:rPr lang="en-US" sz="2000" err="1">
                <a:ea typeface="+mn-lt"/>
                <a:cs typeface="+mn-lt"/>
              </a:rPr>
              <a:t>Píseň</a:t>
            </a:r>
            <a:r>
              <a:rPr lang="en-US" sz="2000">
                <a:ea typeface="+mn-lt"/>
                <a:cs typeface="+mn-lt"/>
              </a:rPr>
              <a:t> Joshua Fit the Battle of Jericho</a:t>
            </a:r>
            <a:br>
              <a:rPr lang="en-US" sz="2000">
                <a:ea typeface="+mn-lt"/>
                <a:cs typeface="+mn-lt"/>
              </a:rPr>
            </a:br>
            <a:r>
              <a:rPr lang="en-US" sz="2000">
                <a:ea typeface="+mn-lt"/>
                <a:cs typeface="+mn-lt"/>
              </a:rPr>
              <a:t>- </a:t>
            </a:r>
            <a:r>
              <a:rPr lang="en-US" sz="2000" err="1">
                <a:ea typeface="+mn-lt"/>
                <a:cs typeface="+mn-lt"/>
              </a:rPr>
              <a:t>Velmi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známá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píseň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i="1" err="1">
                <a:ea typeface="+mn-lt"/>
                <a:cs typeface="+mn-lt"/>
              </a:rPr>
              <a:t>pádu</a:t>
            </a:r>
            <a:r>
              <a:rPr lang="en-US" sz="2000" i="1">
                <a:ea typeface="+mn-lt"/>
                <a:cs typeface="+mn-lt"/>
              </a:rPr>
              <a:t> </a:t>
            </a:r>
            <a:r>
              <a:rPr lang="en-US" sz="2000" i="1" err="1">
                <a:ea typeface="+mn-lt"/>
                <a:cs typeface="+mn-lt"/>
              </a:rPr>
              <a:t>hradeb</a:t>
            </a:r>
            <a:r>
              <a:rPr lang="en-US" sz="2000" i="1">
                <a:ea typeface="+mn-lt"/>
                <a:cs typeface="+mn-lt"/>
              </a:rPr>
              <a:t> Jericha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kterou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zpívali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např</a:t>
            </a:r>
            <a:r>
              <a:rPr lang="en-US" sz="2000">
                <a:ea typeface="+mn-lt"/>
                <a:cs typeface="+mn-lt"/>
              </a:rPr>
              <a:t>. Louis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</a:rPr>
              <a:t>Armstrong, Elvis Presley </a:t>
            </a:r>
            <a:r>
              <a:rPr lang="en-US" sz="2000" err="1">
                <a:ea typeface="+mn-lt"/>
                <a:cs typeface="+mn-lt"/>
              </a:rPr>
              <a:t>nebo</a:t>
            </a:r>
            <a:r>
              <a:rPr lang="en-US" sz="2000">
                <a:ea typeface="+mn-lt"/>
                <a:cs typeface="+mn-lt"/>
              </a:rPr>
              <a:t> Mahalia Jackson.</a:t>
            </a:r>
          </a:p>
        </p:txBody>
      </p:sp>
      <p:pic>
        <p:nvPicPr>
          <p:cNvPr id="8" name="Picture 7" descr="Watch Joshua (2002) - Free Movies | Tubi">
            <a:extLst>
              <a:ext uri="{FF2B5EF4-FFF2-40B4-BE49-F238E27FC236}">
                <a16:creationId xmlns:a16="http://schemas.microsoft.com/office/drawing/2014/main" id="{CE01670B-5CF2-EC22-E545-8063196F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050314"/>
            <a:ext cx="3235569" cy="47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2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3B7AE-BA6E-3D71-F3CB-11A7983C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488984" cy="1616203"/>
          </a:xfrm>
        </p:spPr>
        <p:txBody>
          <a:bodyPr anchor="b">
            <a:normAutofit/>
          </a:bodyPr>
          <a:lstStyle/>
          <a:p>
            <a:r>
              <a:rPr lang="cs-CZ" sz="3200">
                <a:latin typeface="Arial"/>
                <a:cs typeface="Arial"/>
              </a:rPr>
              <a:t>Příklady sekundárních či novodobých adaptací</a:t>
            </a:r>
            <a:endParaRPr lang="cs-CZ" sz="3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5BF2B-ABA8-6E77-09FC-10F03EDB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88985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ea typeface="Calibri"/>
                <a:cs typeface="Calibri"/>
              </a:rPr>
              <a:t>Kniha Soudců</a:t>
            </a:r>
            <a:br>
              <a:rPr lang="cs-CZ" sz="2000">
                <a:ea typeface="Calibri"/>
                <a:cs typeface="Calibri"/>
              </a:rPr>
            </a:br>
            <a:r>
              <a:rPr lang="cs-CZ" sz="2000">
                <a:ea typeface="Calibri"/>
                <a:cs typeface="Calibri"/>
              </a:rPr>
              <a:t>- Film </a:t>
            </a:r>
            <a:r>
              <a:rPr lang="cs-CZ" sz="2000">
                <a:ea typeface="+mn-lt"/>
                <a:cs typeface="+mn-lt"/>
              </a:rPr>
              <a:t>Samson and </a:t>
            </a:r>
            <a:r>
              <a:rPr lang="cs-CZ" sz="2000" err="1">
                <a:ea typeface="+mn-lt"/>
                <a:cs typeface="+mn-lt"/>
              </a:rPr>
              <a:t>Delilah</a:t>
            </a:r>
            <a:r>
              <a:rPr lang="cs-CZ" sz="2000">
                <a:ea typeface="+mn-lt"/>
                <a:cs typeface="+mn-lt"/>
              </a:rPr>
              <a:t> (1949)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 Režie: Cecil B. </a:t>
            </a:r>
            <a:r>
              <a:rPr lang="cs-CZ" sz="2000" err="1">
                <a:ea typeface="+mn-lt"/>
                <a:cs typeface="+mn-lt"/>
              </a:rPr>
              <a:t>DeMille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 Klasický hollywoodský film zobrazující biblický příběh o síle, lásce a zradě</a:t>
            </a:r>
            <a:br>
              <a:rPr lang="cs-CZ" sz="2000">
                <a:ea typeface="+mn-lt"/>
                <a:cs typeface="+mn-lt"/>
              </a:rPr>
            </a:b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-Opera „Samson et Dalila“ (1877)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 Autor: Camille Saint-</a:t>
            </a:r>
            <a:r>
              <a:rPr lang="cs-CZ" sz="2000" err="1">
                <a:ea typeface="+mn-lt"/>
                <a:cs typeface="+mn-lt"/>
              </a:rPr>
              <a:t>Saëns</a:t>
            </a:r>
            <a:endParaRPr lang="cs-CZ" sz="2000">
              <a:ea typeface="+mn-lt"/>
              <a:cs typeface="+mn-lt"/>
            </a:endParaRPr>
          </a:p>
        </p:txBody>
      </p:sp>
      <p:pic>
        <p:nvPicPr>
          <p:cNvPr id="5" name="Picture 4" descr="Samson and Delilah | Rotten Tomatoes">
            <a:extLst>
              <a:ext uri="{FF2B5EF4-FFF2-40B4-BE49-F238E27FC236}">
                <a16:creationId xmlns:a16="http://schemas.microsoft.com/office/drawing/2014/main" id="{D87AD949-4F5E-C950-09AB-A91B05E3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1" r="-2" b="46181"/>
          <a:stretch>
            <a:fillRect/>
          </a:stretch>
        </p:blipFill>
        <p:spPr>
          <a:xfrm>
            <a:off x="7295606" y="867880"/>
            <a:ext cx="4020093" cy="2559807"/>
          </a:xfrm>
          <a:prstGeom prst="rect">
            <a:avLst/>
          </a:prstGeom>
        </p:spPr>
      </p:pic>
      <p:pic>
        <p:nvPicPr>
          <p:cNvPr id="6" name="Picture 5" descr="Saint-Saëns: Samson et Dalila | Warner Classics">
            <a:extLst>
              <a:ext uri="{FF2B5EF4-FFF2-40B4-BE49-F238E27FC236}">
                <a16:creationId xmlns:a16="http://schemas.microsoft.com/office/drawing/2014/main" id="{C77067C8-ACB2-9520-5F8D-42FB1ECF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60" b="30124"/>
          <a:stretch>
            <a:fillRect/>
          </a:stretch>
        </p:blipFill>
        <p:spPr>
          <a:xfrm>
            <a:off x="7295606" y="3418877"/>
            <a:ext cx="4020093" cy="25172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8FD532-CA0B-EA8B-2D02-87CED70B3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43975" y="3910459"/>
            <a:ext cx="123362" cy="402009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1722ED-2977-30ED-8338-C08E4C5CF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642958" y="5309443"/>
            <a:ext cx="123362" cy="1222134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2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17C286-2C4A-4783-326E-F16D3113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3700">
                <a:latin typeface="Arial"/>
                <a:cs typeface="Arial"/>
              </a:rPr>
              <a:t>Příklady sekundárních či novodobých adaptací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6C213-7CD8-2EAC-01CC-E9D9B347D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cs-CZ" sz="2000"/>
              <a:t>Knihy Samuelovi</a:t>
            </a:r>
            <a:br>
              <a:rPr lang="cs-CZ" sz="2000"/>
            </a:br>
            <a:r>
              <a:rPr lang="cs-CZ" sz="2000">
                <a:ea typeface="Calibri"/>
                <a:cs typeface="Calibri"/>
              </a:rPr>
              <a:t>- Film </a:t>
            </a:r>
            <a:r>
              <a:rPr lang="cs-CZ" sz="2000">
                <a:ea typeface="+mn-lt"/>
                <a:cs typeface="+mn-lt"/>
              </a:rPr>
              <a:t>David and Bathsheba“ (1951)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-Režie: Henry King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 Zobrazuje jeho lásku k Batšebě a morální dilema mezi vášní a vírou</a:t>
            </a:r>
            <a:br>
              <a:rPr lang="cs-CZ" sz="2000">
                <a:ea typeface="+mn-lt"/>
                <a:cs typeface="+mn-lt"/>
              </a:rPr>
            </a:b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 Píseň Hallelujah“ (1984)</a:t>
            </a:r>
            <a:br>
              <a:rPr lang="en-US" sz="2000"/>
            </a:br>
            <a:r>
              <a:rPr lang="cs-CZ" sz="2000">
                <a:ea typeface="+mn-lt"/>
                <a:cs typeface="+mn-lt"/>
              </a:rPr>
              <a:t>-Autor: Leonard Cohen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 Text písně poeticky odkazuje na krále Davida, jeho lásku, pády i hledání Boha.</a:t>
            </a:r>
          </a:p>
        </p:txBody>
      </p:sp>
      <p:pic>
        <p:nvPicPr>
          <p:cNvPr id="4" name="Picture 3" descr="David and Bathsheba (1951) - IMDb">
            <a:extLst>
              <a:ext uri="{FF2B5EF4-FFF2-40B4-BE49-F238E27FC236}">
                <a16:creationId xmlns:a16="http://schemas.microsoft.com/office/drawing/2014/main" id="{A6912DF1-3B68-82C1-09F6-A8B70581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48" r="-1" b="11762"/>
          <a:stretch>
            <a:fillRect/>
          </a:stretch>
        </p:blipFill>
        <p:spPr>
          <a:xfrm>
            <a:off x="6986751" y="235299"/>
            <a:ext cx="4970789" cy="6388240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72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E1AFA2-3F43-7583-2348-B64FDF73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906109"/>
            <a:ext cx="9478740" cy="1013576"/>
          </a:xfrm>
        </p:spPr>
        <p:txBody>
          <a:bodyPr anchor="b">
            <a:normAutofit/>
          </a:bodyPr>
          <a:lstStyle/>
          <a:p>
            <a:r>
              <a:rPr lang="cs-CZ" sz="3200"/>
              <a:t>Příklady sekundárních či novodobých adaptací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9075BE-5496-F645-EE25-D92487B5A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141714"/>
            <a:ext cx="3981446" cy="3845814"/>
          </a:xfrm>
        </p:spPr>
        <p:txBody>
          <a:bodyPr anchor="t">
            <a:normAutofit/>
          </a:bodyPr>
          <a:lstStyle/>
          <a:p>
            <a:r>
              <a:rPr lang="cs-CZ" sz="2400"/>
              <a:t>Knihy Královské</a:t>
            </a:r>
            <a:br>
              <a:rPr lang="cs-CZ" sz="2000">
                <a:ea typeface="Calibri"/>
                <a:cs typeface="Calibri"/>
              </a:rPr>
            </a:br>
            <a:r>
              <a:rPr lang="cs-CZ" sz="2000">
                <a:ea typeface="Calibri"/>
                <a:cs typeface="Calibri"/>
              </a:rPr>
              <a:t>-Film </a:t>
            </a:r>
            <a:r>
              <a:rPr lang="cs-CZ" sz="2000" err="1">
                <a:ea typeface="+mn-lt"/>
                <a:cs typeface="+mn-lt"/>
              </a:rPr>
              <a:t>Solomon</a:t>
            </a:r>
            <a:r>
              <a:rPr lang="cs-CZ" sz="2000">
                <a:ea typeface="+mn-lt"/>
                <a:cs typeface="+mn-lt"/>
              </a:rPr>
              <a:t> and </a:t>
            </a:r>
            <a:r>
              <a:rPr lang="cs-CZ" sz="2000" err="1">
                <a:ea typeface="+mn-lt"/>
                <a:cs typeface="+mn-lt"/>
              </a:rPr>
              <a:t>Sheba</a:t>
            </a:r>
            <a:r>
              <a:rPr lang="cs-CZ" sz="2000">
                <a:ea typeface="+mn-lt"/>
                <a:cs typeface="+mn-lt"/>
              </a:rPr>
              <a:t>“ (1959)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Calibri"/>
                <a:cs typeface="Calibri"/>
              </a:rPr>
              <a:t>-Režie: </a:t>
            </a:r>
            <a:r>
              <a:rPr lang="cs-CZ" sz="2000">
                <a:ea typeface="+mn-lt"/>
                <a:cs typeface="+mn-lt"/>
              </a:rPr>
              <a:t>King </a:t>
            </a:r>
            <a:r>
              <a:rPr lang="cs-CZ" sz="2000" err="1">
                <a:ea typeface="+mn-lt"/>
                <a:cs typeface="+mn-lt"/>
              </a:rPr>
              <a:t>Vidor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Calibri"/>
                <a:cs typeface="Calibri"/>
              </a:rPr>
              <a:t>- </a:t>
            </a:r>
            <a:r>
              <a:rPr lang="cs-CZ" sz="2000">
                <a:ea typeface="+mn-lt"/>
                <a:cs typeface="+mn-lt"/>
              </a:rPr>
              <a:t>Zobrazuje příběh Šalomouna, jeho vládu a setkání s královnou ze Sáby.</a:t>
            </a:r>
            <a:br>
              <a:rPr lang="cs-CZ" sz="2000">
                <a:ea typeface="+mn-lt"/>
                <a:cs typeface="+mn-lt"/>
              </a:rPr>
            </a:b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Calibri"/>
                <a:cs typeface="Calibri"/>
              </a:rPr>
              <a:t>- Socha King </a:t>
            </a:r>
            <a:r>
              <a:rPr lang="cs-CZ" sz="2000" err="1">
                <a:ea typeface="Calibri"/>
                <a:cs typeface="Calibri"/>
              </a:rPr>
              <a:t>Solomon</a:t>
            </a:r>
            <a:r>
              <a:rPr lang="cs-CZ" sz="2000">
                <a:ea typeface="Calibri"/>
                <a:cs typeface="Calibri"/>
              </a:rPr>
              <a:t> (1963-1966)</a:t>
            </a:r>
            <a:br>
              <a:rPr lang="cs-CZ" sz="2000">
                <a:ea typeface="Calibri"/>
                <a:cs typeface="Calibri"/>
              </a:rPr>
            </a:br>
            <a:r>
              <a:rPr lang="cs-CZ" sz="2000">
                <a:ea typeface="Calibri"/>
                <a:cs typeface="Calibri"/>
              </a:rPr>
              <a:t>-Autor: </a:t>
            </a:r>
            <a:r>
              <a:rPr lang="cs-CZ" sz="2000">
                <a:ea typeface="+mn-lt"/>
                <a:cs typeface="+mn-lt"/>
              </a:rPr>
              <a:t>Alexander </a:t>
            </a:r>
            <a:r>
              <a:rPr lang="cs-CZ" sz="2000" err="1">
                <a:ea typeface="+mn-lt"/>
                <a:cs typeface="+mn-lt"/>
              </a:rPr>
              <a:t>Archipenko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Calibri"/>
                <a:cs typeface="Calibri"/>
              </a:rPr>
              <a:t>- </a:t>
            </a:r>
            <a:r>
              <a:rPr lang="cs-CZ" sz="2000">
                <a:ea typeface="+mn-lt"/>
                <a:cs typeface="+mn-lt"/>
              </a:rPr>
              <a:t>Moderní bronzová socha ztvárňuje Šalomouna abstraktně</a:t>
            </a:r>
            <a:endParaRPr lang="cs-CZ" sz="2000">
              <a:ea typeface="Calibri"/>
              <a:cs typeface="Calibri"/>
            </a:endParaRPr>
          </a:p>
        </p:txBody>
      </p:sp>
      <p:pic>
        <p:nvPicPr>
          <p:cNvPr id="6" name="Picture 5" descr="King Solomon | Smithsonian American Art Museum">
            <a:extLst>
              <a:ext uri="{FF2B5EF4-FFF2-40B4-BE49-F238E27FC236}">
                <a16:creationId xmlns:a16="http://schemas.microsoft.com/office/drawing/2014/main" id="{749A5988-88DB-A79D-47CD-F8E6DCB7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69" r="3" b="3"/>
          <a:stretch>
            <a:fillRect/>
          </a:stretch>
        </p:blipFill>
        <p:spPr>
          <a:xfrm>
            <a:off x="5554825" y="2260446"/>
            <a:ext cx="2818460" cy="3646237"/>
          </a:xfrm>
          <a:prstGeom prst="rect">
            <a:avLst/>
          </a:prstGeom>
        </p:spPr>
      </p:pic>
      <p:pic>
        <p:nvPicPr>
          <p:cNvPr id="5" name="Picture 4" descr="Solomon and Sheba – A Movie Review | Dr. Claude Mariottini - Professor of  Old Testament">
            <a:extLst>
              <a:ext uri="{FF2B5EF4-FFF2-40B4-BE49-F238E27FC236}">
                <a16:creationId xmlns:a16="http://schemas.microsoft.com/office/drawing/2014/main" id="{A87DBDE2-B4B5-539B-86BB-E851BE42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13" r="4" b="12478"/>
          <a:stretch>
            <a:fillRect/>
          </a:stretch>
        </p:blipFill>
        <p:spPr>
          <a:xfrm>
            <a:off x="8454793" y="2260446"/>
            <a:ext cx="2856258" cy="36462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E6DDE04-9207-9649-A817-4425425F6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0010FA-890A-FBF2-29ED-4232DA621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42F127-7248-C874-E092-68B9BA4BC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67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50EAC-38CF-5640-966A-BDD57B92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Literatura</a:t>
            </a:r>
            <a:r>
              <a:rPr lang="cs-CZ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>
                <a:ea typeface="Calibri Light"/>
                <a:cs typeface="Calibri Light"/>
              </a:rPr>
              <a:t>a další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341B6-2F54-314D-80EA-6C1D2E03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Kniha Jozue  a Kniha soudců</a:t>
            </a:r>
          </a:p>
          <a:p>
            <a:pPr lvl="1"/>
            <a:r>
              <a:rPr lang="cs-CZ">
                <a:ea typeface="+mn-lt"/>
                <a:cs typeface="+mn-lt"/>
              </a:rPr>
              <a:t>BIBLE: Český ekumenický překlad [online]. Praha: Česká biblická společnost. Dostupné: </a:t>
            </a:r>
            <a:r>
              <a:rPr lang="cs-CZ">
                <a:ea typeface="+mn-lt"/>
                <a:cs typeface="+mn-lt"/>
                <a:hlinkClick r:id="rId2"/>
              </a:rPr>
              <a:t>http://www.biblenet.cz/</a:t>
            </a:r>
            <a:r>
              <a:rPr lang="cs-CZ">
                <a:ea typeface="+mn-lt"/>
                <a:cs typeface="+mn-lt"/>
              </a:rPr>
              <a:t>.</a:t>
            </a:r>
          </a:p>
          <a:p>
            <a:pPr lvl="1"/>
            <a:r>
              <a:rPr lang="cs-CZ">
                <a:ea typeface="+mn-lt"/>
                <a:cs typeface="+mn-lt"/>
              </a:rPr>
              <a:t>BIBLE: Český liturgický překlad [online]. Praha: Česká biskupská konference, 2019. Dostupné: </a:t>
            </a:r>
            <a:r>
              <a:rPr lang="cs-CZ">
                <a:ea typeface="+mn-lt"/>
                <a:cs typeface="+mn-lt"/>
                <a:hlinkClick r:id="rId3"/>
              </a:rPr>
              <a:t>http://bible.liturgie.cz/</a:t>
            </a:r>
            <a:r>
              <a:rPr lang="cs-CZ">
                <a:ea typeface="+mn-lt"/>
                <a:cs typeface="+mn-lt"/>
              </a:rPr>
              <a:t>.</a:t>
            </a:r>
          </a:p>
          <a:p>
            <a:r>
              <a:rPr lang="cs-CZ">
                <a:ea typeface="+mn-lt"/>
                <a:cs typeface="+mn-lt"/>
              </a:rPr>
              <a:t>Knihy Samuelovy a Knihy královské </a:t>
            </a:r>
          </a:p>
          <a:p>
            <a:pPr lvl="1"/>
            <a:r>
              <a:rPr lang="cs-CZ">
                <a:ea typeface="+mn-lt"/>
                <a:cs typeface="+mn-lt"/>
              </a:rPr>
              <a:t>BIBLE: Knihy Samuelovy a Knihy královské [online]. Praha: JW.org. Dostupné: </a:t>
            </a:r>
            <a:r>
              <a:rPr lang="cs-CZ">
                <a:ea typeface="+mn-lt"/>
                <a:cs typeface="+mn-lt"/>
                <a:hlinkClick r:id="rId4"/>
              </a:rPr>
              <a:t>https://www.jw.org/cs/</a:t>
            </a:r>
            <a:r>
              <a:rPr lang="cs-CZ">
                <a:ea typeface="+mn-lt"/>
                <a:cs typeface="+mn-lt"/>
              </a:rPr>
              <a:t>.  </a:t>
            </a:r>
          </a:p>
          <a:p>
            <a:pPr marL="0" indent="0">
              <a:buNone/>
            </a:pPr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99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AAFC55-7863-DB5F-2779-03CF6182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cs-CZ">
                <a:ea typeface="Calibri Light"/>
                <a:cs typeface="Calibri Light"/>
              </a:rPr>
              <a:t>Děkujeme za pozornost :)</a:t>
            </a:r>
            <a:endParaRPr lang="cs-CZ"/>
          </a:p>
        </p:txBody>
      </p:sp>
      <p:sp>
        <p:nvSpPr>
          <p:cNvPr id="18" name="Zástupný obsah 2">
            <a:extLst>
              <a:ext uri="{FF2B5EF4-FFF2-40B4-BE49-F238E27FC236}">
                <a16:creationId xmlns:a16="http://schemas.microsoft.com/office/drawing/2014/main" id="{D4B3A805-515A-CA29-170E-A28947B9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19892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81698-7CAC-4043-9EE7-B551C175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CFF26B-80D8-9F4B-9EAE-7AA9E1D6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ea typeface="+mn-lt"/>
                <a:cs typeface="+mn-lt"/>
              </a:rPr>
              <a:t>Kniha Jozue</a:t>
            </a:r>
            <a:endParaRPr lang="cs-CZ">
              <a:ea typeface="+mn-lt"/>
              <a:cs typeface="+mn-lt"/>
            </a:endParaRPr>
          </a:p>
          <a:p>
            <a:pPr lvl="1"/>
            <a:r>
              <a:rPr lang="cs-CZ">
                <a:ea typeface="+mn-lt"/>
                <a:cs typeface="+mn-lt"/>
              </a:rPr>
              <a:t>Součást Starého zákona, nachází se mezi Deuteronomiem a Knihou Soudců</a:t>
            </a:r>
            <a:endParaRPr lang="cs-CZ"/>
          </a:p>
          <a:p>
            <a:pPr lvl="1"/>
            <a:r>
              <a:rPr lang="cs-CZ" b="1">
                <a:ea typeface="+mn-lt"/>
                <a:cs typeface="+mn-lt"/>
              </a:rPr>
              <a:t>Prameny:</a:t>
            </a:r>
          </a:p>
          <a:p>
            <a:pPr marL="1143000" lvl="3">
              <a:spcBef>
                <a:spcPts val="1000"/>
              </a:spcBef>
            </a:pPr>
            <a:r>
              <a:rPr lang="cs-CZ" sz="2200">
                <a:ea typeface="+mn-lt"/>
                <a:cs typeface="+mn-lt"/>
              </a:rPr>
              <a:t>Hebrejská Bible (</a:t>
            </a:r>
            <a:r>
              <a:rPr lang="cs-CZ" sz="2200" err="1">
                <a:ea typeface="+mn-lt"/>
                <a:cs typeface="+mn-lt"/>
              </a:rPr>
              <a:t>Tanach</a:t>
            </a:r>
            <a:r>
              <a:rPr lang="cs-CZ" sz="2200">
                <a:ea typeface="+mn-lt"/>
                <a:cs typeface="+mn-lt"/>
              </a:rPr>
              <a:t>) - původní podoba</a:t>
            </a:r>
          </a:p>
          <a:p>
            <a:pPr marL="1143000" lvl="3">
              <a:spcBef>
                <a:spcPts val="1000"/>
              </a:spcBef>
            </a:pPr>
            <a:r>
              <a:rPr lang="cs-CZ" sz="2200">
                <a:ea typeface="+mn-lt"/>
                <a:cs typeface="+mn-lt"/>
              </a:rPr>
              <a:t>Septuaginta (3. st. př. n. l.) - řecký předklad</a:t>
            </a:r>
          </a:p>
          <a:p>
            <a:pPr marL="1143000" lvl="3">
              <a:spcBef>
                <a:spcPts val="1000"/>
              </a:spcBef>
            </a:pPr>
            <a:r>
              <a:rPr lang="cs-CZ" sz="2200">
                <a:ea typeface="+mn-lt"/>
                <a:cs typeface="+mn-lt"/>
              </a:rPr>
              <a:t>Vulgáta - latinský překlad, rozšířený v katolické verzi</a:t>
            </a:r>
          </a:p>
          <a:p>
            <a:pPr marL="228600" lvl="1">
              <a:spcBef>
                <a:spcPts val="1000"/>
              </a:spcBef>
            </a:pPr>
            <a:r>
              <a:rPr lang="cs-CZ" sz="2800" b="1">
                <a:ea typeface="+mn-lt"/>
                <a:cs typeface="+mn-lt"/>
              </a:rPr>
              <a:t>Kniha Soudců</a:t>
            </a:r>
          </a:p>
          <a:p>
            <a:pPr marL="800100" lvl="2" indent="-342900">
              <a:spcBef>
                <a:spcPts val="1000"/>
              </a:spcBef>
            </a:pPr>
            <a:r>
              <a:rPr lang="cs-CZ" sz="2400">
                <a:ea typeface="+mn-lt"/>
                <a:cs typeface="+mn-lt"/>
              </a:rPr>
              <a:t>Součást Starého zákona, řazena mezi Knihou Jozue a Knihu Rút</a:t>
            </a:r>
          </a:p>
          <a:p>
            <a:pPr marL="800100" lvl="2" indent="-342900">
              <a:spcBef>
                <a:spcPts val="1000"/>
              </a:spcBef>
            </a:pPr>
            <a:r>
              <a:rPr lang="cs-CZ" sz="2400" b="1">
                <a:ea typeface="+mn-lt"/>
                <a:cs typeface="+mn-lt"/>
              </a:rPr>
              <a:t>Prameny:</a:t>
            </a:r>
          </a:p>
          <a:p>
            <a:pPr marL="1257300" lvl="3" indent="-342900">
              <a:spcBef>
                <a:spcPts val="1000"/>
              </a:spcBef>
            </a:pPr>
            <a:r>
              <a:rPr lang="cs-CZ" sz="2200">
                <a:ea typeface="+mn-lt"/>
                <a:cs typeface="+mn-lt"/>
              </a:rPr>
              <a:t>Hebrejská Bible (</a:t>
            </a:r>
            <a:r>
              <a:rPr lang="cs-CZ" sz="2200" err="1">
                <a:ea typeface="+mn-lt"/>
                <a:cs typeface="+mn-lt"/>
              </a:rPr>
              <a:t>Tanach</a:t>
            </a:r>
            <a:r>
              <a:rPr lang="cs-CZ" sz="2200">
                <a:ea typeface="+mn-lt"/>
                <a:cs typeface="+mn-lt"/>
              </a:rPr>
              <a:t>, část </a:t>
            </a:r>
            <a:r>
              <a:rPr lang="cs-CZ" sz="2200" err="1">
                <a:ea typeface="+mn-lt"/>
                <a:cs typeface="+mn-lt"/>
              </a:rPr>
              <a:t>Nevi’im</a:t>
            </a:r>
            <a:r>
              <a:rPr lang="cs-CZ" sz="2200">
                <a:ea typeface="+mn-lt"/>
                <a:cs typeface="+mn-lt"/>
              </a:rPr>
              <a:t> – prorocké knihy)</a:t>
            </a:r>
          </a:p>
          <a:p>
            <a:pPr marL="1257300" lvl="3" indent="-342900">
              <a:spcBef>
                <a:spcPts val="1000"/>
              </a:spcBef>
            </a:pPr>
            <a:r>
              <a:rPr lang="cs-CZ" sz="2200">
                <a:ea typeface="+mn-lt"/>
                <a:cs typeface="+mn-lt"/>
              </a:rPr>
              <a:t>Septuaginta - řecký překlad zahrnující i tuto knihu </a:t>
            </a:r>
          </a:p>
          <a:p>
            <a:pPr marL="1257300" lvl="3" indent="-342900">
              <a:spcBef>
                <a:spcPts val="1000"/>
              </a:spcBef>
            </a:pPr>
            <a:r>
              <a:rPr lang="cs-CZ" sz="2200">
                <a:ea typeface="+mn-lt"/>
                <a:cs typeface="+mn-lt"/>
              </a:rPr>
              <a:t>Vulgáta - latinská verze používaná v křesťanské tradici</a:t>
            </a:r>
          </a:p>
          <a:p>
            <a:pPr lvl="1"/>
            <a:endParaRPr lang="cs-CZ">
              <a:ea typeface="+mn-lt"/>
              <a:cs typeface="+mn-lt"/>
            </a:endParaRPr>
          </a:p>
          <a:p>
            <a:pPr lvl="1"/>
            <a:endParaRPr lang="cs-CZ">
              <a:ea typeface="Calibri"/>
              <a:cs typeface="Calibri"/>
            </a:endParaRPr>
          </a:p>
          <a:p>
            <a:pPr lvl="1"/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41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B6E06-C338-21EC-5909-E0531E5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Kniha</a:t>
            </a:r>
            <a:r>
              <a:rPr lang="cs-CZ" sz="540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>
                <a:ea typeface="Calibri Light"/>
                <a:cs typeface="Calibri Light"/>
              </a:rPr>
              <a:t>Jozue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13D21-75C7-5047-BB98-83409315D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625"/>
            <a:ext cx="10515600" cy="480733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cs-CZ" sz="1800" b="1">
              <a:ea typeface="+mn-lt"/>
              <a:cs typeface="+mn-lt"/>
            </a:endParaRPr>
          </a:p>
          <a:p>
            <a:endParaRPr lang="cs-CZ" sz="1900" b="1">
              <a:ea typeface="+mn-lt"/>
              <a:cs typeface="+mn-lt"/>
            </a:endParaRPr>
          </a:p>
          <a:p>
            <a:r>
              <a:rPr lang="cs-CZ" sz="1900" b="1">
                <a:ea typeface="+mn-lt"/>
                <a:cs typeface="+mn-lt"/>
              </a:rPr>
              <a:t>Převzetí vedení Izraele:</a:t>
            </a:r>
            <a:r>
              <a:rPr lang="cs-CZ" sz="1900">
                <a:ea typeface="+mn-lt"/>
                <a:cs typeface="+mn-lt"/>
              </a:rPr>
              <a:t> Jozue po smrti Mojžíše vede lid Kanaánu (zaslíbené země).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Špionáž v Jerichu:</a:t>
            </a:r>
            <a:r>
              <a:rPr lang="cs-CZ" sz="1900">
                <a:ea typeface="+mn-lt"/>
                <a:cs typeface="+mn-lt"/>
              </a:rPr>
              <a:t> Jozue posílá špehy, které zachrání žena </a:t>
            </a:r>
            <a:r>
              <a:rPr lang="cs-CZ" sz="1900" err="1">
                <a:ea typeface="+mn-lt"/>
                <a:cs typeface="+mn-lt"/>
              </a:rPr>
              <a:t>Rachab</a:t>
            </a:r>
            <a:r>
              <a:rPr lang="cs-CZ" sz="1900">
                <a:ea typeface="+mn-lt"/>
                <a:cs typeface="+mn-lt"/>
              </a:rPr>
              <a:t>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Přechod přes Jordán:</a:t>
            </a:r>
            <a:r>
              <a:rPr lang="cs-CZ" sz="1900">
                <a:ea typeface="+mn-lt"/>
                <a:cs typeface="+mn-lt"/>
              </a:rPr>
              <a:t> Izraelité zázračně překročí Jordán.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Dobytí Jericha:</a:t>
            </a:r>
            <a:r>
              <a:rPr lang="cs-CZ" sz="1900">
                <a:ea typeface="+mn-lt"/>
                <a:cs typeface="+mn-lt"/>
              </a:rPr>
              <a:t> Po sedmi dnech obléhání města se hradby Jericha zřítili a město bylo dobyto.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Porážka v Aji:</a:t>
            </a:r>
            <a:r>
              <a:rPr lang="cs-CZ" sz="1900">
                <a:ea typeface="+mn-lt"/>
                <a:cs typeface="+mn-lt"/>
              </a:rPr>
              <a:t> Kvůli hříchu jednoho z Izraelitů utrpěli nejprve porážku, po očištění však Aj dobyli.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Podvod </a:t>
            </a:r>
            <a:r>
              <a:rPr lang="cs-CZ" sz="1900" b="1" err="1">
                <a:ea typeface="+mn-lt"/>
                <a:cs typeface="+mn-lt"/>
              </a:rPr>
              <a:t>Gibeonských</a:t>
            </a:r>
            <a:r>
              <a:rPr lang="cs-CZ" sz="1900" b="1">
                <a:ea typeface="+mn-lt"/>
                <a:cs typeface="+mn-lt"/>
              </a:rPr>
              <a:t>:</a:t>
            </a:r>
            <a:r>
              <a:rPr lang="cs-CZ" sz="1900">
                <a:ea typeface="+mn-lt"/>
                <a:cs typeface="+mn-lt"/>
              </a:rPr>
              <a:t> </a:t>
            </a:r>
            <a:r>
              <a:rPr lang="cs-CZ" sz="1900" err="1">
                <a:ea typeface="+mn-lt"/>
                <a:cs typeface="+mn-lt"/>
              </a:rPr>
              <a:t>Gibeonité</a:t>
            </a:r>
            <a:r>
              <a:rPr lang="cs-CZ" sz="1900">
                <a:ea typeface="+mn-lt"/>
                <a:cs typeface="+mn-lt"/>
              </a:rPr>
              <a:t> předstírali, že pocházejí zdaleka, a tak s Izraelity uzavřeli smlouvu.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Zastavení slunce:</a:t>
            </a:r>
            <a:r>
              <a:rPr lang="cs-CZ" sz="1900">
                <a:ea typeface="+mn-lt"/>
                <a:cs typeface="+mn-lt"/>
              </a:rPr>
              <a:t> V bitvě u </a:t>
            </a:r>
            <a:r>
              <a:rPr lang="cs-CZ" sz="1900" err="1">
                <a:ea typeface="+mn-lt"/>
                <a:cs typeface="+mn-lt"/>
              </a:rPr>
              <a:t>Gibeonu</a:t>
            </a:r>
            <a:r>
              <a:rPr lang="cs-CZ" sz="1900">
                <a:ea typeface="+mn-lt"/>
                <a:cs typeface="+mn-lt"/>
              </a:rPr>
              <a:t> Bůh na Jozuovu prosbu zastavil slunce, aby měli Izraelité čas porazit nepřítele.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Tažení po Kanaánu:</a:t>
            </a:r>
            <a:r>
              <a:rPr lang="cs-CZ" sz="1900">
                <a:ea typeface="+mn-lt"/>
                <a:cs typeface="+mn-lt"/>
              </a:rPr>
              <a:t> Následovala vojenská tažení na jihu a severu, během nichž padla řada měst.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Rozdělení země:</a:t>
            </a:r>
            <a:r>
              <a:rPr lang="cs-CZ" sz="1900">
                <a:ea typeface="+mn-lt"/>
                <a:cs typeface="+mn-lt"/>
              </a:rPr>
              <a:t> Dobyta země byla rozdělena losem mezi 12 izraelských kmenů.</a:t>
            </a:r>
            <a:endParaRPr lang="cs-CZ" sz="1900">
              <a:ea typeface="Calibri"/>
              <a:cs typeface="Calibri"/>
            </a:endParaRPr>
          </a:p>
          <a:p>
            <a:r>
              <a:rPr lang="cs-CZ" sz="1900" b="1">
                <a:ea typeface="+mn-lt"/>
                <a:cs typeface="+mn-lt"/>
              </a:rPr>
              <a:t>Jozuovy závěrečné pokyny:</a:t>
            </a:r>
            <a:r>
              <a:rPr lang="cs-CZ" sz="1900">
                <a:ea typeface="+mn-lt"/>
                <a:cs typeface="+mn-lt"/>
              </a:rPr>
              <a:t> Na konci života Jozue připomíná lidu věrnost </a:t>
            </a:r>
            <a:r>
              <a:rPr lang="cs-CZ" sz="1900" err="1">
                <a:ea typeface="+mn-lt"/>
                <a:cs typeface="+mn-lt"/>
              </a:rPr>
              <a:t>Hodpodinu</a:t>
            </a:r>
            <a:r>
              <a:rPr lang="cs-CZ" sz="1900">
                <a:ea typeface="+mn-lt"/>
                <a:cs typeface="+mn-lt"/>
              </a:rPr>
              <a:t> a umírá ve věku 110 let.</a:t>
            </a:r>
            <a:endParaRPr lang="cs-CZ" sz="1900"/>
          </a:p>
          <a:p>
            <a:pPr marL="0" indent="0">
              <a:buNone/>
            </a:pPr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80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8CCFA-A0C5-FE63-295A-16DA793D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ea typeface="Calibri Light"/>
                <a:cs typeface="Calibri Light"/>
              </a:rPr>
              <a:t>Kniha soudců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36D82-16C7-8C59-9FEA-35C0FCAA4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90"/>
            <a:ext cx="10515600" cy="49841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1900" b="1">
                <a:ea typeface="+mn-lt"/>
                <a:cs typeface="+mn-lt"/>
              </a:rPr>
              <a:t>Smrt </a:t>
            </a:r>
            <a:r>
              <a:rPr lang="cs-CZ" sz="1900" b="1" err="1">
                <a:ea typeface="+mn-lt"/>
                <a:cs typeface="+mn-lt"/>
              </a:rPr>
              <a:t>Jozueho</a:t>
            </a:r>
            <a:r>
              <a:rPr lang="cs-CZ" sz="1900" b="1">
                <a:ea typeface="+mn-lt"/>
                <a:cs typeface="+mn-lt"/>
              </a:rPr>
              <a:t>:</a:t>
            </a:r>
            <a:r>
              <a:rPr lang="cs-CZ" sz="1900">
                <a:ea typeface="+mn-lt"/>
                <a:cs typeface="+mn-lt"/>
              </a:rPr>
              <a:t> Po smrti </a:t>
            </a:r>
            <a:r>
              <a:rPr lang="cs-CZ" sz="1900" err="1">
                <a:ea typeface="+mn-lt"/>
                <a:cs typeface="+mn-lt"/>
              </a:rPr>
              <a:t>Jozueho</a:t>
            </a:r>
            <a:r>
              <a:rPr lang="cs-CZ" sz="1900">
                <a:ea typeface="+mn-lt"/>
                <a:cs typeface="+mn-lt"/>
              </a:rPr>
              <a:t> Izraelité opakovaně odpadali od Hospodina, páchali hřích a byli </a:t>
            </a:r>
            <a:r>
              <a:rPr lang="cs-CZ" sz="1900" err="1">
                <a:ea typeface="+mn-lt"/>
                <a:cs typeface="+mn-lt"/>
              </a:rPr>
              <a:t>ultačováni</a:t>
            </a:r>
            <a:r>
              <a:rPr lang="cs-CZ" sz="1900">
                <a:ea typeface="+mn-lt"/>
                <a:cs typeface="+mn-lt"/>
              </a:rPr>
              <a:t> okolními národy</a:t>
            </a:r>
          </a:p>
          <a:p>
            <a:r>
              <a:rPr lang="cs-CZ" sz="1900" b="1">
                <a:ea typeface="+mn-lt"/>
                <a:cs typeface="+mn-lt"/>
              </a:rPr>
              <a:t>Vysvobození soudci:</a:t>
            </a:r>
            <a:r>
              <a:rPr lang="cs-CZ" sz="1900">
                <a:ea typeface="+mn-lt"/>
                <a:cs typeface="+mn-lt"/>
              </a:rPr>
              <a:t> Bůh povolával soudce – charismatické vůdce, kteří národ vedli k pokání a vysvobodili ho z útlaku nepřátel</a:t>
            </a:r>
            <a:endParaRPr lang="cs-CZ" sz="1900" b="1">
              <a:ea typeface="+mn-lt"/>
              <a:cs typeface="+mn-lt"/>
            </a:endParaRPr>
          </a:p>
          <a:p>
            <a:r>
              <a:rPr lang="cs-CZ" sz="1900" b="1" err="1">
                <a:ea typeface="+mn-lt"/>
                <a:cs typeface="+mn-lt"/>
              </a:rPr>
              <a:t>Otníel</a:t>
            </a:r>
            <a:r>
              <a:rPr lang="cs-CZ" sz="1900" b="1">
                <a:ea typeface="Calibri"/>
                <a:cs typeface="Calibri"/>
              </a:rPr>
              <a:t>:</a:t>
            </a:r>
            <a:r>
              <a:rPr lang="cs-CZ" sz="1900">
                <a:ea typeface="Calibri"/>
                <a:cs typeface="Calibri"/>
              </a:rPr>
              <a:t> První soudce, který vysvobodili Izrael od Aramejců</a:t>
            </a:r>
          </a:p>
          <a:p>
            <a:r>
              <a:rPr lang="cs-CZ" sz="1900" b="1" err="1">
                <a:ea typeface="Calibri"/>
                <a:cs typeface="Calibri"/>
              </a:rPr>
              <a:t>Ehúd</a:t>
            </a:r>
            <a:r>
              <a:rPr lang="cs-CZ" sz="1900" b="1">
                <a:ea typeface="Calibri"/>
                <a:cs typeface="Calibri"/>
              </a:rPr>
              <a:t>:</a:t>
            </a:r>
            <a:r>
              <a:rPr lang="cs-CZ" sz="1900">
                <a:ea typeface="Calibri"/>
                <a:cs typeface="Calibri"/>
              </a:rPr>
              <a:t> Levák, který lstí zabil </a:t>
            </a:r>
            <a:r>
              <a:rPr lang="cs-CZ" sz="1900" err="1">
                <a:ea typeface="Calibri"/>
                <a:cs typeface="Calibri"/>
              </a:rPr>
              <a:t>moábského</a:t>
            </a:r>
            <a:r>
              <a:rPr lang="cs-CZ" sz="1900">
                <a:ea typeface="Calibri"/>
                <a:cs typeface="Calibri"/>
              </a:rPr>
              <a:t> krále </a:t>
            </a:r>
            <a:r>
              <a:rPr lang="cs-CZ" sz="1900" err="1">
                <a:ea typeface="Calibri"/>
                <a:cs typeface="Calibri"/>
              </a:rPr>
              <a:t>Eglóna</a:t>
            </a:r>
            <a:r>
              <a:rPr lang="cs-CZ" sz="1900">
                <a:ea typeface="Calibri"/>
                <a:cs typeface="Calibri"/>
              </a:rPr>
              <a:t> a přinesl Izraeli mír.</a:t>
            </a:r>
          </a:p>
          <a:p>
            <a:r>
              <a:rPr lang="cs-CZ" sz="1900" b="1" err="1">
                <a:ea typeface="Calibri"/>
                <a:cs typeface="Calibri"/>
              </a:rPr>
              <a:t>Debóra</a:t>
            </a:r>
            <a:r>
              <a:rPr lang="cs-CZ" sz="1900" b="1">
                <a:ea typeface="Calibri"/>
                <a:cs typeface="Calibri"/>
              </a:rPr>
              <a:t> a </a:t>
            </a:r>
            <a:r>
              <a:rPr lang="cs-CZ" sz="1900" b="1" err="1">
                <a:ea typeface="Calibri"/>
                <a:cs typeface="Calibri"/>
              </a:rPr>
              <a:t>Bárak</a:t>
            </a:r>
            <a:r>
              <a:rPr lang="cs-CZ" sz="1900" b="1">
                <a:ea typeface="Calibri"/>
                <a:cs typeface="Calibri"/>
              </a:rPr>
              <a:t>:</a:t>
            </a:r>
            <a:r>
              <a:rPr lang="cs-CZ" sz="1900">
                <a:ea typeface="Calibri"/>
                <a:cs typeface="Calibri"/>
              </a:rPr>
              <a:t> Prorokyně a soudkyně, spolu s vojevůdcem Barákem porazili </a:t>
            </a:r>
            <a:r>
              <a:rPr lang="cs-CZ" sz="1900" err="1">
                <a:ea typeface="Calibri"/>
                <a:cs typeface="Calibri"/>
              </a:rPr>
              <a:t>Kanaánce</a:t>
            </a:r>
            <a:r>
              <a:rPr lang="cs-CZ" sz="1900">
                <a:ea typeface="Calibri"/>
                <a:cs typeface="Calibri"/>
              </a:rPr>
              <a:t>. Generál </a:t>
            </a:r>
            <a:r>
              <a:rPr lang="cs-CZ" sz="1900" err="1">
                <a:ea typeface="Calibri"/>
                <a:cs typeface="Calibri"/>
              </a:rPr>
              <a:t>Sísera</a:t>
            </a:r>
            <a:r>
              <a:rPr lang="cs-CZ" sz="1900">
                <a:ea typeface="Calibri"/>
                <a:cs typeface="Calibri"/>
              </a:rPr>
              <a:t> byl zabit ženou </a:t>
            </a:r>
            <a:r>
              <a:rPr lang="cs-CZ" sz="1900" err="1">
                <a:ea typeface="Calibri"/>
                <a:cs typeface="Calibri"/>
              </a:rPr>
              <a:t>Jael</a:t>
            </a:r>
            <a:r>
              <a:rPr lang="cs-CZ" sz="1900">
                <a:ea typeface="Calibri"/>
                <a:cs typeface="Calibri"/>
              </a:rPr>
              <a:t>.</a:t>
            </a:r>
          </a:p>
          <a:p>
            <a:r>
              <a:rPr lang="cs-CZ" sz="1900" b="1" err="1">
                <a:ea typeface="Calibri"/>
                <a:cs typeface="Calibri"/>
              </a:rPr>
              <a:t>Gedeón</a:t>
            </a:r>
            <a:r>
              <a:rPr lang="cs-CZ" sz="1900" b="1">
                <a:ea typeface="Calibri"/>
                <a:cs typeface="Calibri"/>
              </a:rPr>
              <a:t>:</a:t>
            </a:r>
            <a:r>
              <a:rPr lang="cs-CZ" sz="1900">
                <a:ea typeface="Calibri"/>
                <a:cs typeface="Calibri"/>
              </a:rPr>
              <a:t> Z malého počtu 300 mužů porazil početně silné </a:t>
            </a:r>
            <a:r>
              <a:rPr lang="cs-CZ" sz="1900" err="1">
                <a:ea typeface="Calibri"/>
                <a:cs typeface="Calibri"/>
              </a:rPr>
              <a:t>Midjánce</a:t>
            </a:r>
            <a:r>
              <a:rPr lang="cs-CZ" sz="1900">
                <a:ea typeface="Calibri"/>
                <a:cs typeface="Calibri"/>
              </a:rPr>
              <a:t>. Vítězství bylo připisováno Boží moci.</a:t>
            </a:r>
          </a:p>
          <a:p>
            <a:r>
              <a:rPr lang="cs-CZ" sz="1900" b="1" err="1">
                <a:ea typeface="Calibri"/>
                <a:cs typeface="Calibri"/>
              </a:rPr>
              <a:t>Jefta</a:t>
            </a:r>
            <a:r>
              <a:rPr lang="cs-CZ" sz="1900" b="1">
                <a:ea typeface="Calibri"/>
                <a:cs typeface="Calibri"/>
              </a:rPr>
              <a:t>:</a:t>
            </a:r>
            <a:r>
              <a:rPr lang="cs-CZ" sz="1900">
                <a:ea typeface="Calibri"/>
                <a:cs typeface="Calibri"/>
              </a:rPr>
              <a:t> Vítěz nad </a:t>
            </a:r>
            <a:r>
              <a:rPr lang="cs-CZ" sz="1900" err="1">
                <a:ea typeface="Calibri"/>
                <a:cs typeface="Calibri"/>
              </a:rPr>
              <a:t>Amónci</a:t>
            </a:r>
            <a:r>
              <a:rPr lang="cs-CZ" sz="1900">
                <a:ea typeface="Calibri"/>
                <a:cs typeface="Calibri"/>
              </a:rPr>
              <a:t>, dal však unáhlený slib, který skončil tragédií jeho dcery.</a:t>
            </a:r>
          </a:p>
          <a:p>
            <a:r>
              <a:rPr lang="cs-CZ" sz="1900" b="1" err="1">
                <a:ea typeface="Calibri"/>
                <a:cs typeface="Calibri"/>
              </a:rPr>
              <a:t>Samsón</a:t>
            </a:r>
            <a:r>
              <a:rPr lang="cs-CZ" sz="1900" b="1">
                <a:ea typeface="Calibri"/>
                <a:cs typeface="Calibri"/>
              </a:rPr>
              <a:t>:</a:t>
            </a:r>
            <a:r>
              <a:rPr lang="cs-CZ" sz="1900">
                <a:ea typeface="Calibri"/>
                <a:cs typeface="Calibri"/>
              </a:rPr>
              <a:t> </a:t>
            </a:r>
            <a:r>
              <a:rPr lang="cs-CZ" sz="1900" err="1">
                <a:ea typeface="Calibri"/>
                <a:cs typeface="Calibri"/>
              </a:rPr>
              <a:t>Nazírejec</a:t>
            </a:r>
            <a:r>
              <a:rPr lang="cs-CZ" sz="1900">
                <a:ea typeface="Calibri"/>
                <a:cs typeface="Calibri"/>
              </a:rPr>
              <a:t> obdařený </a:t>
            </a:r>
            <a:r>
              <a:rPr lang="cs-CZ" sz="1900" err="1">
                <a:ea typeface="Calibri"/>
                <a:cs typeface="Calibri"/>
              </a:rPr>
              <a:t>nadlisdkou</a:t>
            </a:r>
            <a:r>
              <a:rPr lang="cs-CZ" sz="1900">
                <a:ea typeface="Calibri"/>
                <a:cs typeface="Calibri"/>
              </a:rPr>
              <a:t> silou, bojoval proti </a:t>
            </a:r>
            <a:r>
              <a:rPr lang="cs-CZ" sz="1900" err="1">
                <a:ea typeface="Calibri"/>
                <a:cs typeface="Calibri"/>
              </a:rPr>
              <a:t>Pelištějcům</a:t>
            </a:r>
            <a:r>
              <a:rPr lang="cs-CZ" sz="1900">
                <a:ea typeface="Calibri"/>
                <a:cs typeface="Calibri"/>
              </a:rPr>
              <a:t>. Nakonec při zničení </a:t>
            </a:r>
            <a:r>
              <a:rPr lang="cs-CZ" sz="1900" err="1">
                <a:ea typeface="Calibri"/>
                <a:cs typeface="Calibri"/>
              </a:rPr>
              <a:t>filištínského</a:t>
            </a:r>
            <a:r>
              <a:rPr lang="cs-CZ" sz="1900">
                <a:ea typeface="Calibri"/>
                <a:cs typeface="Calibri"/>
              </a:rPr>
              <a:t> chrámu zemřel spolu s nepřáteli.</a:t>
            </a:r>
          </a:p>
          <a:p>
            <a:r>
              <a:rPr lang="cs-CZ" sz="1900" b="1">
                <a:ea typeface="+mn-lt"/>
                <a:cs typeface="+mn-lt"/>
              </a:rPr>
              <a:t>Cyklus hříchu:</a:t>
            </a:r>
            <a:r>
              <a:rPr lang="cs-CZ" sz="1900">
                <a:ea typeface="+mn-lt"/>
                <a:cs typeface="+mn-lt"/>
              </a:rPr>
              <a:t> Opakující se schéma, po každém soudci se cyklus opakuje.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12664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E973D-DA34-8158-98BD-15320364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E5B328-7AE8-14EB-57D2-8D019948C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625"/>
            <a:ext cx="10515600" cy="5287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/>
              <a:t>Knihy Samuelovy</a:t>
            </a:r>
            <a:r>
              <a:rPr lang="cs-CZ"/>
              <a:t> </a:t>
            </a:r>
          </a:p>
          <a:p>
            <a:pPr lvl="1"/>
            <a:r>
              <a:rPr lang="cs-CZ">
                <a:ea typeface="Calibri"/>
                <a:cs typeface="Calibri"/>
              </a:rPr>
              <a:t>Součást Starého zákona, nachází se mezi Knihou Soudců a Knihami královskými</a:t>
            </a:r>
          </a:p>
          <a:p>
            <a:pPr lvl="1"/>
            <a:r>
              <a:rPr lang="cs-CZ">
                <a:ea typeface="Calibri"/>
                <a:cs typeface="Calibri"/>
              </a:rPr>
              <a:t>Rozděleny na dvě části: </a:t>
            </a:r>
            <a:r>
              <a:rPr lang="cs-CZ" b="1">
                <a:ea typeface="Calibri"/>
                <a:cs typeface="Calibri"/>
              </a:rPr>
              <a:t>1. a 2. kniha Samuelova</a:t>
            </a:r>
            <a:endParaRPr lang="cs-CZ" b="1"/>
          </a:p>
          <a:p>
            <a:pPr lvl="1"/>
            <a:r>
              <a:rPr lang="cs-CZ" b="1">
                <a:ea typeface="Calibri"/>
                <a:cs typeface="Calibri"/>
              </a:rPr>
              <a:t>Prameny:</a:t>
            </a:r>
            <a:endParaRPr lang="cs-CZ" b="1"/>
          </a:p>
          <a:p>
            <a:pPr lvl="2"/>
            <a:r>
              <a:rPr lang="cs-CZ" err="1">
                <a:ea typeface="Calibri"/>
                <a:cs typeface="Calibri"/>
              </a:rPr>
              <a:t>Heberejská</a:t>
            </a:r>
            <a:r>
              <a:rPr lang="cs-CZ">
                <a:ea typeface="Calibri"/>
                <a:cs typeface="Calibri"/>
              </a:rPr>
              <a:t> Bible (</a:t>
            </a:r>
            <a:r>
              <a:rPr lang="cs-CZ" err="1">
                <a:ea typeface="Calibri"/>
                <a:cs typeface="Calibri"/>
              </a:rPr>
              <a:t>Tanach</a:t>
            </a:r>
            <a:r>
              <a:rPr lang="cs-CZ">
                <a:ea typeface="Calibri"/>
                <a:cs typeface="Calibri"/>
              </a:rPr>
              <a:t>) - původní text</a:t>
            </a:r>
          </a:p>
          <a:p>
            <a:pPr lvl="2"/>
            <a:r>
              <a:rPr lang="cs-CZ">
                <a:ea typeface="Calibri"/>
                <a:cs typeface="Calibri"/>
              </a:rPr>
              <a:t>Septuaginta</a:t>
            </a:r>
            <a:r>
              <a:rPr lang="cs-CZ" sz="2000">
                <a:ea typeface="+mn-lt"/>
                <a:cs typeface="+mn-lt"/>
              </a:rPr>
              <a:t> – řecký překlad (3. stol. př. n. l.)</a:t>
            </a:r>
            <a:endParaRPr lang="cs-CZ">
              <a:ea typeface="+mn-lt"/>
              <a:cs typeface="+mn-lt"/>
            </a:endParaRPr>
          </a:p>
          <a:p>
            <a:pPr lvl="2"/>
            <a:r>
              <a:rPr lang="cs-CZ" sz="2000">
                <a:ea typeface="+mn-lt"/>
                <a:cs typeface="+mn-lt"/>
              </a:rPr>
              <a:t>Rukopisy od Mrtvého moře – nejstarší dochované </a:t>
            </a:r>
            <a:r>
              <a:rPr lang="cs-CZ">
                <a:ea typeface="+mn-lt"/>
                <a:cs typeface="+mn-lt"/>
              </a:rPr>
              <a:t>fragmenty</a:t>
            </a:r>
          </a:p>
          <a:p>
            <a:pPr lvl="2"/>
            <a:r>
              <a:rPr lang="cs-CZ" err="1">
                <a:ea typeface="+mn-lt"/>
                <a:cs typeface="+mn-lt"/>
              </a:rPr>
              <a:t>Pšitta</a:t>
            </a:r>
            <a:r>
              <a:rPr lang="cs-CZ" sz="2000">
                <a:ea typeface="+mn-lt"/>
                <a:cs typeface="+mn-lt"/>
              </a:rPr>
              <a:t> – syrský </a:t>
            </a:r>
            <a:r>
              <a:rPr lang="cs-CZ">
                <a:ea typeface="+mn-lt"/>
                <a:cs typeface="+mn-lt"/>
              </a:rPr>
              <a:t>překlad</a:t>
            </a:r>
          </a:p>
          <a:p>
            <a:pPr lvl="2"/>
            <a:r>
              <a:rPr lang="cs-CZ">
                <a:ea typeface="+mn-lt"/>
                <a:cs typeface="+mn-lt"/>
              </a:rPr>
              <a:t>Vulgáta</a:t>
            </a:r>
            <a:r>
              <a:rPr lang="cs-CZ" sz="2000">
                <a:ea typeface="+mn-lt"/>
                <a:cs typeface="+mn-lt"/>
              </a:rPr>
              <a:t> – latinský překlad užívaný v katolické </a:t>
            </a:r>
            <a:r>
              <a:rPr lang="cs-CZ">
                <a:ea typeface="+mn-lt"/>
                <a:cs typeface="+mn-lt"/>
              </a:rPr>
              <a:t>tradici</a:t>
            </a:r>
          </a:p>
          <a:p>
            <a:pPr lvl="2"/>
            <a:r>
              <a:rPr lang="cs-CZ" err="1">
                <a:ea typeface="+mn-lt"/>
                <a:cs typeface="+mn-lt"/>
              </a:rPr>
              <a:t>Targumy</a:t>
            </a:r>
            <a:r>
              <a:rPr lang="cs-CZ" sz="2000">
                <a:ea typeface="+mn-lt"/>
                <a:cs typeface="+mn-lt"/>
              </a:rPr>
              <a:t> – aramejské </a:t>
            </a:r>
            <a:r>
              <a:rPr lang="cs-CZ">
                <a:ea typeface="+mn-lt"/>
                <a:cs typeface="+mn-lt"/>
              </a:rPr>
              <a:t>parafráze</a:t>
            </a:r>
            <a:endParaRPr lang="cs-CZ" b="1">
              <a:ea typeface="+mn-lt"/>
              <a:cs typeface="+mn-lt"/>
            </a:endParaRPr>
          </a:p>
          <a:p>
            <a:r>
              <a:rPr lang="cs-CZ" b="1">
                <a:ea typeface="Calibri" panose="020F0502020204030204"/>
                <a:cs typeface="Calibri" panose="020F0502020204030204"/>
              </a:rPr>
              <a:t>Knihy královské</a:t>
            </a:r>
          </a:p>
          <a:p>
            <a:pPr lvl="1"/>
            <a:r>
              <a:rPr lang="cs-CZ">
                <a:ea typeface="Calibri" panose="020F0502020204030204"/>
                <a:cs typeface="Calibri" panose="020F0502020204030204"/>
              </a:rPr>
              <a:t>Součást Starého zákona, následující po Knihách Samuelových</a:t>
            </a:r>
          </a:p>
          <a:p>
            <a:pPr lvl="1"/>
            <a:r>
              <a:rPr lang="cs-CZ">
                <a:ea typeface="Calibri" panose="020F0502020204030204"/>
                <a:cs typeface="Calibri" panose="020F0502020204030204"/>
              </a:rPr>
              <a:t>Rozděleny na dvě části: </a:t>
            </a:r>
            <a:r>
              <a:rPr lang="cs-CZ" b="1">
                <a:ea typeface="Calibri" panose="020F0502020204030204"/>
                <a:cs typeface="Calibri" panose="020F0502020204030204"/>
              </a:rPr>
              <a:t>1. a 2. kniha královská</a:t>
            </a:r>
          </a:p>
          <a:p>
            <a:pPr lvl="1"/>
            <a:r>
              <a:rPr lang="cs-CZ" b="1">
                <a:ea typeface="Calibri" panose="020F0502020204030204"/>
                <a:cs typeface="Calibri" panose="020F0502020204030204"/>
              </a:rPr>
              <a:t>Prameny:</a:t>
            </a:r>
            <a:endParaRPr lang="cs-CZ">
              <a:ea typeface="+mn-lt"/>
              <a:cs typeface="+mn-lt"/>
            </a:endParaRPr>
          </a:p>
          <a:p>
            <a:pPr lvl="2"/>
            <a:r>
              <a:rPr lang="cs-CZ">
                <a:ea typeface="+mn-lt"/>
                <a:cs typeface="+mn-lt"/>
              </a:rPr>
              <a:t>Hebrejská Bible (</a:t>
            </a:r>
            <a:r>
              <a:rPr lang="cs-CZ" err="1">
                <a:ea typeface="+mn-lt"/>
                <a:cs typeface="+mn-lt"/>
              </a:rPr>
              <a:t>Tanach</a:t>
            </a:r>
            <a:r>
              <a:rPr lang="cs-CZ">
                <a:ea typeface="+mn-lt"/>
                <a:cs typeface="+mn-lt"/>
              </a:rPr>
              <a:t>) – původní text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lvl="2"/>
            <a:r>
              <a:rPr lang="cs-CZ">
                <a:ea typeface="+mn-lt"/>
                <a:cs typeface="+mn-lt"/>
              </a:rPr>
              <a:t>Septuaginta – řecký překlad</a:t>
            </a:r>
            <a:endParaRPr lang="cs-CZ"/>
          </a:p>
          <a:p>
            <a:pPr lvl="2"/>
            <a:r>
              <a:rPr lang="cs-CZ">
                <a:ea typeface="+mn-lt"/>
                <a:cs typeface="+mn-lt"/>
              </a:rPr>
              <a:t>Rukopisy od Mrtvého moře</a:t>
            </a:r>
            <a:endParaRPr lang="cs-CZ"/>
          </a:p>
          <a:p>
            <a:pPr lvl="2"/>
            <a:r>
              <a:rPr lang="cs-CZ" err="1">
                <a:ea typeface="+mn-lt"/>
                <a:cs typeface="+mn-lt"/>
              </a:rPr>
              <a:t>Pšitta</a:t>
            </a:r>
            <a:r>
              <a:rPr lang="cs-CZ">
                <a:ea typeface="+mn-lt"/>
                <a:cs typeface="+mn-lt"/>
              </a:rPr>
              <a:t> – syrský překlad</a:t>
            </a:r>
            <a:endParaRPr lang="cs-CZ"/>
          </a:p>
          <a:p>
            <a:pPr lvl="2"/>
            <a:r>
              <a:rPr lang="cs-CZ">
                <a:ea typeface="+mn-lt"/>
                <a:cs typeface="+mn-lt"/>
              </a:rPr>
              <a:t>Vulgáta – latinská tradice</a:t>
            </a:r>
            <a:endParaRPr lang="cs-CZ"/>
          </a:p>
          <a:p>
            <a:pPr lvl="2"/>
            <a:r>
              <a:rPr lang="cs-CZ" err="1">
                <a:ea typeface="+mn-lt"/>
                <a:cs typeface="+mn-lt"/>
              </a:rPr>
              <a:t>Targumy</a:t>
            </a:r>
            <a:r>
              <a:rPr lang="cs-CZ">
                <a:ea typeface="+mn-lt"/>
                <a:cs typeface="+mn-lt"/>
              </a:rPr>
              <a:t> – aramejská podoba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15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63BD7-4202-367B-E6E4-CF39110C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Knihy Samuelovy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0E3D0-0954-3511-7D77-CD6F0EA19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/>
              <a:t>1. Kniha Samuelova </a:t>
            </a:r>
          </a:p>
          <a:p>
            <a:pPr lvl="1"/>
            <a:r>
              <a:rPr lang="cs-CZ"/>
              <a:t>Narození Samuela  - jeho matka Anna si vyprosila syna a zasvětila ho Hospodinu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/>
              <a:t>Samuel slouží jako kněz a prorok - působí jako prostředník mezi Bohem a lidem 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cs-CZ"/>
              <a:t>Izraelité chtějí krále jako okolní národy - Samuel varuje, ale Bůh jejich přání splní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/>
              <a:t>Saul prvním králem Izraele – nejprve úspěšný, později se odvrací od Hospodina a je odmítnut</a:t>
            </a:r>
          </a:p>
          <a:p>
            <a:pPr lvl="1"/>
            <a:r>
              <a:rPr lang="cs-CZ"/>
              <a:t>Pomazání Davida – mladý pastýř, který v boji porazí obra Goliáše 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cs-CZ"/>
              <a:t>David a Saul – David získává slávu, Saul žárlí, David se musí skrývat, ale Saula nezabije 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r>
              <a:rPr lang="cs-CZ" b="1"/>
              <a:t>2. Kniha Samuelova</a:t>
            </a:r>
            <a:r>
              <a:rPr lang="cs-CZ"/>
              <a:t> </a:t>
            </a:r>
          </a:p>
          <a:p>
            <a:pPr lvl="1"/>
            <a:r>
              <a:rPr lang="cs-CZ"/>
              <a:t>Smrt Saula – po Saulově pádu se David stává králem nejprve Judska a poté celého Izraele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/>
              <a:t>Rozšíření Izraele – David dobývá město a činí z něj hlavní město i duchovní centrum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 err="1"/>
              <a:t>Batšeba</a:t>
            </a:r>
            <a:r>
              <a:rPr lang="cs-CZ"/>
              <a:t> - Davidův hřích s </a:t>
            </a:r>
            <a:r>
              <a:rPr lang="cs-CZ" err="1"/>
              <a:t>Batšebou</a:t>
            </a:r>
            <a:r>
              <a:rPr lang="cs-CZ"/>
              <a:t> a smrt jejího muže </a:t>
            </a:r>
            <a:r>
              <a:rPr lang="cs-CZ" err="1"/>
              <a:t>Urijáše</a:t>
            </a:r>
            <a:r>
              <a:rPr lang="cs-CZ"/>
              <a:t>, prorok Nátan Davida napomíná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 err="1"/>
              <a:t>Abšalomova</a:t>
            </a:r>
            <a:r>
              <a:rPr lang="cs-CZ"/>
              <a:t> vzpoura - Davidův syn se proti němu postaví, vzniká občanská válka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/>
              <a:t>Závěr – David jako starý král připravuje předání trůnu svému synu Šalomounovi</a:t>
            </a:r>
            <a:endParaRPr lang="cs-CZ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378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7E0F6-9322-4F49-EC7B-800FD4E1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Knihy královské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765FFC-879A-13A4-6052-78296E8A2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625"/>
            <a:ext cx="10515600" cy="50713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1800" b="1"/>
              <a:t>1. Kniha Královská </a:t>
            </a:r>
            <a:endParaRPr lang="cs-CZ" sz="1800" b="1">
              <a:ea typeface="Calibri"/>
              <a:cs typeface="Calibri"/>
            </a:endParaRPr>
          </a:p>
          <a:p>
            <a:pPr lvl="1"/>
            <a:r>
              <a:rPr lang="cs-CZ" sz="1800"/>
              <a:t>Smrt Davida - vládu přebírá jeho syn Šalamoun. 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/>
              <a:t>Moudrost Šalamouna - slavný soud dvou matek o dítěti, symbol spravedlivého krále. </a:t>
            </a:r>
            <a:endParaRPr lang="cs-CZ" sz="18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cs-CZ" sz="1800"/>
              <a:t>Chrám v Jeruzalémě - vybudován jako středisko bohoslužby, Jeruzalém se stává kulturním i náboženským centrem. 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/>
              <a:t>Rozkvět království - období prosperity a dobrých mezinárodních vztahů.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>
                <a:ea typeface="Calibri"/>
                <a:cs typeface="Calibri"/>
              </a:rPr>
              <a:t>Odvrácení od Boha - Šalamoun se nechává svést cizími ženami a jejich bohy, Bůh oznamuje rozdělení království </a:t>
            </a:r>
          </a:p>
          <a:p>
            <a:pPr lvl="1"/>
            <a:r>
              <a:rPr lang="cs-CZ" sz="1800"/>
              <a:t>Šalamounova smrt – spor mezi </a:t>
            </a:r>
            <a:r>
              <a:rPr lang="cs-CZ" sz="1800" err="1"/>
              <a:t>Roboámem</a:t>
            </a:r>
            <a:r>
              <a:rPr lang="cs-CZ" sz="1800"/>
              <a:t> a </a:t>
            </a:r>
            <a:r>
              <a:rPr lang="cs-CZ" sz="1800" err="1"/>
              <a:t>Jeroboámem</a:t>
            </a:r>
            <a:r>
              <a:rPr lang="cs-CZ" sz="1800"/>
              <a:t>, Izrael se dělí na severní a jižní království </a:t>
            </a:r>
            <a:endParaRPr lang="cs-CZ" sz="1800" b="1">
              <a:ea typeface="Calibri"/>
              <a:cs typeface="Calibri"/>
            </a:endParaRPr>
          </a:p>
          <a:p>
            <a:r>
              <a:rPr lang="cs-CZ" sz="1800" b="1"/>
              <a:t>2. Kniha Královská 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/>
              <a:t>Severní království (Izrael) – opakovaně se odvrací od Hospodina, vládne zde mnoho bezbožných králů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>
                <a:ea typeface="Calibri"/>
                <a:cs typeface="Calibri"/>
              </a:rPr>
              <a:t>Jižní </a:t>
            </a:r>
            <a:r>
              <a:rPr lang="cs-CZ" sz="1800" err="1">
                <a:ea typeface="Calibri"/>
                <a:cs typeface="Calibri"/>
              </a:rPr>
              <a:t>králoství</a:t>
            </a:r>
            <a:r>
              <a:rPr lang="cs-CZ" sz="1800">
                <a:ea typeface="Calibri"/>
                <a:cs typeface="Calibri"/>
              </a:rPr>
              <a:t> (Juda) - občasná náboženská obnova, ale také časté odpadnutí</a:t>
            </a:r>
          </a:p>
          <a:p>
            <a:pPr lvl="1"/>
            <a:r>
              <a:rPr lang="cs-CZ" sz="1800" err="1"/>
              <a:t>Elijáš</a:t>
            </a:r>
            <a:r>
              <a:rPr lang="cs-CZ" sz="1800"/>
              <a:t> a </a:t>
            </a:r>
            <a:r>
              <a:rPr lang="cs-CZ" sz="1800" err="1"/>
              <a:t>Elíša</a:t>
            </a:r>
            <a:r>
              <a:rPr lang="cs-CZ" sz="1800"/>
              <a:t> - proroci, bojují proti modloslužbě a připomínají věrnost Hospodinu 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/>
              <a:t>Pád Izraele (722 př.n.l.) - Severní </a:t>
            </a:r>
            <a:r>
              <a:rPr lang="cs-CZ" sz="1800" err="1"/>
              <a:t>králoství</a:t>
            </a:r>
            <a:r>
              <a:rPr lang="cs-CZ" sz="1800"/>
              <a:t> dobyto Asyřany, obyvatelé odvedeni do exilu </a:t>
            </a:r>
            <a:endParaRPr lang="cs-CZ" sz="1800">
              <a:ea typeface="Calibri"/>
              <a:cs typeface="Calibri"/>
            </a:endParaRPr>
          </a:p>
          <a:p>
            <a:pPr lvl="1"/>
            <a:r>
              <a:rPr lang="cs-CZ" sz="1800"/>
              <a:t>Pád Judy (586 př.n.l.) - </a:t>
            </a:r>
            <a:r>
              <a:rPr lang="cs-CZ" sz="1800" err="1"/>
              <a:t>Jeruzlém</a:t>
            </a:r>
            <a:r>
              <a:rPr lang="cs-CZ" sz="1800"/>
              <a:t> zničen Babyloňany, chrám vypleněn, obyvatelstvo odvlečeno do babylonského zajetí </a:t>
            </a:r>
            <a:endParaRPr lang="cs-CZ" sz="18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cs-CZ" sz="1800"/>
              <a:t>Symbolický závěr - zničení Jeruzaléma ukazuje naplnění Božích varování </a:t>
            </a:r>
            <a:endParaRPr lang="cs-CZ" sz="18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142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B0BD7-D854-CBB0-F30A-2BCA801D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Scény a motivy – Kniha Jozue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E8664DF-226B-4A95-0473-22E5B95EC9D8}"/>
              </a:ext>
            </a:extLst>
          </p:cNvPr>
          <p:cNvSpPr txBox="1"/>
          <p:nvPr/>
        </p:nvSpPr>
        <p:spPr>
          <a:xfrm>
            <a:off x="876692" y="2533476"/>
            <a:ext cx="5219307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Dobytí Jericha. Iluminace Jeana Fouqueta k francouzskému rukopisu Židovských starožitností Flavia Iosepha z roku 1475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7" name="Zástupný obsah 6" descr="Obsah obrázku obraz, oblečení, šaty, žena&#10;&#10;Obsah generovaný pomocí AI může být nesprávný.">
            <a:extLst>
              <a:ext uri="{FF2B5EF4-FFF2-40B4-BE49-F238E27FC236}">
                <a16:creationId xmlns:a16="http://schemas.microsoft.com/office/drawing/2014/main" id="{6F9F895E-4352-2741-3DCC-3B1FDE939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" r="3" b="3"/>
          <a:stretch>
            <a:fillRect/>
          </a:stretch>
        </p:blipFill>
        <p:spPr>
          <a:xfrm>
            <a:off x="7015163" y="877413"/>
            <a:ext cx="4300543" cy="504309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96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74503-F1DB-E3CD-71A4-4E22D99F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4000">
                <a:ea typeface="Calibri Light"/>
                <a:cs typeface="Calibri Light"/>
              </a:rPr>
              <a:t>Scény a motivy – Kniha soudců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A92C4-351F-8DB9-555D-D4559407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83384"/>
            <a:ext cx="5334197" cy="2820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Samson a Dalila</a:t>
            </a:r>
          </a:p>
          <a:p>
            <a:r>
              <a:rPr lang="en-US" sz="2000">
                <a:ea typeface="+mn-lt"/>
                <a:cs typeface="+mn-lt"/>
              </a:rPr>
              <a:t>Samson </a:t>
            </a:r>
            <a:r>
              <a:rPr lang="en-US" sz="2000" err="1">
                <a:ea typeface="+mn-lt"/>
                <a:cs typeface="+mn-lt"/>
              </a:rPr>
              <a:t>usíná</a:t>
            </a:r>
            <a:r>
              <a:rPr lang="en-US" sz="2000">
                <a:ea typeface="+mn-lt"/>
                <a:cs typeface="+mn-lt"/>
              </a:rPr>
              <a:t> v </a:t>
            </a:r>
            <a:r>
              <a:rPr lang="en-US" sz="2000" err="1">
                <a:ea typeface="+mn-lt"/>
                <a:cs typeface="+mn-lt"/>
              </a:rPr>
              <a:t>Dalilině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klíně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zatímco</a:t>
            </a:r>
            <a:r>
              <a:rPr lang="en-US" sz="2000">
                <a:ea typeface="+mn-lt"/>
                <a:cs typeface="+mn-lt"/>
              </a:rPr>
              <a:t> mu </a:t>
            </a:r>
            <a:r>
              <a:rPr lang="en-US" sz="2000" err="1">
                <a:ea typeface="+mn-lt"/>
                <a:cs typeface="+mn-lt"/>
              </a:rPr>
              <a:t>sluha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stříhá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vlasy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Calibri" panose="020F0502020204030204"/>
                <a:cs typeface="Calibri" panose="020F0502020204030204"/>
              </a:rPr>
              <a:t>Autor: </a:t>
            </a:r>
            <a:r>
              <a:rPr lang="en-US" sz="2000">
                <a:ea typeface="+mn-lt"/>
                <a:cs typeface="+mn-lt"/>
              </a:rPr>
              <a:t>Peter Paul Rubens (1609–1610)</a:t>
            </a:r>
            <a:endParaRPr lang="en-US" sz="20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Soubor:Samson and Delilah by Rubens.jpg – Wikipedie">
            <a:extLst>
              <a:ext uri="{FF2B5EF4-FFF2-40B4-BE49-F238E27FC236}">
                <a16:creationId xmlns:a16="http://schemas.microsoft.com/office/drawing/2014/main" id="{FAEFBB22-F52A-0AEA-A8FA-58A4D4C89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721" b="1"/>
          <a:stretch>
            <a:fillRect/>
          </a:stretch>
        </p:blipFill>
        <p:spPr>
          <a:xfrm>
            <a:off x="7080535" y="364252"/>
            <a:ext cx="4806666" cy="6118610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991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Macintosh PowerPoint</Application>
  <PresentationFormat>Širokoúhlá obrazovka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Starý zákon II: Kniha Jozue, Kniha soudců, Knihy Samuelovy a královské</vt:lpstr>
      <vt:lpstr>Prameny</vt:lpstr>
      <vt:lpstr>Kniha Jozue</vt:lpstr>
      <vt:lpstr>Kniha soudců</vt:lpstr>
      <vt:lpstr>Prameny</vt:lpstr>
      <vt:lpstr>Knihy Samuelovy</vt:lpstr>
      <vt:lpstr>Knihy královské</vt:lpstr>
      <vt:lpstr>Scény a motivy – Kniha Jozue</vt:lpstr>
      <vt:lpstr>Scény a motivy – Kniha soudců</vt:lpstr>
      <vt:lpstr>Scény a motivy – Knihy Samuelovy</vt:lpstr>
      <vt:lpstr>Scény a motivy – Knihy královské</vt:lpstr>
      <vt:lpstr>Příklady sekundárních či novodobých adaptací</vt:lpstr>
      <vt:lpstr>Příklady sekundárních či novodobých adaptací</vt:lpstr>
      <vt:lpstr>Příklady sekundárních či novodobých adaptací</vt:lpstr>
      <vt:lpstr>Příklady sekundárních či novodobých adaptací </vt:lpstr>
      <vt:lpstr>Literatura a další zdroje</vt:lpstr>
      <vt:lpstr>Děkujeme za pozornost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Starý zákon II: Kniha Jozue, Kniha soudců, Knihy Samuelovy a královské</dc:title>
  <dc:creator>Skrbková Julie (S-PEF)</dc:creator>
  <cp:lastModifiedBy>Thabetová Jasmína (S-PEF)</cp:lastModifiedBy>
  <cp:revision>2</cp:revision>
  <dcterms:created xsi:type="dcterms:W3CDTF">2024-10-08T09:35:44Z</dcterms:created>
  <dcterms:modified xsi:type="dcterms:W3CDTF">2025-12-12T12:05:44Z</dcterms:modified>
</cp:coreProperties>
</file>