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90" r:id="rId14"/>
    <p:sldId id="295" r:id="rId15"/>
    <p:sldId id="300" r:id="rId16"/>
    <p:sldId id="296" r:id="rId17"/>
    <p:sldId id="29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4" r:id="rId27"/>
    <p:sldId id="279" r:id="rId28"/>
    <p:sldId id="282" r:id="rId29"/>
    <p:sldId id="315" r:id="rId30"/>
    <p:sldId id="316" r:id="rId31"/>
    <p:sldId id="317" r:id="rId32"/>
    <p:sldId id="318" r:id="rId33"/>
    <p:sldId id="283" r:id="rId34"/>
    <p:sldId id="289" r:id="rId35"/>
    <p:sldId id="314" r:id="rId36"/>
    <p:sldId id="285" r:id="rId37"/>
    <p:sldId id="286" r:id="rId38"/>
    <p:sldId id="287" r:id="rId39"/>
    <p:sldId id="291" r:id="rId40"/>
    <p:sldId id="288" r:id="rId41"/>
    <p:sldId id="293" r:id="rId42"/>
    <p:sldId id="294" r:id="rId43"/>
    <p:sldId id="302" r:id="rId44"/>
    <p:sldId id="303" r:id="rId45"/>
    <p:sldId id="304" r:id="rId46"/>
    <p:sldId id="305" r:id="rId47"/>
    <p:sldId id="306" r:id="rId48"/>
    <p:sldId id="319" r:id="rId49"/>
    <p:sldId id="320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7" r:id="rId64"/>
    <p:sldId id="336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4" r:id="rId79"/>
    <p:sldId id="351" r:id="rId80"/>
    <p:sldId id="352" r:id="rId81"/>
    <p:sldId id="353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21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1" r:id="rId99"/>
    <p:sldId id="372" r:id="rId100"/>
    <p:sldId id="374" r:id="rId101"/>
    <p:sldId id="394" r:id="rId102"/>
    <p:sldId id="395" r:id="rId103"/>
    <p:sldId id="373" r:id="rId104"/>
    <p:sldId id="375" r:id="rId105"/>
    <p:sldId id="376" r:id="rId106"/>
    <p:sldId id="381" r:id="rId107"/>
    <p:sldId id="384" r:id="rId108"/>
    <p:sldId id="379" r:id="rId109"/>
    <p:sldId id="380" r:id="rId110"/>
    <p:sldId id="396" r:id="rId111"/>
    <p:sldId id="397" r:id="rId112"/>
    <p:sldId id="398" r:id="rId113"/>
    <p:sldId id="399" r:id="rId114"/>
    <p:sldId id="385" r:id="rId115"/>
    <p:sldId id="386" r:id="rId116"/>
    <p:sldId id="322" r:id="rId117"/>
    <p:sldId id="377" r:id="rId118"/>
    <p:sldId id="378" r:id="rId119"/>
    <p:sldId id="383" r:id="rId120"/>
    <p:sldId id="387" r:id="rId121"/>
    <p:sldId id="388" r:id="rId122"/>
    <p:sldId id="390" r:id="rId123"/>
    <p:sldId id="281" r:id="rId124"/>
    <p:sldId id="389" r:id="rId125"/>
    <p:sldId id="391" r:id="rId126"/>
    <p:sldId id="392" r:id="rId127"/>
    <p:sldId id="393" r:id="rId128"/>
    <p:sldId id="400" r:id="rId129"/>
    <p:sldId id="401" r:id="rId130"/>
    <p:sldId id="402" r:id="rId131"/>
    <p:sldId id="403" r:id="rId132"/>
    <p:sldId id="404" r:id="rId133"/>
    <p:sldId id="405" r:id="rId134"/>
    <p:sldId id="406" r:id="rId135"/>
    <p:sldId id="407" r:id="rId136"/>
    <p:sldId id="408" r:id="rId1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B411-67D4-479B-AE89-1377B5E3A3BF}" type="datetimeFigureOut">
              <a:rPr lang="cs-CZ" smtClean="0"/>
              <a:pPr/>
              <a:t>08.10.2025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1153A-B974-4B60-880B-FE46D7112CF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Střední Asie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POVÍDÁNÍ O ZEMÍCH STŘEDNÍ ASIE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atedra\Výuka\Střední Asie\Nová složka\Mamediar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91998" cy="5837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5714" name="Picture 2" descr="D:\katedra\Výuka\Střední Asie\jídlo\jídlo doma\poušť 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933187" cy="2736304"/>
          </a:xfrm>
          <a:prstGeom prst="rect">
            <a:avLst/>
          </a:prstGeom>
          <a:noFill/>
        </p:spPr>
      </p:pic>
      <p:pic>
        <p:nvPicPr>
          <p:cNvPr id="115715" name="Picture 3" descr="D:\katedra\Výuka\Střední Asie\jídlo\jídlo doma\poušť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4067535" cy="2827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Restaurace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7218" name="Picture 2" descr="D:\katedra\Výuka\Střední Asie\jídlo\restaurace\_11_09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Restaurace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8242" name="Picture 2" descr="D:\katedra\Výuka\Střední Asie\jídlo\restaurace\DSCF3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 stolu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6738" name="Picture 2" descr="D:\katedra\Výuka\Střední Asie\jídlo\jídlo doma\27A_0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7762" name="Picture 2" descr="D:\katedra\Výuka\Střední Asie\jídlo\jídlo doma\_14_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8786" name="Picture 2" descr="D:\katedra\Výuka\Střední Asie\jídlo\jídlo doma\DSCF4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/>
              <a:t>Oslavy – oddělené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3906" name="Picture 2" descr="D:\katedra\Výuka\Střední Asie\jídlo\jídlo doma\DSCF9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6978" name="Picture 2" descr="D:\katedra\Výuka\Střední Asie\jídlo\jídlo doma\DSCF9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Bešparmak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1858" name="Picture 2" descr="D:\katedra\Výuka\Střední Asie\jídlo\jídlo doma\17A_0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7620000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Bešparmak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882" name="Picture 2" descr="D:\katedra\Výuka\Střední Asie\jídlo\jídlo doma\DSCF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9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8079" y="116632"/>
            <a:ext cx="8848417" cy="6639701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Plov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9266" name="Picture 2" descr="D:\katedra\Výuka\Střední Asie\jídlo\restaurace\DSCF3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 err="1"/>
              <a:t>Plov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0290" name="Picture 2" descr="D:\katedra\Výuka\Střední Asie\jídlo\restaurace\DSCF3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1314" name="Picture 2" descr="D:\katedra\Výuka\Střední Asie\jídlo\restaurace\DSCF7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2338" name="Picture 2" descr="D:\katedra\Výuka\Střední Asie\jídlo\restaurace\DSCF7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8002" name="Picture 2" descr="D:\katedra\Výuka\Střední Asie\jídlo\jídlo doma\DSCF9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9026" name="Picture 2" descr="D:\katedra\Výuka\Střední Asie\jídlo\jídlo doma\DSCF9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Evropy</a:t>
            </a:r>
          </a:p>
        </p:txBody>
      </p:sp>
      <p:pic>
        <p:nvPicPr>
          <p:cNvPr id="5" name="Picture 2" descr="D:\Fotky\2000\Kazachstán\_25_0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556792"/>
            <a:ext cx="301730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Evropy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9810" name="Picture 2" descr="D:\katedra\Výuka\Střední Asie\jídlo\jídlo doma\DSCF5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Evropy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0834" name="Picture 2" descr="D:\katedra\Výuka\Střední Asie\jídlo\jídlo doma\DSCF5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4300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/>
              <a:t>Svatební hostina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5954" name="Picture 2" descr="D:\katedra\Výuka\Střední Asie\jídlo\jídlo doma\DSCF9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456" y="1052736"/>
            <a:ext cx="7115944" cy="5336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408113"/>
            <a:ext cx="5400675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0051" name="Picture 3" descr="D:\katedra\Výuka\Střední Asie\jídlo\restaurace\DSCF9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1074" name="Picture 2" descr="D:\katedra\Výuka\Střední Asie\jídlo\restaurace\DSCF9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3096344" cy="2322258"/>
          </a:xfrm>
          <a:prstGeom prst="rect">
            <a:avLst/>
          </a:prstGeom>
          <a:noFill/>
        </p:spPr>
      </p:pic>
      <p:pic>
        <p:nvPicPr>
          <p:cNvPr id="131075" name="Picture 3" descr="D:\katedra\Výuka\Střední Asie\jídlo\restaurace\DSCF9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92896"/>
            <a:ext cx="5616624" cy="4212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2098" name="Picture 2" descr="D:\katedra\Výuka\Střední Asie\jídlo\restaurace\DSCF9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4356992" cy="5809323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cs-CZ" dirty="0"/>
              <a:t>Korejská restaurace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Korejská restaurace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2" name="Picture 2" descr="D:\katedra\Výuka\Střední Asie\jídlo\restaurace\DSCF3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Korejská restaurace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4146" name="Picture 2" descr="D:\katedra\Výuka\Střední Asie\jídlo\restaurace\DSCF3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424" y="90872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Česká restaurace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5170" name="Picture 2" descr="D:\katedra\Výuka\Střední Asie\jídlo\restaurace\DSCF37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464" y="1152382"/>
            <a:ext cx="7259960" cy="5444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6194" name="Picture 2" descr="D:\katedra\Výuka\Střední Asie\jídlo\restaurace\DSCF3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552395" cy="2664296"/>
          </a:xfrm>
          <a:prstGeom prst="rect">
            <a:avLst/>
          </a:prstGeom>
          <a:noFill/>
        </p:spPr>
      </p:pic>
      <p:pic>
        <p:nvPicPr>
          <p:cNvPr id="136195" name="Picture 3" descr="D:\katedra\Výuka\Střední Asie\jídlo\restaurace\DSCF3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663026"/>
            <a:ext cx="4005800" cy="3004350"/>
          </a:xfrm>
          <a:prstGeom prst="rect">
            <a:avLst/>
          </a:prstGeom>
          <a:noFill/>
        </p:spPr>
      </p:pic>
      <p:pic>
        <p:nvPicPr>
          <p:cNvPr id="136196" name="Picture 4" descr="D:\katedra\Výuka\Střední Asie\jídlo\restaurace\DSCF3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397351" cy="3298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Pikniky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63" name="Picture 3" descr="D:\katedra\Výuka\Střední Asie\jídlo\piknik\DSCF5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6971928" cy="5228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4386" name="Picture 2" descr="D:\katedra\Výuka\Střední Asie\jídlo\piknik\DSCF5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D:\katedra\Výuka\Střední Asie\Nová složka\DSCF9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274" y="422342"/>
            <a:ext cx="8238190" cy="6175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5410" name="Picture 2" descr="D:\katedra\Výuka\Střední Asie\jídlo\piknik\DSCF5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6434" name="Picture 2" descr="D:\katedra\Výuka\Střední Asie\jídlo\piknik\DSCF5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7458" name="Picture 2" descr="D:\katedra\Výuka\Střední Asie\jídlo\piknik\DSCF5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8486" name="Picture 6" descr="D:\katedra\Výuka\Střední Asie\jídlo\piknik\DSCF1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9506" name="Picture 2" descr="D:\katedra\Výuka\Střední Asie\jídlo\piknik\DSCF1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0530" name="Picture 2" descr="D:\katedra\Výuka\Střední Asie\jídlo\piknik\DSCF1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1554" name="Picture 2" descr="D:\katedra\Výuka\Střední Asie\jídlo\piknik\DSCF1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D:\katedra\Výuka\Střední Asie\Nová složka\DSCF9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52468"/>
            <a:ext cx="8235343" cy="6172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Petr Kokaisl\Desktop\Nová složka (3)\temp\fleška\lidé\turkmenistán\DSCF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176464" cy="3132348"/>
          </a:xfrm>
          <a:prstGeom prst="rect">
            <a:avLst/>
          </a:prstGeom>
          <a:noFill/>
        </p:spPr>
      </p:pic>
      <p:pic>
        <p:nvPicPr>
          <p:cNvPr id="12292" name="Picture 4" descr="C:\Users\Petr Kokaisl\Desktop\Nová složka (3)\temp\fleška\lidé\turkmenistán\DSCF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198144" cy="3148608"/>
          </a:xfrm>
          <a:prstGeom prst="rect">
            <a:avLst/>
          </a:prstGeom>
          <a:noFill/>
        </p:spPr>
      </p:pic>
      <p:pic>
        <p:nvPicPr>
          <p:cNvPr id="12294" name="Picture 6" descr="D:\katedra\Výuka\Střední Asie\Nová složka\DSCF2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367" y="3501008"/>
            <a:ext cx="4032617" cy="3022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D:\katedra\Výuka\Střední Asie\Nová složka\DSCF97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266" y="260648"/>
            <a:ext cx="8238190" cy="6175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D:\Příspěvky časopisy\Turkmenistán a Turkmeni\obálka\DSCF9756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311368" cy="4525963"/>
          </a:xfrm>
          <a:prstGeom prst="rect">
            <a:avLst/>
          </a:prstGeom>
          <a:noFill/>
        </p:spPr>
      </p:pic>
      <p:pic>
        <p:nvPicPr>
          <p:cNvPr id="10243" name="Picture 3" descr="D:\Příspěvky časopisy\Turkmenistán a Turkmeni\obálka\DSCF9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628800"/>
            <a:ext cx="4644714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Uzbekistán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Nejlidnatější středoasijský stát</a:t>
            </a:r>
          </a:p>
          <a:p>
            <a:r>
              <a:rPr lang="cs-CZ" dirty="0"/>
              <a:t>Stát s největším množstvím památek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DSCF98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686" y="294519"/>
            <a:ext cx="8403777" cy="630283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/>
          <a:lstStyle/>
          <a:p>
            <a:r>
              <a:rPr lang="cs-CZ" dirty="0"/>
              <a:t>Kde je Střední Asie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980728"/>
            <a:ext cx="6264696" cy="5730682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98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686" y="366527"/>
            <a:ext cx="8403777" cy="630283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94519"/>
            <a:ext cx="8403777" cy="630283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0503"/>
            <a:ext cx="8595799" cy="6446849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675" y="188640"/>
            <a:ext cx="8643805" cy="648285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88640"/>
            <a:ext cx="4824536" cy="643271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DSCF3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695" y="294519"/>
            <a:ext cx="8403777" cy="630283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dscf9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8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6695" y="294519"/>
            <a:ext cx="8403777" cy="630283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DSCF37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8475785" cy="6356839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Tádžikistán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Jediná země, kde žije </a:t>
            </a:r>
            <a:r>
              <a:rPr lang="cs-CZ" dirty="0" err="1"/>
              <a:t>perskojazyčné</a:t>
            </a:r>
            <a:r>
              <a:rPr lang="cs-CZ" dirty="0"/>
              <a:t> obyvatelstvo</a:t>
            </a:r>
          </a:p>
          <a:p>
            <a:r>
              <a:rPr lang="cs-CZ" dirty="0"/>
              <a:t>Nejchudší země Střední Asie</a:t>
            </a:r>
          </a:p>
          <a:p>
            <a:r>
              <a:rPr lang="cs-CZ" dirty="0"/>
              <a:t>Nejvíce hor</a:t>
            </a:r>
          </a:p>
          <a:p>
            <a:r>
              <a:rPr lang="cs-CZ" dirty="0"/>
              <a:t>Nejvyšší hora celé Střední Asie (Pik </a:t>
            </a:r>
            <a:r>
              <a:rPr lang="cs-CZ" dirty="0" err="1"/>
              <a:t>Somoni</a:t>
            </a:r>
            <a:r>
              <a:rPr lang="cs-CZ" dirty="0"/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332656"/>
            <a:ext cx="8230146" cy="6237312"/>
          </a:xfr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Tádžikistán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D:\katedra\Výuka\Střední Asie\Nová složka\_15_0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Tádžikistán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1" name="Picture 1" descr="D:\katedra\Výuka\Střední Asie\Nová složka\_22_0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Tádžikistán</a:t>
            </a:r>
          </a:p>
        </p:txBody>
      </p:sp>
      <p:pic>
        <p:nvPicPr>
          <p:cNvPr id="60418" name="Picture 2" descr="D:\katedra\Výuka\Střední Asie\Nová složka\_26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1196752"/>
            <a:ext cx="3576397" cy="5364595"/>
          </a:xfrm>
          <a:prstGeom prst="rect">
            <a:avLst/>
          </a:prstGeom>
          <a:noFill/>
        </p:spPr>
      </p:pic>
      <p:pic>
        <p:nvPicPr>
          <p:cNvPr id="60419" name="Picture 3" descr="D:\katedra\Výuka\Střední Asie\Nová složka\_27_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600450" cy="5399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Kyrgyzstán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 všech států světa má největší vzdálenost od moře</a:t>
            </a:r>
          </a:p>
          <a:p>
            <a:r>
              <a:rPr lang="cs-CZ" dirty="0"/>
              <a:t>Ze středoasijských států patří spíše mezi chudé (společně s Tádžikistánem)</a:t>
            </a:r>
          </a:p>
          <a:p>
            <a:r>
              <a:rPr lang="cs-CZ" dirty="0"/>
              <a:t>Dlouho považován za nejdemokratičtější</a:t>
            </a:r>
          </a:p>
          <a:p>
            <a:r>
              <a:rPr lang="cs-CZ" dirty="0"/>
              <a:t>První dva prezidenti odstraněni revolucí</a:t>
            </a:r>
          </a:p>
          <a:p>
            <a:r>
              <a:rPr lang="cs-CZ" dirty="0"/>
              <a:t>Hornatý stát, relativně bohatý na vodu (ale ne na suroviny)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Kyrgyzstán</a:t>
            </a:r>
          </a:p>
        </p:txBody>
      </p:sp>
      <p:pic>
        <p:nvPicPr>
          <p:cNvPr id="4" name="Zástupný symbol pro obsah 3" descr="---_1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18899"/>
            <a:ext cx="7560839" cy="504055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 descr="D:\katedra\Výuka\Střední Asie\Nová složka\DSCF1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180" y="352468"/>
            <a:ext cx="8139276" cy="6100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 pastevců</a:t>
            </a:r>
          </a:p>
        </p:txBody>
      </p:sp>
      <p:pic>
        <p:nvPicPr>
          <p:cNvPr id="6" name="Zástupný symbol pro obsah 5" descr="DSCF6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216888"/>
            <a:ext cx="7056783" cy="529258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 pastevců</a:t>
            </a:r>
          </a:p>
        </p:txBody>
      </p:sp>
      <p:pic>
        <p:nvPicPr>
          <p:cNvPr id="5" name="Zástupný symbol pro obsah 4" descr="DSCF6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8782" y="1340768"/>
            <a:ext cx="6816757" cy="5112568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 pastevců</a:t>
            </a:r>
          </a:p>
        </p:txBody>
      </p:sp>
      <p:pic>
        <p:nvPicPr>
          <p:cNvPr id="4" name="Zástupný symbol pro obsah 3" descr="DSCF61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Jurta</a:t>
            </a:r>
            <a:endParaRPr lang="cs-CZ" dirty="0"/>
          </a:p>
        </p:txBody>
      </p:sp>
      <p:graphicFrame>
        <p:nvGraphicFramePr>
          <p:cNvPr id="3074" name="Object 90"/>
          <p:cNvGraphicFramePr>
            <a:graphicFrameLocks noGrp="1" noChangeAspect="1"/>
          </p:cNvGraphicFramePr>
          <p:nvPr>
            <p:ph idx="1"/>
          </p:nvPr>
        </p:nvGraphicFramePr>
        <p:xfrm>
          <a:off x="467544" y="1268760"/>
          <a:ext cx="3762375" cy="280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2" imgW="3761905" imgH="2809524" progId="Photoshop.Image.3">
                  <p:embed/>
                </p:oleObj>
              </mc:Choice>
              <mc:Fallback>
                <p:oleObj name="Image" r:id="rId2" imgW="3761905" imgH="2809524" progId="Photoshop.Image.3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3762375" cy="280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92"/>
          <p:cNvGraphicFramePr>
            <a:graphicFrameLocks noChangeAspect="1"/>
          </p:cNvGraphicFramePr>
          <p:nvPr/>
        </p:nvGraphicFramePr>
        <p:xfrm>
          <a:off x="4644007" y="1268760"/>
          <a:ext cx="3921425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4" imgW="3753374" imgH="2809524" progId="Photoshop.Image.3">
                  <p:embed/>
                </p:oleObj>
              </mc:Choice>
              <mc:Fallback>
                <p:oleObj name="Image" r:id="rId4" imgW="3753374" imgH="2809524" progId="Photoshop.Image.3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7" y="1268760"/>
                        <a:ext cx="3921425" cy="280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94"/>
          <p:cNvGraphicFramePr>
            <a:graphicFrameLocks noChangeAspect="1"/>
          </p:cNvGraphicFramePr>
          <p:nvPr/>
        </p:nvGraphicFramePr>
        <p:xfrm>
          <a:off x="467544" y="4149080"/>
          <a:ext cx="373380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6" imgW="3753374" imgH="2809524" progId="Photoshop.Image.3">
                  <p:embed/>
                </p:oleObj>
              </mc:Choice>
              <mc:Fallback>
                <p:oleObj name="Image" r:id="rId6" imgW="3753374" imgH="2809524" progId="Photoshop.Image.3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149080"/>
                        <a:ext cx="373380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96"/>
          <p:cNvGraphicFramePr>
            <a:graphicFrameLocks noChangeAspect="1"/>
          </p:cNvGraphicFramePr>
          <p:nvPr/>
        </p:nvGraphicFramePr>
        <p:xfrm>
          <a:off x="4701108" y="4110038"/>
          <a:ext cx="3831332" cy="274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Image" r:id="rId8" imgW="2695951" imgH="1895238" progId="Photoshop.Image.3">
                  <p:embed/>
                </p:oleObj>
              </mc:Choice>
              <mc:Fallback>
                <p:oleObj name="Image" r:id="rId8" imgW="2695951" imgH="1895238" progId="Photoshop.Image.3">
                  <p:embed/>
                  <p:pic>
                    <p:nvPicPr>
                      <p:cNvPr id="0" name="Object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1108" y="4110038"/>
                        <a:ext cx="3831332" cy="2747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Střední Asie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Kontinentální podnebí</a:t>
            </a:r>
          </a:p>
          <a:p>
            <a:r>
              <a:rPr lang="cs-CZ" dirty="0"/>
              <a:t>Vysoko hranice sněžné čáry</a:t>
            </a:r>
          </a:p>
          <a:p>
            <a:r>
              <a:rPr lang="cs-CZ" dirty="0"/>
              <a:t>Obrovské rozdíly v nadmořské výšce</a:t>
            </a:r>
          </a:p>
          <a:p>
            <a:r>
              <a:rPr lang="cs-CZ" dirty="0"/>
              <a:t>Velmi malý podíl orné půdy, vysoký podíl závlah</a:t>
            </a:r>
          </a:p>
          <a:p>
            <a:r>
              <a:rPr lang="cs-CZ" dirty="0"/>
              <a:t>Vysoký podíl venkovského obyvatelstva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Kyrgyzstán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99792" y="1268760"/>
            <a:ext cx="3522390" cy="528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:\katedra\Výuka\Střední Asie\Nová složka\DSCF7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6526"/>
            <a:ext cx="8211757" cy="6158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Kazachstán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Největší středoasijský stát (9. na světě)</a:t>
            </a:r>
          </a:p>
          <a:p>
            <a:r>
              <a:rPr lang="cs-CZ" dirty="0"/>
              <a:t>Nejbohatší ze Střední Asie</a:t>
            </a:r>
          </a:p>
          <a:p>
            <a:r>
              <a:rPr lang="cs-CZ" dirty="0"/>
              <a:t>Stepi, celiny – potravinová soběstačnost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Astana</a:t>
            </a:r>
            <a:endParaRPr lang="cs-CZ" dirty="0"/>
          </a:p>
        </p:txBody>
      </p:sp>
      <p:pic>
        <p:nvPicPr>
          <p:cNvPr id="14338" name="Picture 2" descr="D:\katedra\Výuka\Střední Asie\Nová složka\DSCF1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556792"/>
            <a:ext cx="3392477" cy="4525963"/>
          </a:xfrm>
          <a:prstGeom prst="rect">
            <a:avLst/>
          </a:prstGeom>
          <a:noFill/>
        </p:spPr>
      </p:pic>
      <p:pic>
        <p:nvPicPr>
          <p:cNvPr id="14341" name="Picture 5" descr="D:\katedra\Výuka\Střední Asie\Nová složka\DSCF1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578141"/>
            <a:ext cx="3384376" cy="4515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D:\katedra\Výuka\Střední Asie\Nová složka\DSCF1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265709"/>
            <a:ext cx="3888433" cy="5187627"/>
          </a:xfrm>
          <a:prstGeom prst="rect">
            <a:avLst/>
          </a:prstGeom>
          <a:noFill/>
        </p:spPr>
      </p:pic>
      <p:pic>
        <p:nvPicPr>
          <p:cNvPr id="15363" name="Picture 3" descr="D:\katedra\Výuka\Střední Asie\Nová složka\DSCF1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728" y="1268760"/>
            <a:ext cx="3554680" cy="5208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Astana</a:t>
            </a:r>
            <a:endParaRPr lang="cs-CZ" dirty="0"/>
          </a:p>
        </p:txBody>
      </p:sp>
      <p:pic>
        <p:nvPicPr>
          <p:cNvPr id="16386" name="Picture 2" descr="D:\katedra\Výuka\Střední Asie\Nová složka\DSCF15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735" y="1600200"/>
            <a:ext cx="695452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7410" name="Picture 2" descr="D:\katedra\Výuka\Střední Asie\Nová složka\DSCF1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Astana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D:\katedra\Výuka\Střední Asie\Nová složka\DSCF1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200900" cy="539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JÍDLO VE STŘEDNÍ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Pastevecká tradice (kočovníci)</a:t>
            </a:r>
          </a:p>
          <a:p>
            <a:pPr lvl="1"/>
            <a:r>
              <a:rPr lang="cs-CZ" dirty="0"/>
              <a:t>hlavně mléčné výrobky</a:t>
            </a:r>
          </a:p>
          <a:p>
            <a:pPr lvl="1"/>
            <a:r>
              <a:rPr lang="cs-CZ" dirty="0"/>
              <a:t>maso</a:t>
            </a:r>
          </a:p>
          <a:p>
            <a:r>
              <a:rPr lang="cs-CZ" dirty="0"/>
              <a:t>Tradice usedlých zemědělců</a:t>
            </a:r>
          </a:p>
          <a:p>
            <a:pPr lvl="1"/>
            <a:r>
              <a:rPr lang="cs-CZ" dirty="0"/>
              <a:t>pestřejší jídla	</a:t>
            </a:r>
          </a:p>
          <a:p>
            <a:pPr lvl="2"/>
            <a:r>
              <a:rPr lang="cs-CZ" dirty="0"/>
              <a:t>mouka</a:t>
            </a:r>
          </a:p>
          <a:p>
            <a:pPr lvl="2"/>
            <a:r>
              <a:rPr lang="cs-CZ" dirty="0"/>
              <a:t>zelenina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Jídlo: pastevecká tradice (kočovníci)</a:t>
            </a:r>
            <a:br>
              <a:rPr lang="cs-CZ" dirty="0"/>
            </a:br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45" name="Picture 5" descr="D:\katedra\Výuka\Střední Asie\jídlo\mléko\kumys\---_0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456384" cy="5181985"/>
          </a:xfrm>
          <a:prstGeom prst="rect">
            <a:avLst/>
          </a:prstGeom>
          <a:noFill/>
        </p:spPr>
      </p:pic>
      <p:pic>
        <p:nvPicPr>
          <p:cNvPr id="61446" name="Picture 6" descr="D:\katedra\Výuka\Střední Asie\jídlo\mléko\kumys\---_0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3503081" cy="5251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Především 5 postsovětských států: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Turkmenistán</a:t>
            </a:r>
          </a:p>
          <a:p>
            <a:r>
              <a:rPr lang="cs-CZ" dirty="0"/>
              <a:t>Uzbekistán</a:t>
            </a:r>
          </a:p>
          <a:p>
            <a:r>
              <a:rPr lang="cs-CZ" dirty="0"/>
              <a:t>Kyrgyzstán</a:t>
            </a:r>
          </a:p>
          <a:p>
            <a:r>
              <a:rPr lang="cs-CZ" dirty="0"/>
              <a:t>Tádžikistán</a:t>
            </a:r>
          </a:p>
          <a:p>
            <a:r>
              <a:rPr lang="cs-CZ" dirty="0"/>
              <a:t>Kazachstán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7" name="Picture 5" descr="D:\katedra\Výuka\Střední Asie\jídlo\mléko\kumys\---_09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94" y="1412776"/>
            <a:ext cx="3574406" cy="5358929"/>
          </a:xfrm>
          <a:prstGeom prst="rect">
            <a:avLst/>
          </a:prstGeom>
          <a:noFill/>
        </p:spPr>
      </p:pic>
      <p:pic>
        <p:nvPicPr>
          <p:cNvPr id="64518" name="Picture 6" descr="D:\katedra\Výuka\Střední Asie\jídlo\mléko\kumys\03Sary-Mogol –saba je vyrobena z kůže kobyly, kozy, ovce nebo malého býka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4042420" cy="5389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D:\katedra\Výuka\Střední Asie\jídlo\mléko\kumys\04-pastevci v Susamyru-Saba z kobylí kůž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816424" cy="5088566"/>
          </a:xfrm>
          <a:prstGeom prst="rect">
            <a:avLst/>
          </a:prstGeom>
          <a:noFill/>
        </p:spPr>
      </p:pic>
      <p:pic>
        <p:nvPicPr>
          <p:cNvPr id="65539" name="Picture 3" descr="D:\katedra\Výuka\Střední Asie\jídlo\mléko\kumys\05-pastevci v Susamyru-vylévání hotového kumysu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04864"/>
            <a:ext cx="4700414" cy="35253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6562" name="Picture 2" descr="D:\katedra\Výuka\Střední Asie\jídlo\mléko\kumys\28A_0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52736"/>
            <a:ext cx="3755157" cy="5629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7586" name="Picture 2" descr="D:\katedra\Výuka\Střední Asie\jídlo\mléko\kumys\PICT0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82351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KUMYS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8610" name="Picture 2" descr="D:\katedra\Výuka\Střední Asie\jídlo\mléko\kumys\PICT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42999"/>
            <a:ext cx="7620001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9634" name="Picture 2" descr="D:\katedra\Výuka\Střední Asie\jídlo\mléko\kumys\PICT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27384"/>
            <a:ext cx="4668010" cy="3501008"/>
          </a:xfrm>
          <a:prstGeom prst="rect">
            <a:avLst/>
          </a:prstGeom>
          <a:noFill/>
        </p:spPr>
      </p:pic>
      <p:pic>
        <p:nvPicPr>
          <p:cNvPr id="69635" name="Picture 3" descr="D:\katedra\Výuka\Střední Asie\jídlo\mléko\kumys\PICT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4379978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Velbloudí mléko ŠUBAT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0659" name="Picture 3" descr="D:\katedra\Výuka\Střední Asie\jídlo\mléko\šubat\DSCF9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4349"/>
            <a:ext cx="4572000" cy="3429001"/>
          </a:xfrm>
          <a:prstGeom prst="rect">
            <a:avLst/>
          </a:prstGeom>
          <a:noFill/>
        </p:spPr>
      </p:pic>
      <p:pic>
        <p:nvPicPr>
          <p:cNvPr id="70660" name="Picture 4" descr="D:\katedra\Výuka\Střední Asie\jídlo\mléko\šubat\DSCF9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ŠUBAT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682" name="Picture 2" descr="D:\katedra\Výuka\Střední Asie\jídlo\mléko\šubat\_13_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620001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cs-CZ" dirty="0"/>
              <a:t>ŠUBAT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2706" name="Picture 2" descr="D:\katedra\Výuka\Střední Asie\jídlo\mléko\šubat\DSCF9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07" y="882352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cs-CZ" dirty="0"/>
              <a:t>ŠUBAT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3730" name="Picture 2" descr="D:\katedra\Výuka\Střední Asie\jídlo\mléko\šubat\DSCF9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423" y="1052736"/>
            <a:ext cx="7620001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Turkmenistán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00200" y="1824831"/>
            <a:ext cx="5943600" cy="4076700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ŠUBAT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4754" name="Picture 2" descr="D:\katedra\Výuka\Střední Asie\jídlo\mléko\šubat\_2A_1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95424"/>
            <a:ext cx="3899245" cy="5845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mléčné výrobky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Kurut</a:t>
            </a:r>
            <a:endParaRPr lang="cs-CZ" dirty="0"/>
          </a:p>
        </p:txBody>
      </p:sp>
      <p:pic>
        <p:nvPicPr>
          <p:cNvPr id="75779" name="Picture 3" descr="D:\katedra\Výuka\Střední Asie\jídlo\mléko\kur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437112"/>
            <a:ext cx="2540000" cy="1676400"/>
          </a:xfrm>
          <a:prstGeom prst="rect">
            <a:avLst/>
          </a:prstGeom>
          <a:noFill/>
        </p:spPr>
      </p:pic>
      <p:pic>
        <p:nvPicPr>
          <p:cNvPr id="75780" name="Picture 4" descr="D:\katedra\Výuka\Střední Asie\jídlo\mléko\kuru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340768"/>
            <a:ext cx="5662349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Dojení </a:t>
            </a:r>
            <a:r>
              <a:rPr lang="cs-CZ" dirty="0" err="1"/>
              <a:t>jaků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6802" name="Picture 2" descr="D:\katedra\Výuka\Střední Asie\jídlo\mléko\DSCF0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7" y="1196752"/>
            <a:ext cx="4427984" cy="3176971"/>
          </a:xfrm>
          <a:prstGeom prst="rect">
            <a:avLst/>
          </a:prstGeom>
          <a:noFill/>
        </p:spPr>
      </p:pic>
      <p:pic>
        <p:nvPicPr>
          <p:cNvPr id="76803" name="Picture 3" descr="D:\katedra\Výuka\Střední Asie\jídlo\mléko\dojení jaků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762500" cy="3181350"/>
          </a:xfrm>
          <a:prstGeom prst="rect">
            <a:avLst/>
          </a:prstGeom>
          <a:noFill/>
        </p:spPr>
      </p:pic>
      <p:pic>
        <p:nvPicPr>
          <p:cNvPr id="76804" name="Picture 4" descr="D:\katedra\Výuka\Střední Asie\jídlo\mléko\jac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2620" y="4450779"/>
            <a:ext cx="3097572" cy="2290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8850" name="Picture 2" descr="D:\katedra\Výuka\Střední Asie\jídlo\mléko\DSCF7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7826" name="Picture 2" descr="D:\katedra\Výuka\Střední Asie\jídlo\mléko\DSCF7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57986" cy="3268489"/>
          </a:xfrm>
          <a:prstGeom prst="rect">
            <a:avLst/>
          </a:prstGeom>
          <a:noFill/>
        </p:spPr>
      </p:pic>
      <p:pic>
        <p:nvPicPr>
          <p:cNvPr id="77827" name="Picture 3" descr="D:\katedra\Výuka\Střední Asie\jídlo\mléko\DSCF7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5484242" cy="4113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9874" name="Picture 2" descr="D:\katedra\Výuka\Střední Asie\jídlo\mléko\DSCF0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0898" name="Picture 2" descr="D:\katedra\Výuka\Střední Asie\jídlo\mléko\DSCF7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387" y="3212976"/>
            <a:ext cx="4430613" cy="3322960"/>
          </a:xfrm>
          <a:prstGeom prst="rect">
            <a:avLst/>
          </a:prstGeom>
          <a:noFill/>
        </p:spPr>
      </p:pic>
      <p:pic>
        <p:nvPicPr>
          <p:cNvPr id="80899" name="Picture 3" descr="D:\katedra\Výuka\Střední Asie\jídlo\mléko\DSCF7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5330825" cy="39981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CHLÉB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23" name="Picture 3" descr="D:\katedra\Výuka\Střední Asie\jídlo\chléb\DSCF7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3"/>
            <a:ext cx="4512501" cy="3384376"/>
          </a:xfrm>
          <a:prstGeom prst="rect">
            <a:avLst/>
          </a:prstGeom>
          <a:noFill/>
        </p:spPr>
      </p:pic>
      <p:pic>
        <p:nvPicPr>
          <p:cNvPr id="81924" name="Picture 4" descr="D:\katedra\Výuka\Střední Asie\jídlo\chléb\DSCF9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71" y="3045953"/>
            <a:ext cx="5082729" cy="3812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2946" name="Picture 2" descr="D:\katedra\Výuka\Střední Asie\jídlo\chléb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3970" name="Picture 2" descr="D:\katedra\Výuka\Střední Asie\jídlo\chléb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algn="ctr">
              <a:buNone/>
            </a:pPr>
            <a:r>
              <a:rPr lang="cs-CZ" dirty="0" err="1"/>
              <a:t>Karabogaz</a:t>
            </a:r>
            <a:r>
              <a:rPr lang="cs-CZ" dirty="0"/>
              <a:t> </a:t>
            </a:r>
            <a:r>
              <a:rPr lang="cs-CZ" dirty="0" err="1"/>
              <a:t>Gol</a:t>
            </a:r>
            <a:endParaRPr lang="cs-CZ" dirty="0"/>
          </a:p>
          <a:p>
            <a:endParaRPr lang="cs-CZ" dirty="0"/>
          </a:p>
        </p:txBody>
      </p:sp>
      <p:pic>
        <p:nvPicPr>
          <p:cNvPr id="11" name="Zástupný symbol pro obsah 8" descr="karabogaz g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979" y="764704"/>
            <a:ext cx="8625110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4994" name="Picture 2" descr="D:\katedra\Výuka\Střední Asie\jídlo\chléb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692696"/>
            <a:ext cx="7008779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018" name="Picture 2" descr="D:\katedra\Výuka\Střední Asie\jídlo\chléb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7042" name="Picture 2" descr="D:\katedra\Výuka\Střední Asie\jídlo\chléb\dscf8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6677" cy="3755008"/>
          </a:xfrm>
          <a:prstGeom prst="rect">
            <a:avLst/>
          </a:prstGeom>
          <a:noFill/>
        </p:spPr>
      </p:pic>
      <p:pic>
        <p:nvPicPr>
          <p:cNvPr id="87043" name="Picture 3" descr="D:\katedra\Výuka\Střední Asie\jídlo\chléb\dscf8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8066" name="Picture 2" descr="D:\katedra\Výuka\Střední Asie\jídlo\chléb\DSCF9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9090" name="Picture 2" descr="D:\katedra\Výuka\Střední Asie\jídlo\chléb\DSCF9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114" name="Picture 2" descr="D:\katedra\Výuka\Střední Asie\jídlo\chléb\DSCF9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1138" name="Picture 2" descr="D:\katedra\Výuka\Střední Asie\jídlo\chléb\DSCF9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62" name="Picture 2" descr="D:\katedra\Výuka\Střední Asie\jídlo\chléb\DSCF9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6258" name="Picture 2" descr="D:\katedra\Výuka\Střední Asie\jídlo\chléb\DSCF9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620001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3186" name="Picture 2" descr="D:\katedra\Výuka\Střední Asie\jídlo\chléb\DSCF9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Mamediar 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440566" cy="5795015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4210" name="Picture 2" descr="D:\katedra\Výuka\Střední Asie\jídlo\chléb\DSCF9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5234" name="Picture 2" descr="D:\katedra\Výuka\Střední Asie\jídlo\chléb\DSCF9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620001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7282" name="Picture 2" descr="D:\katedra\Výuka\Střední Asie\jídlo\chléb\DSCF9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8306" name="Picture 2" descr="D:\katedra\Výuka\Střední Asie\jídlo\chléb\DSCF9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9330" name="Picture 2" descr="D:\katedra\Výuka\Střední Asie\jídlo\chléb\DSCF9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0354" name="Picture 2" descr="D:\katedra\Výuka\Střední Asie\jídlo\chléb\DSCF9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20001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1378" name="Picture 2" descr="D:\katedra\Výuka\Střední Asie\jídlo\chléb\DSCF9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02" name="Picture 2" descr="D:\katedra\Výuka\Střední Asie\jídlo\chléb\DSCF1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26" name="Picture 2" descr="D:\katedra\Výuka\Střední Asie\jídlo\chléb\dscf88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4450" name="Picture 2" descr="D:\katedra\Výuka\Střední Asie\jídlo\chléb\DSCF3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620000" cy="5715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amediar 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600146" cy="5937098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Bazary</a:t>
            </a:r>
          </a:p>
        </p:txBody>
      </p:sp>
      <p:pic>
        <p:nvPicPr>
          <p:cNvPr id="62466" name="Picture 2" descr="D:\Fotky\2000\Kazachstán\_10_0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76864" cy="5184576"/>
          </a:xfrm>
          <a:prstGeom prst="rect">
            <a:avLst/>
          </a:prstGeom>
          <a:noFill/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dirty="0"/>
              <a:t>Bazary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5474" name="Picture 2" descr="D:\katedra\Výuka\Střední Asie\jídlo\bazary\tolkučka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00808"/>
            <a:ext cx="3135313" cy="2189163"/>
          </a:xfrm>
          <a:prstGeom prst="rect">
            <a:avLst/>
          </a:prstGeom>
          <a:noFill/>
        </p:spPr>
      </p:pic>
      <p:pic>
        <p:nvPicPr>
          <p:cNvPr id="105475" name="Picture 3" descr="D:\katedra\Výuka\Střední Asie\jídlo\bazary\tolkuč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861048"/>
            <a:ext cx="3135313" cy="2176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Bazary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6498" name="Picture 2" descr="D:\katedra\Výuka\Střední Asie\jídlo\bazary\_27_0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620001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Bazary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7522" name="Picture 2" descr="D:\katedra\Výuka\Střední Asie\jídlo\bazary\_26_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620001" cy="508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/>
              <a:t>Bazary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8546" name="Picture 2" descr="D:\katedra\Výuka\Střední Asie\jídlo\bazary\__8_0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721350" cy="3814233"/>
          </a:xfrm>
          <a:prstGeom prst="rect">
            <a:avLst/>
          </a:prstGeom>
          <a:noFill/>
        </p:spPr>
      </p:pic>
      <p:pic>
        <p:nvPicPr>
          <p:cNvPr id="108547" name="Picture 3" descr="D:\katedra\Výuka\Střední Asie\jídlo\bazary\DSCF7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4596904" cy="3447678"/>
          </a:xfrm>
          <a:prstGeom prst="rect">
            <a:avLst/>
          </a:prstGeom>
          <a:noFill/>
        </p:spPr>
      </p:pic>
      <p:pic>
        <p:nvPicPr>
          <p:cNvPr id="108548" name="Picture 4" descr="D:\katedra\Výuka\Střední Asie\jídlo\bazary\DSCF7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868" y="3865401"/>
            <a:ext cx="3990132" cy="299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Jídlo doma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Časté „stolování“ na zemi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09571" name="Picture 3" descr="D:\katedra\Výuka\Střední Asie\jídlo\jídlo doma\__6_0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6755905" cy="4503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0594" name="Picture 2" descr="D:\katedra\Výuka\Střední Asie\jídlo\jídlo doma\DSCF9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1618" name="Picture 2" descr="D:\katedra\Výuka\Střední Asie\jídlo\jídlo doma\DSCF94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3666" name="Picture 2" descr="D:\katedra\Výuka\Střední Asie\jídlo\jídlo doma\dscf8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2068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4690" name="Picture 2" descr="D:\katedra\Výuka\Střední Asie\jídlo\jídlo doma\dscf8886.jpg"/>
          <p:cNvPicPr>
            <a:picLocks noChangeAspect="1" noChangeArrowheads="1"/>
          </p:cNvPicPr>
          <p:nvPr/>
        </p:nvPicPr>
        <p:blipFill>
          <a:blip r:embed="rId2" cstate="print"/>
          <a:srcRect l="2835" t="-2535" r="25346" b="2535"/>
          <a:stretch>
            <a:fillRect/>
          </a:stretch>
        </p:blipFill>
        <p:spPr bwMode="auto">
          <a:xfrm>
            <a:off x="1763688" y="571500"/>
            <a:ext cx="5472608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Microsoft Office PowerPoint</Application>
  <PresentationFormat>Předvádění na obrazovce (4:3)</PresentationFormat>
  <Paragraphs>96</Paragraphs>
  <Slides>136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136</vt:i4>
      </vt:variant>
    </vt:vector>
  </HeadingPairs>
  <TitlesOfParts>
    <vt:vector size="140" baseType="lpstr">
      <vt:lpstr>Arial</vt:lpstr>
      <vt:lpstr>Calibri</vt:lpstr>
      <vt:lpstr>Motiv sady Office</vt:lpstr>
      <vt:lpstr>Image</vt:lpstr>
      <vt:lpstr>Střední Asie</vt:lpstr>
      <vt:lpstr>Kde je Střední Asie</vt:lpstr>
      <vt:lpstr>Prezentace aplikace PowerPoint</vt:lpstr>
      <vt:lpstr>Specifika Střední Asie</vt:lpstr>
      <vt:lpstr>Především 5 postsovětských států:</vt:lpstr>
      <vt:lpstr>Turkmenistán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Uzbekistán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Tádžikistán</vt:lpstr>
      <vt:lpstr>Tádžikistán</vt:lpstr>
      <vt:lpstr>Tádžikistán</vt:lpstr>
      <vt:lpstr>Tádžikistán</vt:lpstr>
      <vt:lpstr>Kyrgyzstán</vt:lpstr>
      <vt:lpstr>Kyrgyzstán</vt:lpstr>
      <vt:lpstr>Prezentace aplikace PowerPoint</vt:lpstr>
      <vt:lpstr>Země pastevců</vt:lpstr>
      <vt:lpstr>Země pastevců</vt:lpstr>
      <vt:lpstr>Země pastevců</vt:lpstr>
      <vt:lpstr>Jurta</vt:lpstr>
      <vt:lpstr>Kyrgyzstán</vt:lpstr>
      <vt:lpstr>Prezentace aplikace PowerPoint</vt:lpstr>
      <vt:lpstr>Kazachstán</vt:lpstr>
      <vt:lpstr>Astana</vt:lpstr>
      <vt:lpstr>Astana</vt:lpstr>
      <vt:lpstr>Astana</vt:lpstr>
      <vt:lpstr>Astana</vt:lpstr>
      <vt:lpstr>Astana</vt:lpstr>
      <vt:lpstr>JÍDLO VE STŘEDNÍ ASII</vt:lpstr>
      <vt:lpstr>Jídlo: pastevecká tradice (kočovníci) KUMYS</vt:lpstr>
      <vt:lpstr>KUMYS</vt:lpstr>
      <vt:lpstr>KUMYS</vt:lpstr>
      <vt:lpstr>KUMYS</vt:lpstr>
      <vt:lpstr>KUMYS</vt:lpstr>
      <vt:lpstr>KUMYS</vt:lpstr>
      <vt:lpstr>Prezentace aplikace PowerPoint</vt:lpstr>
      <vt:lpstr>Velbloudí mléko ŠUBAT</vt:lpstr>
      <vt:lpstr>ŠUBAT</vt:lpstr>
      <vt:lpstr>ŠUBAT</vt:lpstr>
      <vt:lpstr>ŠUBAT</vt:lpstr>
      <vt:lpstr>ŠUBAT</vt:lpstr>
      <vt:lpstr>Další mléčné výrobky</vt:lpstr>
      <vt:lpstr>Dojení jaků</vt:lpstr>
      <vt:lpstr>Prezentace aplikace PowerPoint</vt:lpstr>
      <vt:lpstr>Prezentace aplikace PowerPoint</vt:lpstr>
      <vt:lpstr>Prezentace aplikace PowerPoint</vt:lpstr>
      <vt:lpstr>Prezentace aplikace PowerPoint</vt:lpstr>
      <vt:lpstr>CHLÉB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Bazary</vt:lpstr>
      <vt:lpstr>Bazary</vt:lpstr>
      <vt:lpstr>Bazary</vt:lpstr>
      <vt:lpstr>Bazary</vt:lpstr>
      <vt:lpstr>Bazary</vt:lpstr>
      <vt:lpstr>Jídlo doma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Restaurace</vt:lpstr>
      <vt:lpstr>Restaurace</vt:lpstr>
      <vt:lpstr>U stolu</vt:lpstr>
      <vt:lpstr>Prezentace aplikace PowerPoint</vt:lpstr>
      <vt:lpstr>Prezentace aplikace PowerPoint</vt:lpstr>
      <vt:lpstr>Oslavy – oddělené</vt:lpstr>
      <vt:lpstr>Prezentace aplikace PowerPoint</vt:lpstr>
      <vt:lpstr>Bešparmak</vt:lpstr>
      <vt:lpstr>Bešparmak</vt:lpstr>
      <vt:lpstr>Plov</vt:lpstr>
      <vt:lpstr>Plov</vt:lpstr>
      <vt:lpstr>Prezentace aplikace PowerPoint</vt:lpstr>
      <vt:lpstr>Prezentace aplikace PowerPoint</vt:lpstr>
      <vt:lpstr>Prezentace aplikace PowerPoint</vt:lpstr>
      <vt:lpstr>Prezentace aplikace PowerPoint</vt:lpstr>
      <vt:lpstr>Vliv Evropy</vt:lpstr>
      <vt:lpstr>Vliv Evropy</vt:lpstr>
      <vt:lpstr>Vliv Evropy</vt:lpstr>
      <vt:lpstr>Svatební hostina</vt:lpstr>
      <vt:lpstr>Prezentace aplikace PowerPoint</vt:lpstr>
      <vt:lpstr>Prezentace aplikace PowerPoint</vt:lpstr>
      <vt:lpstr>Prezentace aplikace PowerPoint</vt:lpstr>
      <vt:lpstr>Korejská restaurace</vt:lpstr>
      <vt:lpstr>Korejská restaurace</vt:lpstr>
      <vt:lpstr>Korejská restaurace</vt:lpstr>
      <vt:lpstr>Česká restaurace</vt:lpstr>
      <vt:lpstr>Prezentace aplikace PowerPoint</vt:lpstr>
      <vt:lpstr>Pikniky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Asie</dc:title>
  <dc:creator>Petr Kokaisl</dc:creator>
  <cp:lastModifiedBy>Kokaisl Petr</cp:lastModifiedBy>
  <cp:revision>9</cp:revision>
  <cp:lastPrinted>2025-10-08T17:53:38Z</cp:lastPrinted>
  <dcterms:created xsi:type="dcterms:W3CDTF">2015-08-15T07:34:46Z</dcterms:created>
  <dcterms:modified xsi:type="dcterms:W3CDTF">2025-10-08T18:20:38Z</dcterms:modified>
</cp:coreProperties>
</file>